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2" r:id="rId6"/>
    <p:sldId id="263" r:id="rId7"/>
    <p:sldId id="264" r:id="rId8"/>
    <p:sldId id="268" r:id="rId9"/>
    <p:sldId id="279" r:id="rId10"/>
    <p:sldId id="280" r:id="rId11"/>
    <p:sldId id="266" r:id="rId12"/>
    <p:sldId id="286" r:id="rId13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31" autoAdjust="0"/>
  </p:normalViewPr>
  <p:slideViewPr>
    <p:cSldViewPr>
      <p:cViewPr varScale="1">
        <p:scale>
          <a:sx n="98" d="100"/>
          <a:sy n="98" d="100"/>
        </p:scale>
        <p:origin x="1074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2022/5/18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2022/5/18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月發表於 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VTC </a:t>
            </a:r>
            <a:r>
              <a:rPr lang="zh-TW" altLang="en-US" dirty="0"/>
              <a:t>會議的論文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CFAR</a:t>
            </a:r>
            <a:r>
              <a:rPr lang="zh-TW" altLang="en-US" dirty="0"/>
              <a:t>演算法目標是估計</a:t>
            </a:r>
            <a:r>
              <a:rPr lang="en-US" altLang="zh-TW" dirty="0"/>
              <a:t>noise level</a:t>
            </a:r>
            <a:r>
              <a:rPr lang="zh-TW" altLang="en-US" dirty="0"/>
              <a:t> 不是直接估</a:t>
            </a:r>
            <a:r>
              <a:rPr lang="en-US" altLang="zh-TW" dirty="0"/>
              <a:t>target</a:t>
            </a:r>
          </a:p>
          <a:p>
            <a:r>
              <a:rPr lang="zh-TW" altLang="en-US" dirty="0"/>
              <a:t>舊有的</a:t>
            </a:r>
            <a:r>
              <a:rPr lang="en-US" altLang="zh-TW" dirty="0"/>
              <a:t>CFAR</a:t>
            </a:r>
            <a:r>
              <a:rPr lang="zh-TW" altLang="en-US" dirty="0"/>
              <a:t>演算法困難點有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multi-target scenarios 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效果不好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computational complexity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太高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side-lobe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問題 </a:t>
            </a:r>
            <a:r>
              <a:rPr lang="en-US" altLang="zh-TW" dirty="0"/>
              <a:t>strong side-lobes </a:t>
            </a:r>
            <a:r>
              <a:rPr lang="zh-TW" altLang="en-US" dirty="0"/>
              <a:t>和相應的 </a:t>
            </a:r>
            <a:r>
              <a:rPr lang="en-US" altLang="zh-TW" dirty="0"/>
              <a:t>target returns </a:t>
            </a:r>
            <a:r>
              <a:rPr lang="zh-TW" altLang="en-US" dirty="0"/>
              <a:t>使得</a:t>
            </a:r>
            <a:r>
              <a:rPr lang="en-US" altLang="zh-TW" dirty="0"/>
              <a:t> noise levels</a:t>
            </a:r>
            <a:r>
              <a:rPr lang="zh-TW" altLang="en-US" dirty="0"/>
              <a:t>會被高估</a:t>
            </a:r>
            <a:r>
              <a:rPr lang="en-US" altLang="zh-TW" dirty="0"/>
              <a:t>, </a:t>
            </a:r>
            <a:r>
              <a:rPr lang="zh-TW" altLang="en-US" dirty="0"/>
              <a:t>使得</a:t>
            </a:r>
            <a:r>
              <a:rPr lang="en-US" altLang="zh-TW" dirty="0"/>
              <a:t>detection rates</a:t>
            </a:r>
            <a:r>
              <a:rPr lang="zh-TW" altLang="en-US" dirty="0"/>
              <a:t>較低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Target detection</a:t>
            </a:r>
            <a:r>
              <a:rPr lang="zh-TW" altLang="en-US" dirty="0"/>
              <a:t> 利用 </a:t>
            </a:r>
            <a:r>
              <a:rPr lang="en-US" altLang="zh-TW" dirty="0"/>
              <a:t>FMCW radar</a:t>
            </a:r>
            <a:r>
              <a:rPr lang="zh-TW" altLang="en-US" dirty="0"/>
              <a:t> 打波訊號並收回波訊號 去推得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arget information (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range, Doppler velocity) </a:t>
            </a:r>
          </a:p>
          <a:p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要用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lang="en-US" altLang="zh-TW" dirty="0"/>
              <a:t>frequency channel coefficients</a:t>
            </a:r>
            <a:r>
              <a:rPr lang="zh-TW" altLang="en-US" dirty="0"/>
              <a:t> 去推得  </a:t>
            </a:r>
            <a:r>
              <a:rPr lang="en-US" altLang="zh-TW" dirty="0"/>
              <a:t>target information,    H</a:t>
            </a:r>
            <a:r>
              <a:rPr lang="zh-TW" altLang="en-US" dirty="0"/>
              <a:t> 是 </a:t>
            </a:r>
            <a:r>
              <a:rPr lang="en-US" altLang="zh-TW" dirty="0"/>
              <a:t>channel coefficient matrix (CCM)</a:t>
            </a:r>
            <a:r>
              <a:rPr lang="zh-TW" altLang="en-US" dirty="0"/>
              <a:t> 由 </a:t>
            </a:r>
            <a:r>
              <a:rPr lang="en-US" altLang="zh-TW" dirty="0"/>
              <a:t>H</a:t>
            </a:r>
            <a:r>
              <a:rPr lang="zh-TW" altLang="en-US" dirty="0"/>
              <a:t>個 目標回波組成</a:t>
            </a:r>
            <a:r>
              <a:rPr lang="en-US" altLang="zh-TW" dirty="0"/>
              <a:t>,</a:t>
            </a:r>
            <a:r>
              <a:rPr lang="zh-TW" altLang="en-US" dirty="0"/>
              <a:t> 下標</a:t>
            </a:r>
            <a:r>
              <a:rPr lang="en-US" altLang="zh-TW" dirty="0"/>
              <a:t>k</a:t>
            </a:r>
            <a:r>
              <a:rPr lang="zh-TW" altLang="en-US" dirty="0"/>
              <a:t>是指第</a:t>
            </a:r>
            <a:r>
              <a:rPr lang="en-US" altLang="zh-TW" dirty="0"/>
              <a:t>k</a:t>
            </a:r>
            <a:r>
              <a:rPr lang="zh-TW" altLang="en-US" dirty="0"/>
              <a:t>個</a:t>
            </a:r>
            <a:r>
              <a:rPr lang="en-US" altLang="zh-TW" dirty="0"/>
              <a:t>freq., </a:t>
            </a:r>
            <a:r>
              <a:rPr lang="zh-TW" altLang="en-US" dirty="0"/>
              <a:t>下標</a:t>
            </a:r>
            <a:r>
              <a:rPr lang="en-US" altLang="zh-TW" dirty="0"/>
              <a:t>l</a:t>
            </a:r>
            <a:r>
              <a:rPr lang="zh-TW" altLang="en-US" dirty="0"/>
              <a:t>是指第</a:t>
            </a:r>
            <a:r>
              <a:rPr lang="en-US" altLang="zh-TW" dirty="0"/>
              <a:t>l</a:t>
            </a:r>
            <a:r>
              <a:rPr lang="zh-TW" altLang="en-US" dirty="0"/>
              <a:t>個</a:t>
            </a:r>
            <a:r>
              <a:rPr lang="en-US" altLang="zh-TW" dirty="0"/>
              <a:t>time sample </a:t>
            </a:r>
            <a:r>
              <a:rPr lang="zh-TW" altLang="en-US" dirty="0"/>
              <a:t>第</a:t>
            </a:r>
            <a:r>
              <a:rPr lang="en-US" altLang="zh-TW" dirty="0"/>
              <a:t>l</a:t>
            </a:r>
            <a:r>
              <a:rPr lang="zh-TW" altLang="en-US" dirty="0"/>
              <a:t>個時間點的取樣</a:t>
            </a:r>
            <a:endParaRPr lang="en-US" altLang="zh-TW" dirty="0"/>
          </a:p>
          <a:p>
            <a:r>
              <a:rPr lang="en-US" altLang="zh-TW" dirty="0"/>
              <a:t>Ts </a:t>
            </a:r>
            <a:r>
              <a:rPr lang="zh-TW" altLang="en-US" dirty="0"/>
              <a:t>是取樣週期</a:t>
            </a:r>
            <a:r>
              <a:rPr lang="en-US" altLang="zh-TW" dirty="0"/>
              <a:t>, ∆f</a:t>
            </a:r>
            <a:r>
              <a:rPr lang="zh-TW" altLang="en-US" dirty="0"/>
              <a:t> 是頻率間隔 </a:t>
            </a:r>
            <a:r>
              <a:rPr lang="en-US" altLang="zh-TW" dirty="0"/>
              <a:t>freq. spacing,</a:t>
            </a:r>
            <a:r>
              <a:rPr lang="zh-TW" altLang="en-US" dirty="0"/>
              <a:t> </a:t>
            </a:r>
            <a:r>
              <a:rPr lang="en-US" altLang="zh-TW" dirty="0" err="1"/>
              <a:t>bh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complex</a:t>
            </a:r>
            <a:r>
              <a:rPr lang="zh-TW" altLang="en-US" dirty="0"/>
              <a:t> </a:t>
            </a:r>
            <a:r>
              <a:rPr lang="en-US" altLang="zh-TW" dirty="0"/>
              <a:t>amplitude,</a:t>
            </a:r>
            <a:r>
              <a:rPr lang="zh-TW" altLang="en-US" dirty="0"/>
              <a:t> </a:t>
            </a:r>
            <a:r>
              <a:rPr lang="en-US" altLang="zh-TW" dirty="0" err="1"/>
              <a:t>fDh</a:t>
            </a:r>
            <a:r>
              <a:rPr lang="en-US" altLang="zh-TW" dirty="0"/>
              <a:t> </a:t>
            </a:r>
            <a:r>
              <a:rPr lang="zh-TW" altLang="en-US" dirty="0"/>
              <a:t>是  </a:t>
            </a:r>
            <a:r>
              <a:rPr lang="en-US" altLang="zh-TW" dirty="0"/>
              <a:t>Doppler</a:t>
            </a:r>
            <a:r>
              <a:rPr lang="zh-TW" altLang="en-US" dirty="0"/>
              <a:t> </a:t>
            </a:r>
            <a:r>
              <a:rPr lang="en-US" altLang="zh-TW" dirty="0"/>
              <a:t>shift,</a:t>
            </a:r>
            <a:r>
              <a:rPr lang="zh-TW" altLang="en-US" dirty="0"/>
              <a:t> </a:t>
            </a:r>
            <a:r>
              <a:rPr lang="el-GR" altLang="zh-TW" dirty="0"/>
              <a:t>τ</a:t>
            </a:r>
            <a:r>
              <a:rPr lang="en-US" altLang="zh-TW" dirty="0"/>
              <a:t>h </a:t>
            </a:r>
            <a:r>
              <a:rPr lang="zh-TW" altLang="en-US" dirty="0"/>
              <a:t>是</a:t>
            </a:r>
            <a:r>
              <a:rPr lang="en-US" altLang="zh-TW" dirty="0"/>
              <a:t> RTT(round-trip time), </a:t>
            </a:r>
            <a:r>
              <a:rPr lang="el-GR" altLang="zh-TW" dirty="0"/>
              <a:t>φ</a:t>
            </a:r>
            <a:r>
              <a:rPr lang="en-US" altLang="zh-TW" dirty="0"/>
              <a:t>h </a:t>
            </a:r>
            <a:r>
              <a:rPr lang="zh-TW" altLang="en-US" dirty="0"/>
              <a:t>是</a:t>
            </a:r>
            <a:r>
              <a:rPr lang="en-US" altLang="zh-TW" dirty="0"/>
              <a:t> </a:t>
            </a:r>
            <a:r>
              <a:rPr lang="zh-TW" altLang="en-US" dirty="0"/>
              <a:t>隨機相位旋轉</a:t>
            </a:r>
            <a:r>
              <a:rPr lang="en-US" altLang="zh-TW" dirty="0"/>
              <a:t>,</a:t>
            </a:r>
            <a:r>
              <a:rPr lang="zh-TW" altLang="en-US" dirty="0"/>
              <a:t> 下標</a:t>
            </a:r>
            <a:r>
              <a:rPr lang="en-US" altLang="zh-TW" dirty="0"/>
              <a:t>h</a:t>
            </a:r>
            <a:r>
              <a:rPr lang="zh-TW" altLang="en-US" dirty="0"/>
              <a:t>是指第</a:t>
            </a:r>
            <a:r>
              <a:rPr lang="en-US" altLang="zh-TW" dirty="0"/>
              <a:t>h</a:t>
            </a:r>
            <a:r>
              <a:rPr lang="zh-TW" altLang="en-US" dirty="0"/>
              <a:t>個目標回波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由</a:t>
            </a:r>
            <a:r>
              <a:rPr lang="en-US" altLang="zh-TW" dirty="0"/>
              <a:t>CCM</a:t>
            </a:r>
            <a:r>
              <a:rPr lang="zh-TW" altLang="en-US" dirty="0"/>
              <a:t> </a:t>
            </a:r>
            <a:r>
              <a:rPr lang="en-US" altLang="zh-TW" dirty="0"/>
              <a:t>H</a:t>
            </a:r>
            <a:r>
              <a:rPr lang="zh-TW" altLang="en-US" dirty="0"/>
              <a:t>經過</a:t>
            </a:r>
            <a:r>
              <a:rPr lang="en-US" altLang="zh-TW" dirty="0"/>
              <a:t>2D</a:t>
            </a:r>
            <a:r>
              <a:rPr lang="zh-TW" altLang="en-US" dirty="0"/>
              <a:t> </a:t>
            </a:r>
            <a:r>
              <a:rPr lang="en-US" altLang="zh-TW" dirty="0"/>
              <a:t>FFT</a:t>
            </a:r>
            <a:r>
              <a:rPr lang="zh-TW" altLang="en-US" dirty="0"/>
              <a:t>可以得到</a:t>
            </a:r>
            <a:r>
              <a:rPr lang="en-US" altLang="zh-TW" dirty="0"/>
              <a:t>RD</a:t>
            </a:r>
            <a:r>
              <a:rPr lang="zh-TW" altLang="en-US" dirty="0"/>
              <a:t> </a:t>
            </a:r>
            <a:r>
              <a:rPr lang="en-US" altLang="zh-TW" dirty="0"/>
              <a:t>Map, </a:t>
            </a:r>
            <a:r>
              <a:rPr lang="zh-TW" altLang="en-US" dirty="0"/>
              <a:t> </a:t>
            </a:r>
            <a:r>
              <a:rPr lang="en-US" altLang="zh-TW" dirty="0"/>
              <a:t>RD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  <a:r>
              <a:rPr lang="zh-TW" altLang="en-US" dirty="0"/>
              <a:t>由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x M</a:t>
            </a:r>
            <a:r>
              <a:rPr lang="zh-TW" altLang="en-US" dirty="0"/>
              <a:t> 個 </a:t>
            </a:r>
            <a:r>
              <a:rPr lang="en-US" altLang="zh-TW" dirty="0"/>
              <a:t>RD</a:t>
            </a:r>
            <a:r>
              <a:rPr lang="zh-TW" altLang="en-US" dirty="0"/>
              <a:t> </a:t>
            </a:r>
            <a:r>
              <a:rPr lang="en-US" altLang="zh-TW" dirty="0"/>
              <a:t>bin</a:t>
            </a:r>
            <a:r>
              <a:rPr lang="zh-TW" altLang="en-US" dirty="0"/>
              <a:t>組成</a:t>
            </a:r>
            <a:r>
              <a:rPr lang="en-US" altLang="zh-TW" dirty="0"/>
              <a:t>,  N</a:t>
            </a:r>
            <a:r>
              <a:rPr lang="zh-TW" altLang="en-US" dirty="0"/>
              <a:t>為</a:t>
            </a:r>
            <a:r>
              <a:rPr lang="en-US" altLang="zh-TW" dirty="0"/>
              <a:t>freq.</a:t>
            </a:r>
            <a:r>
              <a:rPr lang="zh-TW" altLang="en-US" dirty="0"/>
              <a:t>的</a:t>
            </a:r>
            <a:r>
              <a:rPr lang="en-US" altLang="zh-TW" dirty="0"/>
              <a:t>FFT</a:t>
            </a:r>
            <a:r>
              <a:rPr lang="zh-TW" altLang="en-US" dirty="0"/>
              <a:t> </a:t>
            </a:r>
            <a:r>
              <a:rPr lang="en-US" altLang="zh-TW" dirty="0"/>
              <a:t>length,  M</a:t>
            </a:r>
            <a:r>
              <a:rPr lang="zh-TW" altLang="en-US" dirty="0"/>
              <a:t>為</a:t>
            </a:r>
            <a:r>
              <a:rPr lang="en-US" altLang="zh-TW" dirty="0"/>
              <a:t>time</a:t>
            </a:r>
            <a:r>
              <a:rPr lang="zh-TW" altLang="en-US" dirty="0"/>
              <a:t>的</a:t>
            </a:r>
            <a:r>
              <a:rPr lang="en-US" altLang="zh-TW" dirty="0"/>
              <a:t>FFT</a:t>
            </a:r>
            <a:r>
              <a:rPr lang="zh-TW" altLang="en-US" dirty="0"/>
              <a:t> </a:t>
            </a:r>
            <a:r>
              <a:rPr lang="en-US" altLang="zh-TW" dirty="0"/>
              <a:t>length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6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DL_CFAR</a:t>
            </a:r>
            <a:r>
              <a:rPr lang="zh-TW" altLang="en-US" dirty="0"/>
              <a:t> 只有 </a:t>
            </a:r>
            <a:r>
              <a:rPr lang="en-US" altLang="zh-TW" dirty="0"/>
              <a:t>16kB</a:t>
            </a:r>
            <a:r>
              <a:rPr lang="zh-TW" altLang="en-US" dirty="0"/>
              <a:t>左右 但</a:t>
            </a:r>
            <a:r>
              <a:rPr lang="en-US" altLang="zh-TW" dirty="0" err="1"/>
              <a:t>keras</a:t>
            </a:r>
            <a:r>
              <a:rPr lang="en-US" altLang="zh-TW" dirty="0"/>
              <a:t> library</a:t>
            </a:r>
            <a:r>
              <a:rPr lang="zh-TW" altLang="en-US" dirty="0"/>
              <a:t>有</a:t>
            </a:r>
            <a:r>
              <a:rPr lang="en-US" altLang="zh-TW" dirty="0"/>
              <a:t>16MB</a:t>
            </a:r>
            <a:r>
              <a:rPr lang="zh-TW" altLang="en-US" dirty="0"/>
              <a:t>左右</a:t>
            </a:r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9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希望當</a:t>
            </a:r>
            <a:r>
              <a:rPr lang="en-US" altLang="zh-TW" dirty="0"/>
              <a:t> false alarm rate </a:t>
            </a:r>
            <a:r>
              <a:rPr lang="zh-TW" altLang="en-US" dirty="0"/>
              <a:t>足夠低時 對應的 </a:t>
            </a:r>
            <a:r>
              <a:rPr lang="en-US" altLang="zh-TW" dirty="0"/>
              <a:t>detection rate</a:t>
            </a:r>
            <a:r>
              <a:rPr lang="zh-TW" altLang="en-US" dirty="0"/>
              <a:t> 掉的越低越好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CA-CFAR (Cell Average CFAR), GOCA-CFAR (Greatest Of CA-CFAR)  multi-target</a:t>
            </a:r>
            <a:r>
              <a:rPr lang="zh-TW" altLang="en-US" dirty="0"/>
              <a:t>效果不好</a:t>
            </a:r>
            <a:endParaRPr lang="en-US" altLang="zh-TW" dirty="0"/>
          </a:p>
          <a:p>
            <a:r>
              <a:rPr lang="en-US" altLang="zh-TW" dirty="0"/>
              <a:t>SOCA-CFAR (Smallest Of CA-CFAR)  </a:t>
            </a:r>
            <a:r>
              <a:rPr lang="zh-TW" altLang="en-US" dirty="0"/>
              <a:t>高密度的</a:t>
            </a:r>
            <a:r>
              <a:rPr lang="en-US" altLang="zh-TW" dirty="0"/>
              <a:t>multi-target</a:t>
            </a:r>
            <a:r>
              <a:rPr lang="zh-TW" altLang="en-US" dirty="0"/>
              <a:t>效果不好 </a:t>
            </a:r>
            <a:endParaRPr lang="en-US" altLang="zh-TW" dirty="0"/>
          </a:p>
          <a:p>
            <a:r>
              <a:rPr lang="en-US" altLang="zh-TW" dirty="0"/>
              <a:t>OS-CFAR</a:t>
            </a:r>
            <a:r>
              <a:rPr lang="zh-TW" altLang="en-US" dirty="0"/>
              <a:t> </a:t>
            </a:r>
            <a:r>
              <a:rPr lang="en-US" altLang="zh-TW" dirty="0"/>
              <a:t>(Order Statistic CFAR) </a:t>
            </a:r>
            <a:r>
              <a:rPr lang="zh-TW" altLang="en-US" dirty="0"/>
              <a:t>計算複雜度太高 比</a:t>
            </a:r>
            <a:r>
              <a:rPr lang="en-US" altLang="zh-TW" dirty="0"/>
              <a:t>NN</a:t>
            </a:r>
            <a:r>
              <a:rPr lang="zh-TW" altLang="en-US" dirty="0"/>
              <a:t>還高</a:t>
            </a:r>
          </a:p>
          <a:p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62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希望當</a:t>
            </a:r>
            <a:r>
              <a:rPr lang="en-US" altLang="zh-TW" dirty="0"/>
              <a:t> false alarm rate </a:t>
            </a:r>
            <a:r>
              <a:rPr lang="zh-TW" altLang="en-US" dirty="0"/>
              <a:t>足夠低時 對應的 </a:t>
            </a:r>
            <a:r>
              <a:rPr lang="en-US" altLang="zh-TW" dirty="0"/>
              <a:t>detection rate</a:t>
            </a:r>
            <a:r>
              <a:rPr lang="zh-TW" altLang="en-US" dirty="0"/>
              <a:t> 掉的越低越好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CA-CFAR (Cell Average CFAR), GOCA-CFAR (Greatest Of CA-CFAR)  multi-target</a:t>
            </a:r>
            <a:r>
              <a:rPr lang="zh-TW" altLang="en-US" dirty="0"/>
              <a:t>效果不好</a:t>
            </a:r>
            <a:endParaRPr lang="en-US" altLang="zh-TW" dirty="0"/>
          </a:p>
          <a:p>
            <a:r>
              <a:rPr lang="en-US" altLang="zh-TW" dirty="0"/>
              <a:t>SOCA-CFAR (Smallest Of CA-CFAR)  </a:t>
            </a:r>
            <a:r>
              <a:rPr lang="zh-TW" altLang="en-US" dirty="0"/>
              <a:t>高密度的</a:t>
            </a:r>
            <a:r>
              <a:rPr lang="en-US" altLang="zh-TW" dirty="0"/>
              <a:t>multi-target</a:t>
            </a:r>
            <a:r>
              <a:rPr lang="zh-TW" altLang="en-US" dirty="0"/>
              <a:t>效果不好 </a:t>
            </a:r>
            <a:endParaRPr lang="en-US" altLang="zh-TW" dirty="0"/>
          </a:p>
          <a:p>
            <a:r>
              <a:rPr lang="en-US" altLang="zh-TW" dirty="0"/>
              <a:t>OS-CFAR</a:t>
            </a:r>
            <a:r>
              <a:rPr lang="zh-TW" altLang="en-US" dirty="0"/>
              <a:t> </a:t>
            </a:r>
            <a:r>
              <a:rPr lang="en-US" altLang="zh-TW" dirty="0"/>
              <a:t>(Order Statistic CFAR) </a:t>
            </a:r>
            <a:r>
              <a:rPr lang="zh-TW" altLang="en-US" dirty="0"/>
              <a:t>計算複雜度太高 比</a:t>
            </a:r>
            <a:r>
              <a:rPr lang="en-US" altLang="zh-TW" dirty="0"/>
              <a:t>NN</a:t>
            </a:r>
            <a:r>
              <a:rPr lang="zh-TW" altLang="en-US" dirty="0"/>
              <a:t>還高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460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902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2022/5/18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1125860" y="2681044"/>
            <a:ext cx="99371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-H. Lin, Y. -C. Lin, Y. Bai, W. -H. Chung, T. -S. Lee and H. </a:t>
            </a:r>
            <a:r>
              <a:rPr lang="en-US" altLang="zh-TW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Huttunen</a:t>
            </a:r>
            <a:r>
              <a:rPr lang="en-US" altLang="zh-TW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“DL-CFAR: A Novel CFAR Target Detection Method Based on Deep Learning,” </a:t>
            </a:r>
            <a:r>
              <a:rPr lang="en-US" altLang="zh-TW" sz="2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IEEE 90th Vehicular Technology Conference (VTC</a:t>
            </a:r>
            <a:r>
              <a:rPr lang="zh-TW" altLang="en-US" sz="2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2019-Fall), </a:t>
            </a:r>
            <a:r>
              <a:rPr lang="en-US" altLang="zh-TW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2019, p.1-6. (cited by 10)</a:t>
            </a:r>
            <a:endParaRPr lang="zh-TW" altLang="en-US" sz="2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1053852" y="1220559"/>
            <a:ext cx="99371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DL-CFAR: A Novel CFAR Target Detection Method Based on Deep Learning</a:t>
            </a:r>
            <a:endParaRPr lang="en-US" altLang="zh-TW" sz="38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4150196" y="4005064"/>
            <a:ext cx="4248472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   Dr.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-Yu Wang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 Shao-Heng Chen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May 18, 2022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9577064" cy="302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Overview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System model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DL-CFAR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Simulation results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200633" y="1397254"/>
            <a:ext cx="10085481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Objective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Improve noise level estimation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DL-based scheme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Difficulties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Multi-target scenarios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Side-lobe issues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High computational complexity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217755"/>
            <a:ext cx="10729192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detection with FMCW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(Frequency-Modulated Continuous-Wave) Radar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Target information (range, Doppler velocity) derived from CCM (Channel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00E0DE-D961-46A0-95E4-8E2A17F6A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8" y="2708920"/>
            <a:ext cx="5256583" cy="9679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450958-6445-422B-8774-413C5391F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8" y="3728441"/>
            <a:ext cx="5256583" cy="15007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AF3E781-CA1E-4D2D-8B22-95BE4E645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23" y="2708920"/>
            <a:ext cx="4956913" cy="37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DL-CFAR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3394" y="1264857"/>
            <a:ext cx="1073366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Recognize and remove target patterns from RDM to improve noise level estimations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CD7108-1E7A-455A-869F-CD66016D6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96" y="1994484"/>
            <a:ext cx="10511807" cy="44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E2706F-0F15-455C-84E2-3939D8D6391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DL-CFAR Architecture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99F7F9-7458-4E48-84C8-34922E83C2EF}"/>
              </a:ext>
            </a:extLst>
          </p:cNvPr>
          <p:cNvSpPr/>
          <p:nvPr/>
        </p:nvSpPr>
        <p:spPr>
          <a:xfrm>
            <a:off x="11283349" y="600647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004C0F-739F-451E-AD0A-03B3E419662C}"/>
              </a:ext>
            </a:extLst>
          </p:cNvPr>
          <p:cNvGrpSpPr/>
          <p:nvPr/>
        </p:nvGrpSpPr>
        <p:grpSpPr>
          <a:xfrm>
            <a:off x="6742484" y="47278"/>
            <a:ext cx="5419725" cy="6766098"/>
            <a:chOff x="6454452" y="47278"/>
            <a:chExt cx="5419725" cy="676609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0D3BFD8-1DD9-4823-9D77-0BB1F0EAC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452" y="2639169"/>
              <a:ext cx="5410200" cy="20859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CBF1D54-3FC7-40E0-AC86-A1C500483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452" y="970037"/>
              <a:ext cx="5410200" cy="166687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193D47A-A5B1-4748-A594-5DA27BEE9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4452" y="4717876"/>
              <a:ext cx="5419725" cy="2095500"/>
            </a:xfrm>
            <a:prstGeom prst="rect">
              <a:avLst/>
            </a:prstGeom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51183AB4-3BD9-45E9-B9C0-FF8D734E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4452" y="47278"/>
              <a:ext cx="5419725" cy="933450"/>
            </a:xfrm>
            <a:prstGeom prst="rect">
              <a:avLst/>
            </a:prstGeom>
          </p:spPr>
        </p:pic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8DE0516-6027-42D9-ABB6-49036BD14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5088" y="1700808"/>
            <a:ext cx="2755388" cy="443445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23271DD-5719-48EF-8427-480DB5829E4D}"/>
              </a:ext>
            </a:extLst>
          </p:cNvPr>
          <p:cNvSpPr/>
          <p:nvPr/>
        </p:nvSpPr>
        <p:spPr>
          <a:xfrm>
            <a:off x="837828" y="1484784"/>
            <a:ext cx="3316842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Original size: 16 kB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Total:         305,312 </a:t>
            </a:r>
            <a:b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Trainable:  305,080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Non-trainable:  232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No pooling to kept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442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C93528-944E-4F94-8612-415EA60B87A3}"/>
              </a:ext>
            </a:extLst>
          </p:cNvPr>
          <p:cNvSpPr/>
          <p:nvPr/>
        </p:nvSpPr>
        <p:spPr>
          <a:xfrm>
            <a:off x="1195924" y="1196752"/>
            <a:ext cx="5042191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Trade-off between detection rates 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false alarm rates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Single target with different SNR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0A2635-5892-4FC8-BBCB-3D132146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24" y="4121683"/>
            <a:ext cx="4718765" cy="24848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AE463D-96BB-46EC-ABB1-CA749ECB8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56" y="1465327"/>
            <a:ext cx="4793517" cy="250556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56A9EA-6952-41A4-8A23-71DAE0AED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15" y="4121683"/>
            <a:ext cx="4795758" cy="24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504503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Multi-target of 3 and 4 with low SNR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Execution times comparison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3C2558A-FBEE-4EFC-8020-C958B2925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22" y="3688834"/>
            <a:ext cx="5340925" cy="28434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2D7F36-59AA-42FE-835A-EE9C69AA8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95" y="3688833"/>
            <a:ext cx="5149075" cy="284341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E966BC1-AE55-4120-9735-375486ADD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22" y="2610038"/>
            <a:ext cx="5340926" cy="9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73366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DL-CFAR is quite small (ResNet18 45MB,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squeezeNet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5MB,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17MB)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10A8F99-0242-4259-8596-D731B134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99" y="2186782"/>
            <a:ext cx="6067424" cy="219648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A0FF337-924E-44B1-A8C1-89A8EE109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98" y="4562532"/>
            <a:ext cx="60674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4801</TotalTime>
  <Words>638</Words>
  <Application>Microsoft Office PowerPoint</Application>
  <PresentationFormat>自訂</PresentationFormat>
  <Paragraphs>76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847</cp:revision>
  <dcterms:created xsi:type="dcterms:W3CDTF">2022-02-09T04:51:17Z</dcterms:created>
  <dcterms:modified xsi:type="dcterms:W3CDTF">2022-05-18T07:49:41Z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