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2"/>
  </p:notesMasterIdLst>
  <p:handoutMasterIdLst>
    <p:handoutMasterId r:id="rId13"/>
  </p:handoutMasterIdLst>
  <p:sldIdLst>
    <p:sldId id="257" r:id="rId5"/>
    <p:sldId id="262" r:id="rId6"/>
    <p:sldId id="263" r:id="rId7"/>
    <p:sldId id="264" r:id="rId8"/>
    <p:sldId id="265" r:id="rId9"/>
    <p:sldId id="266" r:id="rId10"/>
    <p:sldId id="267" r:id="rId11"/>
  </p:sldIdLst>
  <p:sldSz cx="12188825" cy="6858000"/>
  <p:notesSz cx="6858000" cy="9144000"/>
  <p:defaultTextStyle>
    <a:defPPr rtl="0">
      <a:defRPr lang="zh-tw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0092" autoAdjust="0"/>
  </p:normalViewPr>
  <p:slideViewPr>
    <p:cSldViewPr>
      <p:cViewPr varScale="1">
        <p:scale>
          <a:sx n="86" d="100"/>
          <a:sy n="86" d="100"/>
        </p:scale>
        <p:origin x="562" y="67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100" d="100"/>
          <a:sy n="100" d="100"/>
        </p:scale>
        <p:origin x="3552" y="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3" name="日期預留位置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E8E4598D-4B8E-4F90-86D1-58E1D2EA394D}" type="datetime1">
              <a:rPr lang="zh-TW" altLang="en-US" smtClean="0">
                <a:latin typeface="+mj-ea"/>
                <a:ea typeface="+mj-ea"/>
              </a:rPr>
              <a:pPr algn="r" rtl="0"/>
              <a:t>2022/2/9</a:t>
            </a:fld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79429053-DC2A-4342-ADD4-2FD729D91E2C}" type="slidenum">
              <a:rPr lang="en-US" altLang="zh-TW" smtClean="0">
                <a:latin typeface="+mj-ea"/>
                <a:ea typeface="+mj-ea"/>
              </a:rPr>
              <a:pPr algn="r" rtl="0"/>
              <a:t>‹#›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影像預留位置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TW" altLang="en-US" dirty="0"/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 altLang="en-US" dirty="0"/>
              <a:t>按一下以編輯母片文字樣式</a:t>
            </a:r>
          </a:p>
          <a:p>
            <a:pPr lvl="1" rtl="0"/>
            <a:r>
              <a:rPr lang="zh-TW" altLang="en-US" dirty="0"/>
              <a:t>第二層</a:t>
            </a:r>
          </a:p>
          <a:p>
            <a:pPr lvl="2" rtl="0"/>
            <a:r>
              <a:rPr lang="zh-TW" altLang="en-US" dirty="0"/>
              <a:t>第三層</a:t>
            </a:r>
          </a:p>
          <a:p>
            <a:pPr lvl="3" rtl="0"/>
            <a:r>
              <a:rPr lang="zh-TW" altLang="en-US" dirty="0"/>
              <a:t>第四層</a:t>
            </a:r>
          </a:p>
          <a:p>
            <a:pPr lvl="4" rtl="0"/>
            <a:r>
              <a:rPr lang="zh-TW" altLang="en-US" dirty="0"/>
              <a:t>第五層</a:t>
            </a:r>
          </a:p>
        </p:txBody>
      </p:sp>
      <p:sp>
        <p:nvSpPr>
          <p:cNvPr id="9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10" name="日期預留位置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E8E4598D-4B8E-4F90-86D1-58E1D2EA394D}" type="datetime1">
              <a:rPr lang="zh-TW" altLang="en-US" smtClean="0">
                <a:latin typeface="+mj-ea"/>
                <a:ea typeface="+mj-ea"/>
              </a:rPr>
              <a:pPr algn="r" rtl="0"/>
              <a:t>2022/2/9</a:t>
            </a:fld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11" name="頁尾預留位置 3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12" name="投影片編號預留位置 4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79429053-DC2A-4342-ADD4-2FD729D91E2C}" type="slidenum">
              <a:rPr lang="en-US" altLang="zh-TW" smtClean="0">
                <a:latin typeface="+mj-ea"/>
                <a:ea typeface="+mj-ea"/>
              </a:rPr>
              <a:pPr algn="r" rtl="0"/>
              <a:t>‹#›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j-ea"/>
        <a:ea typeface="+mj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j-ea"/>
        <a:ea typeface="+mj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j-ea"/>
        <a:ea typeface="+mj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j-ea"/>
        <a:ea typeface="+mj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j-ea"/>
        <a:ea typeface="+mj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1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41594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2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9787418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3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6443209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4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8943817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5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8966520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6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7594607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7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7681234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對角線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直線接點​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直線接點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直線接點​​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底部行數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手繪多邊形​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zh-TW" altLang="en-US" dirty="0">
                <a:latin typeface="+mj-ea"/>
                <a:ea typeface="+mj-ea"/>
              </a:endParaRPr>
            </a:p>
          </p:txBody>
        </p:sp>
        <p:sp>
          <p:nvSpPr>
            <p:cNvPr id="10" name="手繪多邊形​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zh-TW" altLang="en-US" dirty="0">
                <a:latin typeface="+mj-ea"/>
                <a:ea typeface="+mj-ea"/>
              </a:endParaRPr>
            </a:p>
          </p:txBody>
        </p:sp>
        <p:sp>
          <p:nvSpPr>
            <p:cNvPr id="11" name="手繪多邊形​​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zh-TW" altLang="en-US" dirty="0">
                <a:latin typeface="+mj-ea"/>
                <a:ea typeface="+mj-ea"/>
              </a:endParaRPr>
            </a:p>
          </p:txBody>
        </p:sp>
      </p:grp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 rtlCol="0">
            <a:normAutofit/>
          </a:bodyPr>
          <a:lstStyle>
            <a:lvl1pPr algn="l" rtl="0">
              <a:defRPr sz="5400">
                <a:latin typeface="+mj-ea"/>
                <a:ea typeface="+mj-ea"/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  <a:latin typeface="+mj-ea"/>
                <a:ea typeface="+mj-ea"/>
              </a:defRPr>
            </a:lvl1pPr>
            <a:lvl2pPr marL="60949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TW" altLang="en-US"/>
              <a:t>按一下以編輯母片子標題樣式</a:t>
            </a:r>
            <a:endParaRPr lang="zh-TW" altLang="en-US" dirty="0"/>
          </a:p>
        </p:txBody>
      </p:sp>
      <p:sp>
        <p:nvSpPr>
          <p:cNvPr id="22" name="日期預留位置 2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9648EAF3-A6E8-4E9A-8D84-778422506FC2}" type="datetime1">
              <a:rPr lang="zh-TW" altLang="en-US" smtClean="0"/>
              <a:pPr/>
              <a:t>2022/2/9</a:t>
            </a:fld>
            <a:endParaRPr lang="zh-TW" altLang="en-US" dirty="0"/>
          </a:p>
        </p:txBody>
      </p:sp>
      <p:sp>
        <p:nvSpPr>
          <p:cNvPr id="23" name="頁尾預留位置 2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zh-TW" altLang="en-US" dirty="0"/>
          </a:p>
        </p:txBody>
      </p:sp>
      <p:sp>
        <p:nvSpPr>
          <p:cNvPr id="24" name="投影片編號預留位置 2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C014DD1E-5D91-48A3-AD6D-45FBA980D10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zh-TW" altLang="en-US"/>
              <a:t>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648EAF3-A6E8-4E9A-8D84-778422506FC2}" type="datetime1">
              <a:rPr lang="zh-TW" altLang="en-US" smtClean="0"/>
              <a:pPr/>
              <a:t>2022/2/9</a:t>
            </a:fld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 rtlCol="0"/>
          <a:lstStyle/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zh-TW" altLang="en-US"/>
              <a:t>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648EAF3-A6E8-4E9A-8D84-778422506FC2}" type="datetime1">
              <a:rPr lang="zh-TW" altLang="en-US" smtClean="0"/>
              <a:pPr/>
              <a:t>2022/2/9</a:t>
            </a:fld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zh-TW" altLang="en-US"/>
              <a:t>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648EAF3-A6E8-4E9A-8D84-778422506FC2}" type="datetime1">
              <a:rPr lang="zh-TW" altLang="en-US" smtClean="0"/>
              <a:pPr/>
              <a:t>2022/2/9</a:t>
            </a:fld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對角線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直線接點​​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直線接點​​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直線接點​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rtlCol="0" anchor="b">
            <a:normAutofit/>
          </a:bodyPr>
          <a:lstStyle>
            <a:lvl1pPr algn="l" rtl="0">
              <a:defRPr sz="5400" b="0" cap="none" baseline="0"/>
            </a:lvl1pPr>
          </a:lstStyle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l" rtl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TW" altLang="en-US"/>
              <a:t>編輯母片文字樣式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9648EAF3-A6E8-4E9A-8D84-778422506FC2}" type="datetime1">
              <a:rPr lang="zh-TW" altLang="en-US" smtClean="0"/>
              <a:pPr/>
              <a:t>2022/2/9</a:t>
            </a:fld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>
                <a:latin typeface="+mj-ea"/>
                <a:ea typeface="+mj-ea"/>
              </a:defRPr>
            </a:lvl1pPr>
            <a:lvl2pPr algn="l" rtl="0">
              <a:defRPr sz="2400">
                <a:latin typeface="+mj-ea"/>
                <a:ea typeface="+mj-ea"/>
              </a:defRPr>
            </a:lvl2pPr>
            <a:lvl3pPr algn="l" rtl="0">
              <a:defRPr sz="2000">
                <a:latin typeface="+mj-ea"/>
                <a:ea typeface="+mj-ea"/>
              </a:defRPr>
            </a:lvl3pPr>
            <a:lvl4pPr algn="l" rtl="0">
              <a:defRPr sz="2000">
                <a:latin typeface="+mj-ea"/>
                <a:ea typeface="+mj-ea"/>
              </a:defRPr>
            </a:lvl4pPr>
            <a:lvl5pPr algn="l" rtl="0">
              <a:defRPr sz="2000">
                <a:latin typeface="+mj-ea"/>
                <a:ea typeface="+mj-ea"/>
              </a:defRPr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zh-TW" altLang="en-US"/>
              <a:t>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>
                <a:latin typeface="+mj-ea"/>
                <a:ea typeface="+mj-ea"/>
              </a:defRPr>
            </a:lvl1pPr>
            <a:lvl2pPr algn="l" rtl="0">
              <a:defRPr sz="2400">
                <a:latin typeface="+mj-ea"/>
                <a:ea typeface="+mj-ea"/>
              </a:defRPr>
            </a:lvl2pPr>
            <a:lvl3pPr algn="l" rtl="0">
              <a:defRPr sz="2000">
                <a:latin typeface="+mj-ea"/>
                <a:ea typeface="+mj-ea"/>
              </a:defRPr>
            </a:lvl3pPr>
            <a:lvl4pPr algn="l" rtl="0">
              <a:defRPr sz="2000">
                <a:latin typeface="+mj-ea"/>
                <a:ea typeface="+mj-ea"/>
              </a:defRPr>
            </a:lvl4pPr>
            <a:lvl5pPr algn="l" rtl="0">
              <a:defRPr sz="2000">
                <a:latin typeface="+mj-ea"/>
                <a:ea typeface="+mj-ea"/>
              </a:defRPr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/>
            </a:lvl8pPr>
            <a:lvl9pPr algn="l" rtl="0">
              <a:defRPr sz="2000"/>
            </a:lvl9pPr>
          </a:lstStyle>
          <a:p>
            <a:pPr lvl="0" rtl="0"/>
            <a:r>
              <a:rPr lang="zh-TW" altLang="en-US"/>
              <a:t>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9648EAF3-A6E8-4E9A-8D84-778422506FC2}" type="datetime1">
              <a:rPr lang="zh-TW" altLang="en-US" smtClean="0"/>
              <a:pPr/>
              <a:t>2022/2/9</a:t>
            </a:fld>
            <a:endParaRPr lang="zh-TW" altLang="en-US" dirty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zh-TW" alt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C014DD1E-5D91-48A3-AD6D-45FBA980D10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zh-TW" altLang="en-US"/>
              <a:t>編輯母片文字樣式</a:t>
            </a:r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zh-TW" altLang="en-US"/>
              <a:t>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文字預留位置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zh-TW" altLang="en-US"/>
              <a:t>編輯母片文字樣式</a:t>
            </a:r>
          </a:p>
        </p:txBody>
      </p:sp>
      <p:sp>
        <p:nvSpPr>
          <p:cNvPr id="6" name="內容預留位置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 baseline="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zh-TW" altLang="en-US"/>
              <a:t>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7" name="日期預留位置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648EAF3-A6E8-4E9A-8D84-778422506FC2}" type="datetime1">
              <a:rPr lang="zh-TW" altLang="en-US" smtClean="0"/>
              <a:pPr/>
              <a:t>2022/2/9</a:t>
            </a:fld>
            <a:endParaRPr lang="zh-TW" altLang="en-US" dirty="0"/>
          </a:p>
        </p:txBody>
      </p:sp>
      <p:sp>
        <p:nvSpPr>
          <p:cNvPr id="8" name="頁尾預留位置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9" name="投影片編號預留位置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日期預留位置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648EAF3-A6E8-4E9A-8D84-778422506FC2}" type="datetime1">
              <a:rPr lang="zh-TW" altLang="en-US" smtClean="0"/>
              <a:pPr/>
              <a:t>2022/2/9</a:t>
            </a:fld>
            <a:endParaRPr lang="zh-TW" altLang="en-US" dirty="0"/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預留位置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648EAF3-A6E8-4E9A-8D84-778422506FC2}" type="datetime1">
              <a:rPr lang="zh-TW" altLang="en-US" smtClean="0"/>
              <a:pPr/>
              <a:t>2022/2/9</a:t>
            </a:fld>
            <a:endParaRPr lang="zh-TW" altLang="en-US" dirty="0"/>
          </a:p>
        </p:txBody>
      </p:sp>
      <p:sp>
        <p:nvSpPr>
          <p:cNvPr id="3" name="頁尾預留位置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zh-TW" altLang="en-US"/>
              <a:t>編輯母片文字樣式</a:t>
            </a:r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zh-TW" altLang="en-US"/>
              <a:t>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648EAF3-A6E8-4E9A-8D84-778422506FC2}" type="datetime1">
              <a:rPr lang="zh-TW" altLang="en-US" smtClean="0"/>
              <a:pPr/>
              <a:t>2022/2/9</a:t>
            </a:fld>
            <a:endParaRPr lang="zh-TW" altLang="en-US" dirty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zh-TW" altLang="en-US"/>
              <a:t>編輯母片文字樣式</a:t>
            </a:r>
          </a:p>
        </p:txBody>
      </p:sp>
      <p:sp>
        <p:nvSpPr>
          <p:cNvPr id="3" name="圖片預留位置 2" descr="要新增影像的空白預留位置。按一下預留位置，然後選取您想要新增的影像。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l" rtl="0">
              <a:buNone/>
              <a:defRPr sz="2800"/>
            </a:lvl1pPr>
            <a:lvl2pPr marL="609493" indent="0" algn="l" rtl="0">
              <a:buNone/>
              <a:defRPr sz="3700"/>
            </a:lvl2pPr>
            <a:lvl3pPr marL="1218987" indent="0" algn="l" rtl="0">
              <a:buNone/>
              <a:defRPr sz="3200"/>
            </a:lvl3pPr>
            <a:lvl4pPr marL="1828480" indent="0" algn="l" rtl="0">
              <a:buNone/>
              <a:defRPr sz="2700"/>
            </a:lvl4pPr>
            <a:lvl5pPr marL="2437973" indent="0" algn="l" rtl="0">
              <a:buNone/>
              <a:defRPr sz="2700"/>
            </a:lvl5pPr>
            <a:lvl6pPr marL="3047467" indent="0" algn="l" rtl="0">
              <a:buNone/>
              <a:defRPr sz="2700"/>
            </a:lvl6pPr>
            <a:lvl7pPr marL="3656960" indent="0" algn="l" rtl="0">
              <a:buNone/>
              <a:defRPr sz="2700"/>
            </a:lvl7pPr>
            <a:lvl8pPr marL="4266453" indent="0" algn="l" rtl="0">
              <a:buNone/>
              <a:defRPr sz="2700"/>
            </a:lvl8pPr>
            <a:lvl9pPr marL="4875947" indent="0" algn="l" rtl="0">
              <a:buNone/>
              <a:defRPr sz="2700"/>
            </a:lvl9pPr>
          </a:lstStyle>
          <a:p>
            <a:pPr rtl="0"/>
            <a:r>
              <a:rPr lang="zh-TW" altLang="en-US"/>
              <a:t>按一下圖示以新增圖片</a:t>
            </a:r>
            <a:endParaRPr lang="zh-TW" altLang="en-US" dirty="0"/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648EAF3-A6E8-4E9A-8D84-778422506FC2}" type="datetime1">
              <a:rPr lang="zh-TW" altLang="en-US" smtClean="0"/>
              <a:pPr/>
              <a:t>2022/2/9</a:t>
            </a:fld>
            <a:endParaRPr lang="zh-TW" altLang="en-US" dirty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左側行數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手繪多邊形​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TW" altLang="en-US" noProof="0" dirty="0">
                <a:latin typeface="+mj-ea"/>
                <a:ea typeface="+mj-ea"/>
              </a:endParaRPr>
            </a:p>
          </p:txBody>
        </p:sp>
        <p:sp>
          <p:nvSpPr>
            <p:cNvPr id="11" name="手繪多邊形​​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TW" altLang="en-US" noProof="0" dirty="0">
                <a:latin typeface="+mj-ea"/>
                <a:ea typeface="+mj-ea"/>
              </a:endParaRPr>
            </a:p>
          </p:txBody>
        </p:sp>
        <p:sp>
          <p:nvSpPr>
            <p:cNvPr id="14" name="手繪多邊形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TW" altLang="en-US" noProof="0" dirty="0">
                <a:latin typeface="+mj-ea"/>
                <a:ea typeface="+mj-ea"/>
              </a:endParaRPr>
            </a:p>
          </p:txBody>
        </p:sp>
      </p:grpSp>
      <p:sp>
        <p:nvSpPr>
          <p:cNvPr id="2" name="標題預留位置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zh-TW" altLang="en-US" noProof="0" dirty="0"/>
              <a:t>按一下以編輯母片標題樣式</a:t>
            </a:r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zh-TW" altLang="en-US" noProof="0" dirty="0"/>
              <a:t>編輯母片文字樣式</a:t>
            </a:r>
          </a:p>
          <a:p>
            <a:pPr lvl="1" rtl="0"/>
            <a:r>
              <a:rPr lang="zh-TW" altLang="en-US" noProof="0" dirty="0"/>
              <a:t>第二層</a:t>
            </a:r>
          </a:p>
          <a:p>
            <a:pPr lvl="2" rtl="0"/>
            <a:r>
              <a:rPr lang="zh-TW" altLang="en-US" noProof="0" dirty="0"/>
              <a:t>第三層</a:t>
            </a:r>
          </a:p>
          <a:p>
            <a:pPr lvl="3" rtl="0"/>
            <a:r>
              <a:rPr lang="zh-TW" altLang="en-US" noProof="0" dirty="0"/>
              <a:t>第四層</a:t>
            </a:r>
          </a:p>
          <a:p>
            <a:pPr lvl="4" rtl="0"/>
            <a:r>
              <a:rPr lang="zh-TW" altLang="en-US" noProof="0" dirty="0"/>
              <a:t>第五層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  <a:latin typeface="+mj-ea"/>
                <a:ea typeface="+mj-ea"/>
              </a:defRPr>
            </a:lvl1pPr>
          </a:lstStyle>
          <a:p>
            <a:fld id="{9648EAF3-A6E8-4E9A-8D84-778422506FC2}" type="datetime1">
              <a:rPr lang="zh-TW" altLang="en-US" smtClean="0"/>
              <a:pPr/>
              <a:t>2022/2/9</a:t>
            </a:fld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 rtl="0">
              <a:defRPr sz="1200">
                <a:solidFill>
                  <a:schemeClr val="tx1">
                    <a:tint val="75000"/>
                  </a:schemeClr>
                </a:solidFill>
                <a:latin typeface="+mj-ea"/>
                <a:ea typeface="+mj-ea"/>
              </a:defRPr>
            </a:lvl1pPr>
          </a:lstStyle>
          <a:p>
            <a:endParaRPr lang="zh-TW" altLang="en-US" noProof="0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 rtl="0">
              <a:defRPr sz="1200">
                <a:solidFill>
                  <a:schemeClr val="tx1">
                    <a:tint val="75000"/>
                  </a:schemeClr>
                </a:solidFill>
                <a:latin typeface="+mj-ea"/>
                <a:ea typeface="+mj-ea"/>
              </a:defRPr>
            </a:lvl1pPr>
          </a:lstStyle>
          <a:p>
            <a:fld id="{C014DD1E-5D91-48A3-AD6D-45FBA980D10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ea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j-ea"/>
          <a:ea typeface="+mj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j-ea"/>
          <a:ea typeface="+mj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j-ea"/>
          <a:ea typeface="+mj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j-ea"/>
          <a:ea typeface="+mj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j-ea"/>
          <a:ea typeface="+mj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75579221-72B1-4F7C-BC91-B42FAF1C11FB}"/>
              </a:ext>
            </a:extLst>
          </p:cNvPr>
          <p:cNvSpPr/>
          <p:nvPr/>
        </p:nvSpPr>
        <p:spPr>
          <a:xfrm>
            <a:off x="1152877" y="2828835"/>
            <a:ext cx="104411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TW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N. </a:t>
            </a:r>
            <a:r>
              <a:rPr lang="en-US" altLang="zh-TW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Shlezinger</a:t>
            </a:r>
            <a:r>
              <a:rPr lang="en-US" altLang="zh-TW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E. Farhan, H. Morgenstern and Y. C. </a:t>
            </a:r>
            <a:r>
              <a:rPr lang="en-US" altLang="zh-TW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Eldar</a:t>
            </a:r>
            <a:r>
              <a:rPr lang="en-US" altLang="zh-TW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"Collaborative Inference via Ensembles on the Edge," </a:t>
            </a:r>
            <a:r>
              <a:rPr lang="en-US" altLang="zh-TW" i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ICASSP 2021 - 2021 IEEE International Conference on Acoustics, Speech and Signal Processing (ICASSP)</a:t>
            </a:r>
            <a:r>
              <a:rPr lang="en-US" altLang="zh-TW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2021, pp. 8478-8482</a:t>
            </a:r>
            <a:endParaRPr lang="zh-TW" altLang="en-US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E930553-671F-4D75-B07B-38F754109664}"/>
              </a:ext>
            </a:extLst>
          </p:cNvPr>
          <p:cNvSpPr/>
          <p:nvPr/>
        </p:nvSpPr>
        <p:spPr>
          <a:xfrm>
            <a:off x="1152877" y="1090190"/>
            <a:ext cx="1044116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TW" sz="4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Georgia" panose="02040502050405020303" pitchFamily="18" charset="0"/>
              </a:rPr>
              <a:t>Collaborative Inference via Ensembles on the Edge</a:t>
            </a:r>
            <a:endParaRPr lang="en-US" altLang="zh-TW" sz="4000" b="1" i="0" dirty="0"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Georgia" panose="02040502050405020303" pitchFamily="18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946A4E3-8DF1-4478-96C7-7F79B8F35361}"/>
              </a:ext>
            </a:extLst>
          </p:cNvPr>
          <p:cNvSpPr/>
          <p:nvPr/>
        </p:nvSpPr>
        <p:spPr>
          <a:xfrm>
            <a:off x="3934173" y="4437112"/>
            <a:ext cx="446449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TW" dirty="0">
                <a:solidFill>
                  <a:srgbClr val="0070C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Professor: Dr. </a:t>
            </a:r>
            <a:r>
              <a:rPr lang="en-US" altLang="zh-TW" dirty="0" err="1">
                <a:solidFill>
                  <a:srgbClr val="0070C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Chih</a:t>
            </a:r>
            <a:r>
              <a:rPr lang="en-US" altLang="zh-TW" dirty="0">
                <a:solidFill>
                  <a:srgbClr val="0070C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-Yu Wang</a:t>
            </a:r>
          </a:p>
          <a:p>
            <a:pPr algn="just"/>
            <a:r>
              <a:rPr lang="en-US" altLang="zh-TW" dirty="0">
                <a:solidFill>
                  <a:srgbClr val="0070C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Presenter: Shao-Heng Chen</a:t>
            </a:r>
          </a:p>
          <a:p>
            <a:pPr algn="just"/>
            <a:r>
              <a:rPr lang="en-US" altLang="zh-TW" dirty="0">
                <a:solidFill>
                  <a:srgbClr val="0070C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Date: February 9, 2022</a:t>
            </a:r>
            <a:endParaRPr lang="zh-TW" altLang="en-US" dirty="0">
              <a:solidFill>
                <a:srgbClr val="0070C0"/>
              </a:solidFill>
              <a:latin typeface="Georgia" panose="02040502050405020303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B88DE94A-6466-4370-8A90-52DC7C01DD9D}"/>
              </a:ext>
            </a:extLst>
          </p:cNvPr>
          <p:cNvSpPr/>
          <p:nvPr/>
        </p:nvSpPr>
        <p:spPr>
          <a:xfrm>
            <a:off x="1197868" y="620688"/>
            <a:ext cx="1044116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TW" sz="3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Georgia" panose="02040502050405020303" pitchFamily="18" charset="0"/>
              </a:rPr>
              <a:t>Task-o</a:t>
            </a:r>
            <a:r>
              <a:rPr lang="en-US" altLang="zh-TW" sz="3200" b="1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Georgia" panose="02040502050405020303" pitchFamily="18" charset="0"/>
              </a:rPr>
              <a:t>ffloading vs. </a:t>
            </a:r>
            <a:r>
              <a:rPr lang="en-US" altLang="zh-TW" sz="3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Georgia" panose="02040502050405020303" pitchFamily="18" charset="0"/>
              </a:rPr>
              <a:t>Edge ensemble</a:t>
            </a:r>
            <a:endParaRPr lang="en-US" altLang="zh-TW" sz="3200" b="1" i="0" dirty="0"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Georgia" panose="02040502050405020303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9E8B4A8-FAA0-4C7C-B6B7-8D8DA600B079}"/>
              </a:ext>
            </a:extLst>
          </p:cNvPr>
          <p:cNvSpPr/>
          <p:nvPr/>
        </p:nvSpPr>
        <p:spPr>
          <a:xfrm>
            <a:off x="1197868" y="1700808"/>
            <a:ext cx="957706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00B0F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1. Co-inference </a:t>
            </a:r>
            <a:r>
              <a:rPr lang="en-US" altLang="zh-TW" dirty="0">
                <a:solidFill>
                  <a:srgbClr val="00B0F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≠</a:t>
            </a:r>
            <a:r>
              <a:rPr lang="zh-TW" altLang="en-US" dirty="0">
                <a:solidFill>
                  <a:srgbClr val="00B0F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solidFill>
                  <a:srgbClr val="00B0F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C0llaborative inference?</a:t>
            </a:r>
          </a:p>
          <a:p>
            <a:endParaRPr lang="en-US" altLang="zh-TW" dirty="0">
              <a:solidFill>
                <a:srgbClr val="00B0F0"/>
              </a:solidFill>
              <a:latin typeface="Georgia" panose="02040502050405020303" pitchFamily="18" charset="0"/>
              <a:cs typeface="Times New Roman" panose="02020603050405020304" pitchFamily="18" charset="0"/>
            </a:endParaRPr>
          </a:p>
          <a:p>
            <a:r>
              <a:rPr lang="en-US" altLang="zh-TW" dirty="0">
                <a:solidFill>
                  <a:srgbClr val="00B0F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2. Sequential manner </a:t>
            </a:r>
            <a:r>
              <a:rPr lang="en-US" altLang="zh-TW" dirty="0">
                <a:solidFill>
                  <a:srgbClr val="00B0F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/</a:t>
            </a:r>
            <a:r>
              <a:rPr lang="zh-TW" altLang="en-US" dirty="0">
                <a:solidFill>
                  <a:srgbClr val="00B0F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solidFill>
                  <a:srgbClr val="00B0F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Parallel nature</a:t>
            </a:r>
          </a:p>
          <a:p>
            <a:endParaRPr lang="en-US" altLang="zh-TW" dirty="0">
              <a:solidFill>
                <a:srgbClr val="00B0F0"/>
              </a:solidFill>
              <a:latin typeface="Georgia" panose="02040502050405020303" pitchFamily="18" charset="0"/>
              <a:cs typeface="Times New Roman" panose="02020603050405020304" pitchFamily="18" charset="0"/>
            </a:endParaRPr>
          </a:p>
          <a:p>
            <a:r>
              <a:rPr lang="en-US" altLang="zh-TW" dirty="0">
                <a:solidFill>
                  <a:srgbClr val="00B0F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3. Centralized </a:t>
            </a:r>
            <a:r>
              <a:rPr lang="en-US" altLang="zh-TW" dirty="0">
                <a:solidFill>
                  <a:srgbClr val="00B0F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/</a:t>
            </a:r>
            <a:r>
              <a:rPr lang="zh-TW" altLang="en-US" dirty="0">
                <a:solidFill>
                  <a:srgbClr val="00B0F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solidFill>
                  <a:srgbClr val="00B0F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Decentralized </a:t>
            </a:r>
          </a:p>
          <a:p>
            <a:endParaRPr lang="en-US" altLang="zh-TW" dirty="0">
              <a:solidFill>
                <a:srgbClr val="00B0F0"/>
              </a:solidFill>
              <a:latin typeface="Georgia" panose="02040502050405020303" pitchFamily="18" charset="0"/>
              <a:cs typeface="Times New Roman" panose="02020603050405020304" pitchFamily="18" charset="0"/>
            </a:endParaRPr>
          </a:p>
          <a:p>
            <a:r>
              <a:rPr lang="en-US" altLang="zh-TW" dirty="0">
                <a:solidFill>
                  <a:srgbClr val="00B0F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4. Constant connectivity required </a:t>
            </a:r>
            <a:r>
              <a:rPr lang="en-US" altLang="zh-TW" dirty="0">
                <a:solidFill>
                  <a:srgbClr val="00B0F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/</a:t>
            </a:r>
            <a:r>
              <a:rPr lang="zh-TW" altLang="en-US" dirty="0">
                <a:solidFill>
                  <a:srgbClr val="00B0F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solidFill>
                  <a:srgbClr val="00B0F0"/>
                </a:solidFill>
                <a:latin typeface="Georgia" panose="02040502050405020303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L</a:t>
            </a:r>
            <a:r>
              <a:rPr lang="en-US" altLang="zh-TW" dirty="0">
                <a:solidFill>
                  <a:srgbClr val="00B0F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imited connectivity</a:t>
            </a:r>
          </a:p>
          <a:p>
            <a:endParaRPr lang="en-US" altLang="zh-TW" dirty="0">
              <a:solidFill>
                <a:srgbClr val="00B0F0"/>
              </a:solidFill>
              <a:latin typeface="Georgia" panose="02040502050405020303" pitchFamily="18" charset="0"/>
              <a:cs typeface="Times New Roman" panose="02020603050405020304" pitchFamily="18" charset="0"/>
            </a:endParaRPr>
          </a:p>
          <a:p>
            <a:r>
              <a:rPr lang="en-US" altLang="zh-TW" dirty="0">
                <a:solidFill>
                  <a:srgbClr val="00B0F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5. Requires all users participation / Allows arbitrary number of users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EF6994E-A9BA-4367-97D0-E91DDA639A06}"/>
              </a:ext>
            </a:extLst>
          </p:cNvPr>
          <p:cNvSpPr/>
          <p:nvPr/>
        </p:nvSpPr>
        <p:spPr>
          <a:xfrm>
            <a:off x="11283349" y="6006479"/>
            <a:ext cx="3177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00B0F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7710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B88DE94A-6466-4370-8A90-52DC7C01DD9D}"/>
              </a:ext>
            </a:extLst>
          </p:cNvPr>
          <p:cNvSpPr/>
          <p:nvPr/>
        </p:nvSpPr>
        <p:spPr>
          <a:xfrm>
            <a:off x="1197868" y="620688"/>
            <a:ext cx="1044116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TW" sz="3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Georgia" panose="02040502050405020303" pitchFamily="18" charset="0"/>
              </a:rPr>
              <a:t>Deep Ensembles</a:t>
            </a:r>
            <a:endParaRPr lang="en-US" altLang="zh-TW" sz="3200" b="1" i="0" dirty="0"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Georgia" panose="02040502050405020303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9E8B4A8-FAA0-4C7C-B6B7-8D8DA600B079}"/>
              </a:ext>
            </a:extLst>
          </p:cNvPr>
          <p:cNvSpPr/>
          <p:nvPr/>
        </p:nvSpPr>
        <p:spPr>
          <a:xfrm>
            <a:off x="1197868" y="1700808"/>
            <a:ext cx="1008548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00B0F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1. Combine multiple models’ outputs to achieve improved results.</a:t>
            </a:r>
          </a:p>
          <a:p>
            <a:endParaRPr lang="en-US" altLang="zh-TW" dirty="0">
              <a:solidFill>
                <a:srgbClr val="00B0F0"/>
              </a:solidFill>
              <a:latin typeface="Georgia" panose="02040502050405020303" pitchFamily="18" charset="0"/>
              <a:cs typeface="Times New Roman" panose="02020603050405020304" pitchFamily="18" charset="0"/>
            </a:endParaRPr>
          </a:p>
          <a:p>
            <a:r>
              <a:rPr lang="en-US" altLang="zh-TW" dirty="0">
                <a:solidFill>
                  <a:srgbClr val="00B0F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2. Aggregation techniques depending on the overall task: averaging for    </a:t>
            </a:r>
          </a:p>
          <a:p>
            <a:r>
              <a:rPr lang="en-US" altLang="zh-TW" dirty="0">
                <a:solidFill>
                  <a:srgbClr val="00B0F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    soft outputs, majority voting for hard-decision classifier.[1]</a:t>
            </a:r>
          </a:p>
          <a:p>
            <a:endParaRPr lang="en-US" altLang="zh-TW" dirty="0">
              <a:solidFill>
                <a:srgbClr val="00B0F0"/>
              </a:solidFill>
              <a:latin typeface="Georgia" panose="02040502050405020303" pitchFamily="18" charset="0"/>
              <a:cs typeface="Times New Roman" panose="02020603050405020304" pitchFamily="18" charset="0"/>
            </a:endParaRPr>
          </a:p>
          <a:p>
            <a:r>
              <a:rPr lang="en-US" altLang="zh-TW" dirty="0">
                <a:solidFill>
                  <a:srgbClr val="00B0F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3. Require models to be diverse while designed for the same task.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EF6994E-A9BA-4367-97D0-E91DDA639A06}"/>
              </a:ext>
            </a:extLst>
          </p:cNvPr>
          <p:cNvSpPr/>
          <p:nvPr/>
        </p:nvSpPr>
        <p:spPr>
          <a:xfrm>
            <a:off x="11283349" y="6006479"/>
            <a:ext cx="3561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00B0F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2</a:t>
            </a:r>
            <a:endParaRPr lang="zh-TW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1282462D-7804-4B46-9EB2-823E479C1729}"/>
              </a:ext>
            </a:extLst>
          </p:cNvPr>
          <p:cNvSpPr/>
          <p:nvPr/>
        </p:nvSpPr>
        <p:spPr>
          <a:xfrm>
            <a:off x="1005777" y="5590980"/>
            <a:ext cx="1027757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[1] O. </a:t>
            </a:r>
            <a:r>
              <a:rPr lang="en-US" altLang="zh-TW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Sagi</a:t>
            </a:r>
            <a:r>
              <a:rPr lang="en-US" altLang="zh-TW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L. </a:t>
            </a:r>
            <a:r>
              <a:rPr lang="en-US" altLang="zh-TW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Rokach</a:t>
            </a:r>
            <a:r>
              <a:rPr lang="en-US" altLang="zh-TW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"Ensemble learning: A survey", </a:t>
            </a:r>
            <a:r>
              <a:rPr lang="en-US" altLang="zh-TW" i="1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Wiley Interdisciplinary Reviews: Data Mining and Knowledge Discovery</a:t>
            </a:r>
            <a:r>
              <a:rPr lang="en-US" altLang="zh-TW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vol. 8, no. 4, 2018.</a:t>
            </a:r>
            <a:endParaRPr lang="zh-TW" altLang="en-US" dirty="0">
              <a:solidFill>
                <a:schemeClr val="bg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0014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B88DE94A-6466-4370-8A90-52DC7C01DD9D}"/>
              </a:ext>
            </a:extLst>
          </p:cNvPr>
          <p:cNvSpPr/>
          <p:nvPr/>
        </p:nvSpPr>
        <p:spPr>
          <a:xfrm>
            <a:off x="1197868" y="620688"/>
            <a:ext cx="1044116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TW" sz="3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Georgia" panose="02040502050405020303" pitchFamily="18" charset="0"/>
              </a:rPr>
              <a:t>Edge Ensemble Inference Protocol</a:t>
            </a:r>
            <a:endParaRPr lang="en-US" altLang="zh-TW" sz="3200" b="1" i="0" dirty="0"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Georgia" panose="02040502050405020303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9E8B4A8-FAA0-4C7C-B6B7-8D8DA600B079}"/>
              </a:ext>
            </a:extLst>
          </p:cNvPr>
          <p:cNvSpPr/>
          <p:nvPr/>
        </p:nvSpPr>
        <p:spPr>
          <a:xfrm>
            <a:off x="1197868" y="1700808"/>
            <a:ext cx="1008548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00B0F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Provide each user the ability to carry out inference on its own, while allowing to benefit from collaboration with neighboring devices through ensemble mechanism.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EF6994E-A9BA-4367-97D0-E91DDA639A06}"/>
              </a:ext>
            </a:extLst>
          </p:cNvPr>
          <p:cNvSpPr/>
          <p:nvPr/>
        </p:nvSpPr>
        <p:spPr>
          <a:xfrm>
            <a:off x="11283349" y="6006479"/>
            <a:ext cx="3545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00B0F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3</a:t>
            </a:r>
            <a:endParaRPr lang="zh-TW" alt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F9DA8839-2903-4FB8-8EF3-BFBF83D9B1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2106" y="4790960"/>
            <a:ext cx="8884754" cy="1371416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23DFD0E9-4EF4-497A-94AF-EE63F79AB1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2106" y="3682432"/>
            <a:ext cx="8884754" cy="77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485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B88DE94A-6466-4370-8A90-52DC7C01DD9D}"/>
              </a:ext>
            </a:extLst>
          </p:cNvPr>
          <p:cNvSpPr/>
          <p:nvPr/>
        </p:nvSpPr>
        <p:spPr>
          <a:xfrm>
            <a:off x="1197868" y="620688"/>
            <a:ext cx="1044116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TW" sz="3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Georgia" panose="02040502050405020303" pitchFamily="18" charset="0"/>
              </a:rPr>
              <a:t>Algorithm 1.</a:t>
            </a:r>
            <a:endParaRPr lang="en-US" altLang="zh-TW" sz="3200" b="1" i="0" dirty="0"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Georgia" panose="02040502050405020303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EF6994E-A9BA-4367-97D0-E91DDA639A06}"/>
              </a:ext>
            </a:extLst>
          </p:cNvPr>
          <p:cNvSpPr/>
          <p:nvPr/>
        </p:nvSpPr>
        <p:spPr>
          <a:xfrm>
            <a:off x="11283349" y="6006479"/>
            <a:ext cx="3545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00B0F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4</a:t>
            </a:r>
            <a:endParaRPr lang="zh-TW" altLang="en-US" dirty="0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FA9C9227-D38F-4FF8-9553-836209B8CA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8250" y="1719910"/>
            <a:ext cx="9838829" cy="4286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122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B88DE94A-6466-4370-8A90-52DC7C01DD9D}"/>
              </a:ext>
            </a:extLst>
          </p:cNvPr>
          <p:cNvSpPr/>
          <p:nvPr/>
        </p:nvSpPr>
        <p:spPr>
          <a:xfrm>
            <a:off x="1197868" y="620688"/>
            <a:ext cx="1044116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TW" sz="3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Georgia" panose="02040502050405020303" pitchFamily="18" charset="0"/>
              </a:rPr>
              <a:t>Accuracy vs. connectivity probability</a:t>
            </a:r>
            <a:endParaRPr lang="en-US" altLang="zh-TW" sz="3200" b="1" i="0" dirty="0"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Georgia" panose="02040502050405020303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EF6994E-A9BA-4367-97D0-E91DDA639A06}"/>
              </a:ext>
            </a:extLst>
          </p:cNvPr>
          <p:cNvSpPr/>
          <p:nvPr/>
        </p:nvSpPr>
        <p:spPr>
          <a:xfrm>
            <a:off x="11283349" y="6006479"/>
            <a:ext cx="3465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00B0F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5</a:t>
            </a:r>
            <a:endParaRPr lang="zh-TW" alt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F7032E09-8CEB-433F-AFF3-122896CD17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1884" y="1496722"/>
            <a:ext cx="7416824" cy="4971422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7341BEFD-01A5-432B-8085-459612982D8F}"/>
              </a:ext>
            </a:extLst>
          </p:cNvPr>
          <p:cNvSpPr/>
          <p:nvPr/>
        </p:nvSpPr>
        <p:spPr>
          <a:xfrm>
            <a:off x="9144025" y="1496722"/>
            <a:ext cx="2799164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00B0F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width factor 0.5</a:t>
            </a:r>
          </a:p>
          <a:p>
            <a:r>
              <a:rPr lang="en-US" altLang="zh-TW" dirty="0">
                <a:solidFill>
                  <a:srgbClr val="00B0F0"/>
                </a:solidFill>
                <a:latin typeface="Georgia" panose="02040502050405020303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→ 30% parameters</a:t>
            </a:r>
          </a:p>
          <a:p>
            <a:endParaRPr lang="en-US" altLang="zh-TW" dirty="0">
              <a:solidFill>
                <a:srgbClr val="00B0F0"/>
              </a:solidFill>
              <a:latin typeface="Georgia" panose="02040502050405020303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r>
              <a:rPr lang="en-US" altLang="zh-TW" dirty="0">
                <a:solidFill>
                  <a:srgbClr val="00B0F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width factor 0.25</a:t>
            </a:r>
          </a:p>
          <a:p>
            <a:r>
              <a:rPr lang="en-US" altLang="zh-TW" dirty="0">
                <a:solidFill>
                  <a:srgbClr val="00B0F0"/>
                </a:solidFill>
                <a:latin typeface="Georgia" panose="02040502050405020303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→ 6% parameters</a:t>
            </a:r>
          </a:p>
        </p:txBody>
      </p:sp>
    </p:spTree>
    <p:extLst>
      <p:ext uri="{BB962C8B-B14F-4D97-AF65-F5344CB8AC3E}">
        <p14:creationId xmlns:p14="http://schemas.microsoft.com/office/powerpoint/2010/main" val="936810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B88DE94A-6466-4370-8A90-52DC7C01DD9D}"/>
              </a:ext>
            </a:extLst>
          </p:cNvPr>
          <p:cNvSpPr/>
          <p:nvPr/>
        </p:nvSpPr>
        <p:spPr>
          <a:xfrm>
            <a:off x="1197868" y="620688"/>
            <a:ext cx="1044116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TW" sz="3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Georgia" panose="02040502050405020303" pitchFamily="18" charset="0"/>
              </a:rPr>
              <a:t>Accuracy vs. parameters</a:t>
            </a:r>
            <a:endParaRPr lang="en-US" altLang="zh-TW" sz="3200" b="1" i="0" dirty="0"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Georgia" panose="02040502050405020303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EF6994E-A9BA-4367-97D0-E91DDA639A06}"/>
              </a:ext>
            </a:extLst>
          </p:cNvPr>
          <p:cNvSpPr/>
          <p:nvPr/>
        </p:nvSpPr>
        <p:spPr>
          <a:xfrm>
            <a:off x="11283349" y="6006479"/>
            <a:ext cx="3593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00B0F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6</a:t>
            </a:r>
            <a:endParaRPr lang="zh-TW" altLang="en-US" dirty="0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429B6C82-3DC5-4B54-82AA-B93DD35FFB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1884" y="1445636"/>
            <a:ext cx="7344816" cy="5022508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83213138-1E9A-4115-9DEC-97B6D4E3DDA0}"/>
              </a:ext>
            </a:extLst>
          </p:cNvPr>
          <p:cNvSpPr/>
          <p:nvPr/>
        </p:nvSpPr>
        <p:spPr>
          <a:xfrm>
            <a:off x="9144025" y="1496722"/>
            <a:ext cx="2799164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00B0F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width factor 0.5</a:t>
            </a:r>
          </a:p>
          <a:p>
            <a:r>
              <a:rPr lang="en-US" altLang="zh-TW" dirty="0">
                <a:solidFill>
                  <a:srgbClr val="00B0F0"/>
                </a:solidFill>
                <a:latin typeface="Georgia" panose="02040502050405020303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→ 30% parameters</a:t>
            </a:r>
          </a:p>
          <a:p>
            <a:r>
              <a:rPr lang="en-US" altLang="zh-TW" dirty="0">
                <a:solidFill>
                  <a:srgbClr val="00B0F0"/>
                </a:solidFill>
                <a:latin typeface="Georgia" panose="02040502050405020303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→ 2 </a:t>
            </a:r>
            <a:r>
              <a:rPr lang="en-US" altLang="zh-TW">
                <a:solidFill>
                  <a:srgbClr val="00B0F0"/>
                </a:solidFill>
                <a:latin typeface="Georgia" panose="02040502050405020303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M parameters</a:t>
            </a:r>
            <a:endParaRPr lang="en-US" altLang="zh-TW" dirty="0">
              <a:solidFill>
                <a:srgbClr val="00B0F0"/>
              </a:solidFill>
              <a:latin typeface="Georgia" panose="02040502050405020303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endParaRPr lang="en-US" altLang="zh-TW" dirty="0">
              <a:solidFill>
                <a:srgbClr val="00B0F0"/>
              </a:solidFill>
              <a:latin typeface="Georgia" panose="02040502050405020303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r>
              <a:rPr lang="en-US" altLang="zh-TW" dirty="0">
                <a:solidFill>
                  <a:srgbClr val="00B0F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width factor 0.25</a:t>
            </a:r>
          </a:p>
          <a:p>
            <a:r>
              <a:rPr lang="en-US" altLang="zh-TW" dirty="0">
                <a:solidFill>
                  <a:srgbClr val="00B0F0"/>
                </a:solidFill>
                <a:latin typeface="Georgia" panose="02040502050405020303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→ 6% parameters</a:t>
            </a:r>
          </a:p>
        </p:txBody>
      </p:sp>
    </p:spTree>
    <p:extLst>
      <p:ext uri="{BB962C8B-B14F-4D97-AF65-F5344CB8AC3E}">
        <p14:creationId xmlns:p14="http://schemas.microsoft.com/office/powerpoint/2010/main" val="342999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科技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33222_TF02787990.potx" id="{5D7B44C0-935F-4527-AFD9-533AB007DCDD}" vid="{68BFFC14-726C-4C6F-B5FD-8BFDC490BED3}"/>
    </a:ext>
  </a:extLst>
</a:theme>
</file>

<file path=ppt/theme/theme2.xml><?xml version="1.0" encoding="utf-8"?>
<a:theme xmlns:a="http://schemas.openxmlformats.org/drawingml/2006/main" name="Office 佈景主題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三條電路線簡報 (寬螢幕)</Template>
  <TotalTime>107</TotalTime>
  <Words>295</Words>
  <Application>Microsoft Office PowerPoint</Application>
  <PresentationFormat>自訂</PresentationFormat>
  <Paragraphs>52</Paragraphs>
  <Slides>7</Slides>
  <Notes>7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4" baseType="lpstr">
      <vt:lpstr>微軟正黑體</vt:lpstr>
      <vt:lpstr>Arial</vt:lpstr>
      <vt:lpstr>Calibri</vt:lpstr>
      <vt:lpstr>Cambria Math</vt:lpstr>
      <vt:lpstr>Georgia</vt:lpstr>
      <vt:lpstr>Times New Roman</vt:lpstr>
      <vt:lpstr>科技 16x9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標題版面配置</dc:title>
  <dc:creator>陳劭珩</dc:creator>
  <cp:lastModifiedBy>陳劭珩</cp:lastModifiedBy>
  <cp:revision>51</cp:revision>
  <dcterms:created xsi:type="dcterms:W3CDTF">2022-02-09T04:51:17Z</dcterms:created>
  <dcterms:modified xsi:type="dcterms:W3CDTF">2022-02-09T06:39:00Z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