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2" r:id="rId6"/>
    <p:sldId id="263" r:id="rId7"/>
    <p:sldId id="264" r:id="rId8"/>
    <p:sldId id="268" r:id="rId9"/>
    <p:sldId id="279" r:id="rId10"/>
    <p:sldId id="273" r:id="rId11"/>
    <p:sldId id="280" r:id="rId12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62" autoAdjust="0"/>
  </p:normalViewPr>
  <p:slideViewPr>
    <p:cSldViewPr>
      <p:cViewPr varScale="1">
        <p:scale>
          <a:sx n="145" d="100"/>
          <a:sy n="145" d="100"/>
        </p:scale>
        <p:origin x="90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2022/6/14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2022/6/14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大家好 今天我要介紹的論文是 </a:t>
            </a:r>
            <a:r>
              <a:rPr lang="en-US" altLang="zh-TW" sz="16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Reflecting Surface Versus Decode-and-Forward: How Large Surfaces are Needed to Beat Relaying?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TW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TW" alt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TW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月 發表於 </a:t>
            </a:r>
            <a:r>
              <a:rPr lang="en-US" altLang="zh-TW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Wireless Communications Letters</a:t>
            </a:r>
            <a:r>
              <a:rPr lang="zh-TW" alt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i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的文章 目前累積有</a:t>
            </a:r>
            <a:r>
              <a:rPr lang="en-US" altLang="zh-TW" i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367</a:t>
            </a:r>
            <a:r>
              <a:rPr lang="zh-TW" altLang="en-US" i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i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citations</a:t>
            </a:r>
            <a:r>
              <a:rPr lang="zh-TW" altLang="en-US" i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從論文題目我們已經可以預知到這個比較結果會是 </a:t>
            </a:r>
            <a:r>
              <a:rPr lang="en-US" altLang="zh-TW" i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decode-and-forward </a:t>
            </a:r>
            <a:r>
              <a:rPr lang="zh-TW" altLang="en-US" i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勝出</a:t>
            </a:r>
            <a:endParaRPr lang="en-US" altLang="zh-TW" sz="16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為什麼大小很重要</a:t>
            </a:r>
            <a:r>
              <a:rPr lang="en-US" altLang="zh-TW" dirty="0"/>
              <a:t>?</a:t>
            </a:r>
            <a:r>
              <a:rPr lang="zh-TW" altLang="en-US" dirty="0"/>
              <a:t> 因為大小決定</a:t>
            </a:r>
            <a:r>
              <a:rPr lang="en-US" altLang="zh-TW" dirty="0"/>
              <a:t>pathloss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</a:t>
            </a:r>
            <a:r>
              <a:rPr lang="zh-TW" altLang="en-US" dirty="0"/>
              <a:t> </a:t>
            </a:r>
            <a:r>
              <a:rPr lang="en-US" altLang="zh-TW" dirty="0"/>
              <a:t>size Important? the total size of the IRS determines the pathloss 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首先是研究動機的部分 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1. </a:t>
            </a: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為什麼要拿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IRS</a:t>
            </a: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跟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relay</a:t>
            </a: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比較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?</a:t>
            </a: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因為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IRS</a:t>
            </a: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的運作機制很像是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half-duplex relay</a:t>
            </a: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[10]</a:t>
            </a: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J. N. </a:t>
            </a:r>
            <a:r>
              <a:rPr lang="en-US" altLang="zh-TW" sz="2000" b="0" i="0" kern="120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Laneman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D. N. C. </a:t>
            </a:r>
            <a:r>
              <a:rPr lang="en-US" altLang="zh-TW" sz="2000" b="0" i="0" kern="120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Tse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and G. W. </a:t>
            </a:r>
            <a:r>
              <a:rPr lang="en-US" altLang="zh-TW" sz="2000" b="0" i="0" kern="1200" dirty="0" err="1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Wornell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“Cooperative diversity in wireless networks: Efficient protocols and outage behavior,” IEEE Trans. Inf. Theory, vol. 50, no. 12, pp. 3062–3080, Dec. 2004.</a:t>
            </a:r>
          </a:p>
          <a:p>
            <a:pPr>
              <a:lnSpc>
                <a:spcPct val="150000"/>
              </a:lnSpc>
            </a:pP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客觀證據是之前有其他研究者也這麼比較 如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2019</a:t>
            </a: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年那篇 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AF relay that will be used for performance comparisons purposes </a:t>
            </a:r>
          </a:p>
          <a:p>
            <a:pPr>
              <a:lnSpc>
                <a:spcPct val="150000"/>
              </a:lnSpc>
            </a:pP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2.</a:t>
            </a: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為什麼大小很重要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?</a:t>
            </a: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因為大小實際上會影響所受到的</a:t>
            </a: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pathloss</a:t>
            </a:r>
          </a:p>
          <a:p>
            <a:pPr>
              <a:lnSpc>
                <a:spcPct val="150000"/>
              </a:lnSpc>
            </a:pPr>
            <a:r>
              <a:rPr lang="en-US" altLang="zh-TW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3.</a:t>
            </a:r>
            <a:r>
              <a:rPr lang="zh-TW" altLang="en-US" sz="20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醬的比較相當有趣</a:t>
            </a:r>
            <a:endParaRPr lang="en-US" altLang="zh-TW" sz="2000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3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右上圖 是由</a:t>
            </a:r>
            <a:r>
              <a:rPr lang="en-US" altLang="zh-TW" dirty="0"/>
              <a:t>N</a:t>
            </a:r>
            <a:r>
              <a:rPr lang="zh-TW" altLang="en-US" dirty="0"/>
              <a:t>個被動元件組成的智能反射板 </a:t>
            </a:r>
            <a:r>
              <a:rPr lang="en-US" altLang="zh-TW" dirty="0"/>
              <a:t>IRS</a:t>
            </a:r>
            <a:r>
              <a:rPr lang="zh-TW" altLang="en-US" dirty="0"/>
              <a:t> </a:t>
            </a:r>
            <a:r>
              <a:rPr lang="en-US" altLang="zh-TW" dirty="0"/>
              <a:t>with N discrete elements</a:t>
            </a:r>
          </a:p>
          <a:p>
            <a:r>
              <a:rPr lang="en-US" altLang="zh-TW" dirty="0"/>
              <a:t>the source and IRS/relay are deployed at fixed locations, while the </a:t>
            </a:r>
            <a:r>
              <a:rPr lang="en-US" altLang="zh-TW" dirty="0" err="1"/>
              <a:t>location</a:t>
            </a:r>
            <a:r>
              <a:rPr lang="en-US" altLang="zh-TW" dirty="0"/>
              <a:t> of the destination is determined by the variable d1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38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依照</a:t>
            </a:r>
            <a:r>
              <a:rPr lang="en-US" altLang="zh-TW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 36.814</a:t>
            </a:r>
            <a:r>
              <a:rPr lang="zh-TW" alt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文件的設定 且</a:t>
            </a:r>
            <a:r>
              <a:rPr lang="zh-TW" altLang="en-US" dirty="0"/>
              <a:t>忽略</a:t>
            </a:r>
            <a:r>
              <a:rPr lang="en-US" altLang="zh-TW" dirty="0"/>
              <a:t> shadow fading </a:t>
            </a:r>
            <a:r>
              <a:rPr lang="zh-TW" altLang="en-US" dirty="0"/>
              <a:t>會得到一個 </a:t>
            </a:r>
            <a:r>
              <a:rPr lang="en-US" altLang="zh-TW" dirty="0"/>
              <a:t>deterministic model </a:t>
            </a:r>
            <a:r>
              <a:rPr lang="zh-TW" altLang="en-US" dirty="0"/>
              <a:t>然後把 </a:t>
            </a:r>
            <a:r>
              <a:rPr lang="en-US" altLang="zh-TW" dirty="0"/>
              <a:t>channel gain β </a:t>
            </a:r>
            <a:r>
              <a:rPr lang="zh-TW" altLang="en-US" dirty="0"/>
              <a:t>畫成對距離</a:t>
            </a:r>
            <a:r>
              <a:rPr lang="en-US" altLang="zh-TW" dirty="0"/>
              <a:t>d</a:t>
            </a:r>
            <a:r>
              <a:rPr lang="zh-TW" altLang="en-US" dirty="0"/>
              <a:t>的函數</a:t>
            </a:r>
            <a:endParaRPr lang="en-US" altLang="zh-TW" dirty="0"/>
          </a:p>
          <a:p>
            <a:r>
              <a:rPr lang="zh-TW" altLang="en-US" dirty="0"/>
              <a:t>如果 </a:t>
            </a:r>
            <a:r>
              <a:rPr lang="en-US" altLang="zh-TW" dirty="0"/>
              <a:t>source</a:t>
            </a:r>
            <a:r>
              <a:rPr lang="zh-TW" altLang="en-US" dirty="0"/>
              <a:t>到</a:t>
            </a:r>
            <a:r>
              <a:rPr lang="en-US" altLang="zh-TW" dirty="0"/>
              <a:t>destination</a:t>
            </a:r>
            <a:r>
              <a:rPr lang="zh-TW" altLang="en-US" dirty="0"/>
              <a:t> 的</a:t>
            </a:r>
            <a:r>
              <a:rPr lang="en-US" altLang="zh-TW" dirty="0"/>
              <a:t>channel gain</a:t>
            </a:r>
            <a:r>
              <a:rPr lang="zh-TW" altLang="en-US" dirty="0"/>
              <a:t> </a:t>
            </a:r>
            <a:r>
              <a:rPr lang="en-US" altLang="zh-TW" dirty="0"/>
              <a:t>β_</a:t>
            </a:r>
            <a:r>
              <a:rPr lang="en-US" altLang="zh-TW" dirty="0" err="1"/>
              <a:t>sd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IRS / relay</a:t>
            </a:r>
            <a:r>
              <a:rPr lang="zh-TW" altLang="en-US" dirty="0"/>
              <a:t>到</a:t>
            </a:r>
            <a:r>
              <a:rPr lang="en-US" altLang="zh-TW" dirty="0"/>
              <a:t>destination</a:t>
            </a:r>
            <a:r>
              <a:rPr lang="zh-TW" altLang="en-US" dirty="0"/>
              <a:t> 的</a:t>
            </a:r>
            <a:r>
              <a:rPr lang="en-US" altLang="zh-TW" dirty="0"/>
              <a:t>channel gain</a:t>
            </a:r>
            <a:r>
              <a:rPr lang="zh-TW" altLang="en-US" dirty="0"/>
              <a:t> </a:t>
            </a:r>
            <a:r>
              <a:rPr lang="en-US" altLang="zh-TW" dirty="0"/>
              <a:t>β_</a:t>
            </a:r>
            <a:r>
              <a:rPr lang="en-US" altLang="zh-TW" dirty="0" err="1"/>
              <a:t>rd</a:t>
            </a:r>
            <a:r>
              <a:rPr lang="zh-TW" altLang="en-US" dirty="0"/>
              <a:t> 也就是有</a:t>
            </a:r>
            <a:r>
              <a:rPr lang="en-US" altLang="zh-TW" dirty="0"/>
              <a:t>LOS</a:t>
            </a:r>
            <a:r>
              <a:rPr lang="zh-TW" altLang="en-US" dirty="0"/>
              <a:t>的時候 其實</a:t>
            </a:r>
            <a:r>
              <a:rPr lang="en-US" altLang="zh-TW" dirty="0"/>
              <a:t>SISO</a:t>
            </a:r>
            <a:r>
              <a:rPr lang="zh-TW" altLang="en-US" dirty="0"/>
              <a:t>就夠了</a:t>
            </a:r>
            <a:r>
              <a:rPr lang="en-US" altLang="zh-TW" dirty="0"/>
              <a:t>((</a:t>
            </a:r>
            <a:r>
              <a:rPr lang="zh-TW" altLang="en-US" dirty="0"/>
              <a:t>當然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一個看起來很小的數字 如</a:t>
            </a:r>
            <a:r>
              <a:rPr lang="en-US" altLang="zh-TW" dirty="0"/>
              <a:t>−60 dB </a:t>
            </a:r>
            <a:r>
              <a:rPr lang="zh-TW" altLang="en-US" dirty="0"/>
              <a:t>其實是超級大的</a:t>
            </a:r>
            <a:r>
              <a:rPr lang="en-US" altLang="zh-TW" dirty="0"/>
              <a:t>channel gain, </a:t>
            </a:r>
            <a:r>
              <a:rPr lang="zh-TW" altLang="en-US" dirty="0"/>
              <a:t>正常的數值會落在</a:t>
            </a:r>
            <a:r>
              <a:rPr lang="en-US" altLang="zh-TW" dirty="0"/>
              <a:t>−70 ~ −110 dB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distance</a:t>
            </a:r>
            <a:r>
              <a:rPr lang="zh-TW" altLang="en-US" dirty="0"/>
              <a:t>從</a:t>
            </a:r>
            <a:r>
              <a:rPr lang="en-US" altLang="zh-TW" dirty="0"/>
              <a:t>10</a:t>
            </a:r>
            <a:r>
              <a:rPr lang="zh-TW" altLang="en-US" dirty="0"/>
              <a:t>開始到</a:t>
            </a:r>
            <a:r>
              <a:rPr lang="en-US" altLang="zh-TW" dirty="0"/>
              <a:t>100</a:t>
            </a:r>
            <a:r>
              <a:rPr lang="zh-TW" altLang="en-US" dirty="0"/>
              <a:t>是因為 </a:t>
            </a:r>
            <a:r>
              <a:rPr lang="en-US" altLang="zh-TW" dirty="0"/>
              <a:t>3GPP Urban Micro (</a:t>
            </a:r>
            <a:r>
              <a:rPr lang="en-US" altLang="zh-TW" dirty="0" err="1"/>
              <a:t>UMi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考慮的設定是</a:t>
            </a:r>
            <a:r>
              <a:rPr lang="en-US" altLang="zh-TW" dirty="0"/>
              <a:t>10~500</a:t>
            </a:r>
            <a:r>
              <a:rPr lang="zh-TW" altLang="en-US" dirty="0"/>
              <a:t>公尺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69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利用</a:t>
            </a:r>
            <a:r>
              <a:rPr lang="en-US" altLang="zh-TW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(23)</a:t>
            </a:r>
            <a:r>
              <a:rPr lang="zh-TW" altLang="zh-TW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式 去計算對應距離的</a:t>
            </a:r>
            <a:r>
              <a:rPr lang="en-US" altLang="zh-TW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channel gain</a:t>
            </a:r>
          </a:p>
          <a:p>
            <a:pPr marL="0" indent="0">
              <a:buNone/>
            </a:pPr>
            <a:r>
              <a:rPr lang="en-US" altLang="zh-TW" dirty="0"/>
              <a:t>transmit power that is needed to achieve a rate of either R¯ = 4 bit/s/Hz,   bandwidth is B = 10 MHz,   the noise power is −94 dBm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89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利用</a:t>
            </a:r>
            <a:r>
              <a:rPr lang="en-US" altLang="zh-TW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(23)</a:t>
            </a:r>
            <a:r>
              <a:rPr lang="zh-TW" altLang="zh-TW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式 去計算對應距離的</a:t>
            </a:r>
            <a:r>
              <a:rPr lang="en-US" altLang="zh-TW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channel gain</a:t>
            </a:r>
          </a:p>
          <a:p>
            <a:pPr marL="0" indent="0">
              <a:buNone/>
            </a:pPr>
            <a:r>
              <a:rPr lang="en-US" altLang="zh-TW" dirty="0"/>
              <a:t>transmit power that is needed to achieve a rate of either R¯ = 6 bit/s/Hz,   bandwidth is B = 10 MHz,   the noise power is −94 dBm</a:t>
            </a:r>
          </a:p>
          <a:p>
            <a:r>
              <a:rPr lang="en-US" altLang="zh-TW" dirty="0"/>
              <a:t>required power grows more rapidly with R¯ with relaying due to the 1/2-prelog penalty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278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SISO</a:t>
            </a:r>
            <a:r>
              <a:rPr lang="zh-TW" altLang="en-US" dirty="0"/>
              <a:t>在</a:t>
            </a:r>
            <a:r>
              <a:rPr lang="en-US" altLang="zh-TW" dirty="0"/>
              <a:t>rate</a:t>
            </a:r>
            <a:r>
              <a:rPr lang="zh-TW" altLang="en-US" dirty="0"/>
              <a:t>介於</a:t>
            </a:r>
            <a:r>
              <a:rPr lang="en-US" altLang="zh-TW" dirty="0"/>
              <a:t> 0~3.47 </a:t>
            </a:r>
            <a:r>
              <a:rPr lang="zh-TW" altLang="en-US" dirty="0"/>
              <a:t>間 有最好的能源效率 </a:t>
            </a:r>
            <a:r>
              <a:rPr lang="en-US" altLang="zh-TW" dirty="0"/>
              <a:t>R¯ ∈ (0, 3.47] bit/s/Hz</a:t>
            </a:r>
            <a:r>
              <a:rPr lang="zh-TW" altLang="en-US" dirty="0"/>
              <a:t>  </a:t>
            </a:r>
            <a:endParaRPr lang="en-US" altLang="zh-TW" dirty="0"/>
          </a:p>
          <a:p>
            <a:r>
              <a:rPr lang="en-US" altLang="zh-TW" dirty="0"/>
              <a:t>DF relaying</a:t>
            </a:r>
            <a:r>
              <a:rPr lang="zh-TW" altLang="en-US" dirty="0"/>
              <a:t>在</a:t>
            </a:r>
            <a:r>
              <a:rPr lang="en-US" altLang="zh-TW" dirty="0"/>
              <a:t>rate</a:t>
            </a:r>
            <a:r>
              <a:rPr lang="zh-TW" altLang="en-US" dirty="0"/>
              <a:t>介於</a:t>
            </a:r>
            <a:r>
              <a:rPr lang="en-US" altLang="zh-TW" dirty="0"/>
              <a:t>3.47~8.48</a:t>
            </a:r>
            <a:r>
              <a:rPr lang="zh-TW" altLang="en-US" dirty="0"/>
              <a:t>間 有最好的能源效率 </a:t>
            </a:r>
            <a:r>
              <a:rPr lang="en-US" altLang="zh-TW" dirty="0"/>
              <a:t>R¯ ∈ (3.47, 8.48] bit/s/Hz. </a:t>
            </a:r>
          </a:p>
          <a:p>
            <a:r>
              <a:rPr lang="zh-TW" altLang="en-US" dirty="0"/>
              <a:t>而</a:t>
            </a:r>
            <a:r>
              <a:rPr lang="en-US" altLang="zh-TW" dirty="0"/>
              <a:t>rate</a:t>
            </a:r>
            <a:r>
              <a:rPr lang="zh-TW" altLang="en-US" dirty="0"/>
              <a:t>小於</a:t>
            </a:r>
            <a:r>
              <a:rPr lang="en-US" altLang="zh-TW" dirty="0"/>
              <a:t>4.9</a:t>
            </a:r>
            <a:r>
              <a:rPr lang="zh-TW" altLang="en-US" dirty="0"/>
              <a:t> </a:t>
            </a:r>
            <a:r>
              <a:rPr lang="en-US" altLang="zh-TW" dirty="0"/>
              <a:t>bit/s/Hz</a:t>
            </a:r>
            <a:r>
              <a:rPr lang="zh-TW" altLang="en-US" dirty="0"/>
              <a:t> </a:t>
            </a:r>
            <a:r>
              <a:rPr lang="en-US" altLang="zh-TW" dirty="0"/>
              <a:t>IRS</a:t>
            </a:r>
            <a:r>
              <a:rPr lang="zh-TW" altLang="en-US" dirty="0"/>
              <a:t>所需的</a:t>
            </a:r>
            <a:r>
              <a:rPr lang="en-US" altLang="zh-TW" dirty="0"/>
              <a:t>N</a:t>
            </a:r>
            <a:r>
              <a:rPr lang="zh-TW" altLang="en-US" dirty="0"/>
              <a:t>不存在的 因為所需的</a:t>
            </a:r>
            <a:r>
              <a:rPr lang="en-US" altLang="zh-TW" dirty="0"/>
              <a:t>N</a:t>
            </a:r>
            <a:r>
              <a:rPr lang="zh-TW" altLang="en-US" dirty="0"/>
              <a:t>都小於</a:t>
            </a:r>
            <a:r>
              <a:rPr lang="en-US" altLang="zh-TW" dirty="0"/>
              <a:t>0</a:t>
            </a:r>
            <a:r>
              <a:rPr lang="zh-TW" altLang="en-US" dirty="0"/>
              <a:t> 當</a:t>
            </a:r>
            <a:r>
              <a:rPr lang="en-US" altLang="zh-TW" dirty="0"/>
              <a:t>rate</a:t>
            </a:r>
            <a:r>
              <a:rPr lang="zh-TW" altLang="en-US" dirty="0"/>
              <a:t>大於 </a:t>
            </a:r>
            <a:r>
              <a:rPr lang="en-US" altLang="zh-TW" dirty="0"/>
              <a:t>8.48</a:t>
            </a:r>
            <a:r>
              <a:rPr lang="zh-TW" altLang="en-US" dirty="0"/>
              <a:t>的時候 </a:t>
            </a:r>
            <a:r>
              <a:rPr lang="en-US" altLang="zh-TW" dirty="0"/>
              <a:t>R¯ &gt; 8.48 bit/s/Hz</a:t>
            </a:r>
            <a:r>
              <a:rPr lang="zh-TW" altLang="en-US" dirty="0"/>
              <a:t> </a:t>
            </a:r>
            <a:r>
              <a:rPr lang="en-US" altLang="zh-TW" dirty="0"/>
              <a:t>IRS</a:t>
            </a:r>
            <a:r>
              <a:rPr lang="zh-TW" altLang="en-US" dirty="0"/>
              <a:t>才能有比</a:t>
            </a:r>
            <a:r>
              <a:rPr lang="en-US" altLang="zh-TW" dirty="0"/>
              <a:t>DF</a:t>
            </a:r>
            <a:r>
              <a:rPr lang="zh-TW" altLang="en-US" dirty="0"/>
              <a:t>更好的能源效率 </a:t>
            </a:r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662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2022/6/14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579221-72B1-4F7C-BC91-B42FAF1C11FB}"/>
              </a:ext>
            </a:extLst>
          </p:cNvPr>
          <p:cNvSpPr/>
          <p:nvPr/>
        </p:nvSpPr>
        <p:spPr>
          <a:xfrm>
            <a:off x="981844" y="2659487"/>
            <a:ext cx="10441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Björnson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Ö. </a:t>
            </a:r>
            <a:r>
              <a:rPr lang="en-US" altLang="zh-TW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Özdogan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E. G. Larsson, "Intelligent Reflecting Surface Versus Decode-and-Forward: How Large Surfaces are Needed to Beat Relaying?," in </a:t>
            </a:r>
            <a:r>
              <a:rPr lang="en-US" altLang="zh-TW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Wireless Communications Letters</a:t>
            </a: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vol.9, no.2, pp.244-248, Feb.2020 (cited by 367)</a:t>
            </a:r>
            <a:endParaRPr lang="zh-TW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930553-671F-4D75-B07B-38F754109664}"/>
              </a:ext>
            </a:extLst>
          </p:cNvPr>
          <p:cNvSpPr/>
          <p:nvPr/>
        </p:nvSpPr>
        <p:spPr>
          <a:xfrm>
            <a:off x="981844" y="667580"/>
            <a:ext cx="103691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Reflecting Surface Versus Decode-and-Forward: How Large Surfaces are Needed to Beat Relaying?</a:t>
            </a:r>
            <a:endParaRPr lang="en-US" altLang="zh-TW" sz="38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6A4E3-8DF1-4478-96C7-7F79B8F35361}"/>
              </a:ext>
            </a:extLst>
          </p:cNvPr>
          <p:cNvSpPr/>
          <p:nvPr/>
        </p:nvSpPr>
        <p:spPr>
          <a:xfrm>
            <a:off x="4150196" y="4005064"/>
            <a:ext cx="4248472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Advisor:    Dr. </a:t>
            </a:r>
            <a:r>
              <a:rPr lang="en-US" altLang="zh-TW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Kuang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-Hao Liu </a:t>
            </a:r>
          </a:p>
          <a:p>
            <a:pPr algn="just">
              <a:lnSpc>
                <a:spcPct val="150000"/>
              </a:lnSpc>
            </a:pP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 Shao-Heng Chen</a:t>
            </a:r>
          </a:p>
          <a:p>
            <a:pPr algn="just">
              <a:lnSpc>
                <a:spcPct val="150000"/>
              </a:lnSpc>
            </a:pP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June 15, 2022</a:t>
            </a:r>
            <a:endParaRPr lang="zh-TW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340768"/>
            <a:ext cx="9577064" cy="1820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Motivations</a:t>
            </a:r>
          </a:p>
          <a:p>
            <a:pPr>
              <a:lnSpc>
                <a:spcPct val="150000"/>
              </a:lnSpc>
            </a:pPr>
            <a:r>
              <a:rPr lang="en-US" altLang="zh-TW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System model</a:t>
            </a:r>
          </a:p>
          <a:p>
            <a:pPr>
              <a:lnSpc>
                <a:spcPct val="150000"/>
              </a:lnSpc>
            </a:pPr>
            <a:r>
              <a:rPr lang="en-US" altLang="zh-TW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Simulation results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200633" y="1412776"/>
            <a:ext cx="10582411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Why compare to relay scheme?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– A comparison with an ideal AF relaying was made in [1]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Why size matters?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– The total size of the IRS will determines the pathloss [2]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 think such comparison is very interesting!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D8E829-4A9B-4B24-B34B-3C2DED0D2AF1}"/>
              </a:ext>
            </a:extLst>
          </p:cNvPr>
          <p:cNvSpPr/>
          <p:nvPr/>
        </p:nvSpPr>
        <p:spPr>
          <a:xfrm>
            <a:off x="1197868" y="4725144"/>
            <a:ext cx="9797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C. Huang, A.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Zappone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 C. Alexandropoulos, M.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Debbah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C. Yuen, “Reconfigurable intelligent surfaces for energy efficiency in wireless communication,” IEEE Trans. Wireless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vol. 18, no. 8, pp. 4157–4170, Aug. 2019. (cited by 1336)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2F30B0-6C6C-4359-A1F1-A2C430D8727E}"/>
              </a:ext>
            </a:extLst>
          </p:cNvPr>
          <p:cNvSpPr/>
          <p:nvPr/>
        </p:nvSpPr>
        <p:spPr>
          <a:xfrm>
            <a:off x="1197868" y="5971577"/>
            <a:ext cx="9797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O.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Özdogan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Björnson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E. G. Larsson, “Intelligent reflecting surfaces: Physics, propagation, and pathloss modeling,”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2019. (cited by 307)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145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r>
              <a: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simulation setup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E4C54D-A223-4FAC-9A0B-327905B9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696509"/>
            <a:ext cx="4896545" cy="22365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F61FFB-0DE7-40EE-B2E0-81E3310E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076088"/>
            <a:ext cx="4896545" cy="23112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576DE3E-943C-4401-A001-BEE18C6DD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866" y="4864045"/>
            <a:ext cx="4777511" cy="15233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1296F42-5350-472A-B429-BD4CB39A625C}"/>
              </a:ext>
            </a:extLst>
          </p:cNvPr>
          <p:cNvSpPr/>
          <p:nvPr/>
        </p:nvSpPr>
        <p:spPr>
          <a:xfrm>
            <a:off x="1197867" y="1412776"/>
            <a:ext cx="4896545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An IRS with N discrete elements, and assume each has the same size as the relay’s antenna.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 classic repetition-coded DF relaying protocol.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Distance d1 is a variable</a:t>
            </a:r>
          </a:p>
        </p:txBody>
      </p:sp>
    </p:spTree>
    <p:extLst>
      <p:ext uri="{BB962C8B-B14F-4D97-AF65-F5344CB8AC3E}">
        <p14:creationId xmlns:p14="http://schemas.microsoft.com/office/powerpoint/2010/main" val="108048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curve of the channel gains [3]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0865160-6DFD-42EA-AEC4-19C82D535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7" y="1459793"/>
            <a:ext cx="6552381" cy="33238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916030-1722-41A6-B9F5-A87EC428C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4862538"/>
            <a:ext cx="6552381" cy="103010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BDD2C95-BFA8-4538-AF23-F4A4B483C1B3}"/>
              </a:ext>
            </a:extLst>
          </p:cNvPr>
          <p:cNvSpPr/>
          <p:nvPr/>
        </p:nvSpPr>
        <p:spPr>
          <a:xfrm>
            <a:off x="1413892" y="5971577"/>
            <a:ext cx="9797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Further Advancements for E-UTRA Physical Layer Aspects (Release 9), 3GPP Standard TS 36.814, Mar. 2010.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D38CFB-19EB-4896-B3AB-76075BACA71C}"/>
              </a:ext>
            </a:extLst>
          </p:cNvPr>
          <p:cNvSpPr/>
          <p:nvPr/>
        </p:nvSpPr>
        <p:spPr>
          <a:xfrm>
            <a:off x="8110636" y="1462501"/>
            <a:ext cx="3808735" cy="1695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 “large” channel gain in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wireless communications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is -60 dB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669881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99F7F9-7458-4E48-84C8-34922E83C2EF}"/>
              </a:ext>
            </a:extLst>
          </p:cNvPr>
          <p:cNvSpPr/>
          <p:nvPr/>
        </p:nvSpPr>
        <p:spPr>
          <a:xfrm>
            <a:off x="11283349" y="600647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3B82DA-2A3C-4D82-A287-F682A419A4DE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SISO vs. IRS (N=25, 50, 100, 150) vs. DF relaying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C6DBAB-E367-4068-AEAD-39453EE6AFE4}"/>
              </a:ext>
            </a:extLst>
          </p:cNvPr>
          <p:cNvSpPr/>
          <p:nvPr/>
        </p:nvSpPr>
        <p:spPr>
          <a:xfrm>
            <a:off x="1193394" y="1268760"/>
            <a:ext cx="10517641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The transmit power needed to achieve a rate of 4 bit/s/Hz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 &gt; 164 is needed to outperform DF relaying when d1 = 80 m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A9F2D5-D27A-4DB7-9548-951C2FAED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20" y="2564904"/>
            <a:ext cx="757142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0722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78A275A-37D9-42FF-827A-CD6B9CEA7582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F8DB2D-8CE4-4BD3-827D-FBBBD0360E79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SISO vs. IRS (N=25, 50, 100, 150) vs. DF relaying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0FBDC7-967D-489B-8890-B057BB517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20" y="2564904"/>
            <a:ext cx="7571428" cy="40190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9899CAD-0387-45A7-A525-B3964F5BDA99}"/>
              </a:ext>
            </a:extLst>
          </p:cNvPr>
          <p:cNvSpPr/>
          <p:nvPr/>
        </p:nvSpPr>
        <p:spPr>
          <a:xfrm>
            <a:off x="1193395" y="1268760"/>
            <a:ext cx="10089954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The transmit power needed to achieve a rate of 6 bit/s/Hz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“Only” N &gt; 76 is needed to outperform relaying when d1 = 80 m</a:t>
            </a:r>
          </a:p>
        </p:txBody>
      </p:sp>
    </p:spTree>
    <p:extLst>
      <p:ext uri="{BB962C8B-B14F-4D97-AF65-F5344CB8AC3E}">
        <p14:creationId xmlns:p14="http://schemas.microsoft.com/office/powerpoint/2010/main" val="8310076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(EE)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9F2CCE-9AC7-4A4B-81E2-4035EC73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547304"/>
            <a:ext cx="6147856" cy="34019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DDDE7DA-95F5-45F9-97E8-6F4B75FBBA2D}"/>
              </a:ext>
            </a:extLst>
          </p:cNvPr>
          <p:cNvSpPr/>
          <p:nvPr/>
        </p:nvSpPr>
        <p:spPr>
          <a:xfrm>
            <a:off x="1193394" y="1268760"/>
            <a:ext cx="10661657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between SISO and DF relaying is better both in terms of minimizing  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Tx power and maximizing EE, except for very high rates situations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5026C4E-89CB-4775-BAEC-0524E5F7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596" y="2547304"/>
            <a:ext cx="4241638" cy="17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三條電路線簡報 (寬螢幕)</Template>
  <TotalTime>5174</TotalTime>
  <Words>1075</Words>
  <Application>Microsoft Office PowerPoint</Application>
  <PresentationFormat>自訂</PresentationFormat>
  <Paragraphs>73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Georgia</vt:lpstr>
      <vt:lpstr>Times New Roman</vt:lpstr>
      <vt:lpstr>科技 16x9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陳劭珩</dc:creator>
  <cp:lastModifiedBy>陳劭珩</cp:lastModifiedBy>
  <cp:revision>912</cp:revision>
  <dcterms:created xsi:type="dcterms:W3CDTF">2022-02-09T04:51:17Z</dcterms:created>
  <dcterms:modified xsi:type="dcterms:W3CDTF">2022-06-14T14:45:32Z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