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9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6"/>
    <p:restoredTop sz="93510"/>
  </p:normalViewPr>
  <p:slideViewPr>
    <p:cSldViewPr snapToGrid="0" snapToObjects="1">
      <p:cViewPr varScale="1">
        <p:scale>
          <a:sx n="64" d="100"/>
          <a:sy n="64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CF22EB-47F4-8044-B92F-A14D5715EB0F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CF955D-C26C-2244-BC13-5C5C5A4597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178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22EB-47F4-8044-B92F-A14D5715EB0F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955D-C26C-2244-BC13-5C5C5A4597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6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CF22EB-47F4-8044-B92F-A14D5715EB0F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CF955D-C26C-2244-BC13-5C5C5A4597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528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22EB-47F4-8044-B92F-A14D5715EB0F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6CF955D-C26C-2244-BC13-5C5C5A4597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04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CF22EB-47F4-8044-B92F-A14D5715EB0F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CF955D-C26C-2244-BC13-5C5C5A4597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824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22EB-47F4-8044-B92F-A14D5715EB0F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955D-C26C-2244-BC13-5C5C5A4597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13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22EB-47F4-8044-B92F-A14D5715EB0F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955D-C26C-2244-BC13-5C5C5A4597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097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22EB-47F4-8044-B92F-A14D5715EB0F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955D-C26C-2244-BC13-5C5C5A4597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299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22EB-47F4-8044-B92F-A14D5715EB0F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955D-C26C-2244-BC13-5C5C5A4597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359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CF22EB-47F4-8044-B92F-A14D5715EB0F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CF955D-C26C-2244-BC13-5C5C5A4597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274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22EB-47F4-8044-B92F-A14D5715EB0F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955D-C26C-2244-BC13-5C5C5A4597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228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2CF22EB-47F4-8044-B92F-A14D5715EB0F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6CF955D-C26C-2244-BC13-5C5C5A45971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956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22859-786E-DF4E-8107-3229BCFE3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EE5630 DSP Classroom Meeting 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FBEFD3-AF23-6A4D-8428-83DF110DC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May 4-5, 2020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B4B8156-2639-0C43-8E20-E7510677875A}"/>
              </a:ext>
            </a:extLst>
          </p:cNvPr>
          <p:cNvSpPr txBox="1"/>
          <p:nvPr/>
        </p:nvSpPr>
        <p:spPr>
          <a:xfrm>
            <a:off x="4498622" y="4134678"/>
            <a:ext cx="3158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Yi-Wen Liu, Associate Professor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Dept. Electrical Engineering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National Tsing Hua University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38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BB57527-7B88-BB4A-BCE0-53E72FD36C69}"/>
                  </a:ext>
                </a:extLst>
              </p:cNvPr>
              <p:cNvSpPr/>
              <p:nvPr/>
            </p:nvSpPr>
            <p:spPr>
              <a:xfrm>
                <a:off x="742122" y="1000036"/>
                <a:ext cx="10528852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Suppose that you are sampling a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zh-TW" altLang="zh-TW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func>
                      <m:funcPr>
                        <m:ctrlPr>
                          <a:rPr lang="zh-TW" altLang="zh-TW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zh-TW" altLang="zh-TW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zh-TW" altLang="zh-TW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zh-TW" altLang="zh-TW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, where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zh-TW" altLang="zh-TW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TW" sz="20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600⋅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func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/sec,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=200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 Hz,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 24.0 mV, and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the sampling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 is 1200 Hz.</a:t>
                </a:r>
                <a:r>
                  <a:rPr lang="zh-TW" altLang="zh-TW" sz="2000" dirty="0">
                    <a:effectLst/>
                  </a:rPr>
                  <a:t> 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BB57527-7B88-BB4A-BCE0-53E72FD36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22" y="1000036"/>
                <a:ext cx="10528852" cy="1631216"/>
              </a:xfrm>
              <a:prstGeom prst="rect">
                <a:avLst/>
              </a:prstGeom>
              <a:blipFill>
                <a:blip r:embed="rId2"/>
                <a:stretch>
                  <a:fillRect l="-482" t="-1550" b="-5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4B14864-84FD-8641-8DD8-405B488C48A7}"/>
                  </a:ext>
                </a:extLst>
              </p:cNvPr>
              <p:cNvSpPr/>
              <p:nvPr/>
            </p:nvSpPr>
            <p:spPr>
              <a:xfrm>
                <a:off x="3092567" y="2830975"/>
                <a:ext cx="6335452" cy="3294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Question 5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=1/</m:t>
                    </m:r>
                    <m:sSub>
                      <m:sSub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Choose the correct expression of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at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mV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=24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−600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sz="2400" b="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mV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)=24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mV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24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mV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24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−600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4B14864-84FD-8641-8DD8-405B488C4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567" y="2830975"/>
                <a:ext cx="6335452" cy="3294428"/>
              </a:xfrm>
              <a:prstGeom prst="rect">
                <a:avLst/>
              </a:prstGeom>
              <a:blipFill>
                <a:blip r:embed="rId3"/>
                <a:stretch>
                  <a:fillRect l="-1403" t="-1538" r="-401" b="-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142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4CC05B7-310B-6D4D-A465-5523B3ABB399}"/>
                  </a:ext>
                </a:extLst>
              </p:cNvPr>
              <p:cNvSpPr/>
              <p:nvPr/>
            </p:nvSpPr>
            <p:spPr>
              <a:xfrm>
                <a:off x="1705519" y="1103911"/>
                <a:ext cx="8816709" cy="1014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Continuing from the previous question, the correct answer should be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24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TW" sz="2400" dirty="0"/>
                  <a:t> 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4CC05B7-310B-6D4D-A465-5523B3ABB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519" y="1103911"/>
                <a:ext cx="8816709" cy="1014380"/>
              </a:xfrm>
              <a:prstGeom prst="rect">
                <a:avLst/>
              </a:prstGeom>
              <a:blipFill>
                <a:blip r:embed="rId2"/>
                <a:stretch>
                  <a:fillRect l="-1006" t="-3704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B681A7D8-438E-D142-AB65-C607F7C4BB5B}"/>
              </a:ext>
            </a:extLst>
          </p:cNvPr>
          <p:cNvSpPr/>
          <p:nvPr/>
        </p:nvSpPr>
        <p:spPr>
          <a:xfrm>
            <a:off x="1705519" y="2567929"/>
            <a:ext cx="9580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6</a:t>
            </a:r>
            <a:r>
              <a:rPr lang="en-US" altLang="zh-TW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Suppose that h[n] = x[n] is the impulse response of a LTI system, denote as H.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is causal and stable.</a:t>
            </a:r>
          </a:p>
          <a:p>
            <a:pPr marL="342900" indent="-342900">
              <a:buAutoNum type="alphaLcParenBoth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is non-causal but stable.</a:t>
            </a:r>
          </a:p>
          <a:p>
            <a:pPr marL="342900" indent="-342900">
              <a:buAutoNum type="alphaLcParenBoth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is causal but not stable.</a:t>
            </a:r>
          </a:p>
          <a:p>
            <a:pPr marL="342900" indent="-342900">
              <a:buAutoNum type="alphaLcParenBoth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cannot be sure.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521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D50F11A-D2F9-E34D-9540-CF018497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The next few questions are getting harder.</a:t>
            </a:r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4D3FA4-A8C2-A14F-A65D-B7A6983DF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01576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B22259A-6F23-E144-AE16-6DA9ED068389}"/>
                  </a:ext>
                </a:extLst>
              </p:cNvPr>
              <p:cNvSpPr/>
              <p:nvPr/>
            </p:nvSpPr>
            <p:spPr>
              <a:xfrm>
                <a:off x="2030847" y="1234031"/>
                <a:ext cx="8704306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24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TW" sz="2400" dirty="0"/>
                  <a:t> be the impulse response of H(z).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B22259A-6F23-E144-AE16-6DA9ED068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847" y="1234031"/>
                <a:ext cx="8704306" cy="645048"/>
              </a:xfrm>
              <a:prstGeom prst="rect">
                <a:avLst/>
              </a:prstGeom>
              <a:blipFill>
                <a:blip r:embed="rId2"/>
                <a:stretch>
                  <a:fillRect l="-1020" r="-146" b="-5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9547F79-D8C0-8E47-878B-5A93EAF090F7}"/>
                  </a:ext>
                </a:extLst>
              </p:cNvPr>
              <p:cNvSpPr txBox="1"/>
              <p:nvPr/>
            </p:nvSpPr>
            <p:spPr>
              <a:xfrm>
                <a:off x="2231865" y="3256767"/>
                <a:ext cx="872105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en-US" altLang="zh-TW" sz="2400" b="1" dirty="0"/>
                  <a:t>Question 7</a:t>
                </a:r>
                <a:r>
                  <a:rPr kumimoji="1" lang="en-US" altLang="zh-TW" sz="2400" dirty="0"/>
                  <a:t>: </a:t>
                </a:r>
                <a:r>
                  <a:rPr kumimoji="1" lang="en-US" altLang="zh-TW" sz="2400" b="1" dirty="0"/>
                  <a:t>(T or F)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 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kumimoji="1" lang="en-US" altLang="zh-TW" sz="2400" dirty="0"/>
                  <a:t> (constant coefficients) such that </a:t>
                </a:r>
                <a:endParaRPr lang="en-US" altLang="zh-TW" sz="2400" i="1" dirty="0"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TW" sz="2400" b="0" i="1" dirty="0"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kumimoji="1" lang="en-US" altLang="zh-TW" sz="2400" dirty="0"/>
                  <a:t> </a:t>
                </a:r>
              </a:p>
              <a:p>
                <a:pPr algn="just"/>
                <a:endParaRPr kumimoji="1" lang="en-US" altLang="zh-TW" sz="2400" dirty="0"/>
              </a:p>
              <a:p>
                <a:pPr algn="just"/>
                <a:r>
                  <a:rPr kumimoji="1" lang="en-US" altLang="zh-TW" sz="2400" dirty="0"/>
                  <a:t>for all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≥2.</m:t>
                    </m:r>
                  </m:oMath>
                </a14:m>
                <a:r>
                  <a:rPr kumimoji="1" lang="en-US" altLang="zh-TW" sz="2400" dirty="0"/>
                  <a:t> </a:t>
                </a:r>
                <a:endParaRPr kumimoji="1" lang="zh-TW" altLang="en-US" sz="2400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9547F79-D8C0-8E47-878B-5A93EAF0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865" y="3256767"/>
                <a:ext cx="8721057" cy="2308324"/>
              </a:xfrm>
              <a:prstGeom prst="rect">
                <a:avLst/>
              </a:prstGeom>
              <a:blipFill>
                <a:blip r:embed="rId3"/>
                <a:stretch>
                  <a:fillRect l="-1019" t="-1639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67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6F069277-E400-DC48-90C7-81D696618A15}"/>
                  </a:ext>
                </a:extLst>
              </p:cNvPr>
              <p:cNvSpPr txBox="1"/>
              <p:nvPr/>
            </p:nvSpPr>
            <p:spPr>
              <a:xfrm>
                <a:off x="2669485" y="1277655"/>
                <a:ext cx="7011278" cy="1383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altLang="zh-TW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24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kumimoji="1" lang="en-US" altLang="zh-TW" sz="2400" dirty="0"/>
                  <a:t>. </a:t>
                </a:r>
                <a:br>
                  <a:rPr kumimoji="1" lang="en-US" altLang="zh-TW" sz="2400" dirty="0"/>
                </a:br>
                <a:r>
                  <a:rPr kumimoji="1" lang="en-US" altLang="zh-TW" sz="2400" dirty="0"/>
                  <a:t>It is true that we can find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},</m:t>
                    </m:r>
                  </m:oMath>
                </a14:m>
                <a:r>
                  <a:rPr kumimoji="1" lang="en-US" altLang="zh-TW" sz="2400" dirty="0"/>
                  <a:t> such that </a:t>
                </a:r>
                <a:endParaRPr lang="en-US" altLang="zh-TW" sz="2400" i="1" dirty="0"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kumimoji="1"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≥2.</m:t>
                    </m:r>
                  </m:oMath>
                </a14:m>
                <a:r>
                  <a:rPr kumimoji="1" lang="en-US" altLang="zh-TW" sz="2400" dirty="0"/>
                  <a:t>  </a:t>
                </a:r>
                <a:endParaRPr kumimoji="1"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6F069277-E400-DC48-90C7-81D696618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485" y="1277655"/>
                <a:ext cx="7011278" cy="1383712"/>
              </a:xfrm>
              <a:prstGeom prst="rect">
                <a:avLst/>
              </a:prstGeom>
              <a:blipFill>
                <a:blip r:embed="rId2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83228BC1-1274-934D-8A07-51516517AC76}"/>
              </a:ext>
            </a:extLst>
          </p:cNvPr>
          <p:cNvSpPr txBox="1"/>
          <p:nvPr/>
        </p:nvSpPr>
        <p:spPr>
          <a:xfrm>
            <a:off x="3557392" y="3382028"/>
            <a:ext cx="4129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/>
              <a:t>Question 8</a:t>
            </a:r>
            <a:r>
              <a:rPr kumimoji="1" lang="en-US" altLang="zh-TW" sz="2400" dirty="0"/>
              <a:t>: </a:t>
            </a:r>
          </a:p>
          <a:p>
            <a:r>
              <a:rPr kumimoji="1" lang="en-US" altLang="zh-TW" sz="2400" dirty="0"/>
              <a:t>Is H(z) a minimum-phase filter? 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041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E60A010-E455-464E-8031-E57B6969C429}"/>
                  </a:ext>
                </a:extLst>
              </p:cNvPr>
              <p:cNvSpPr txBox="1"/>
              <p:nvPr/>
            </p:nvSpPr>
            <p:spPr>
              <a:xfrm>
                <a:off x="3016695" y="1277655"/>
                <a:ext cx="6316857" cy="1753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altLang="zh-TW" sz="24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Question 9</a:t>
                </a:r>
                <a:r>
                  <a:rPr lang="en-US" altLang="zh-TW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24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kumimoji="1" lang="en-US" altLang="zh-TW" sz="2400" dirty="0"/>
                  <a:t>. </a:t>
                </a:r>
                <a:br>
                  <a:rPr kumimoji="1" lang="en-US" altLang="zh-TW" sz="2400" dirty="0"/>
                </a:br>
                <a:endParaRPr kumimoji="1" lang="en-US" altLang="zh-TW" sz="2400" dirty="0"/>
              </a:p>
              <a:p>
                <a:pPr algn="just"/>
                <a:endParaRPr kumimoji="1" lang="en-US" altLang="zh-TW" sz="2400" dirty="0"/>
              </a:p>
              <a:p>
                <a:pPr algn="just"/>
                <a:r>
                  <a:rPr kumimoji="1" lang="en-US" altLang="zh-TW" sz="2400" dirty="0"/>
                  <a:t>Calculate its z-transform H(z).</a:t>
                </a:r>
                <a:endParaRPr kumimoji="1"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E60A010-E455-464E-8031-E57B6969C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695" y="1277655"/>
                <a:ext cx="6316857" cy="1753044"/>
              </a:xfrm>
              <a:prstGeom prst="rect">
                <a:avLst/>
              </a:prstGeom>
              <a:blipFill>
                <a:blip r:embed="rId2"/>
                <a:stretch>
                  <a:fillRect l="-1606" b="-7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40EFD25B-52A2-A242-8A47-1C1220759529}"/>
              </a:ext>
            </a:extLst>
          </p:cNvPr>
          <p:cNvSpPr txBox="1"/>
          <p:nvPr/>
        </p:nvSpPr>
        <p:spPr>
          <a:xfrm>
            <a:off x="7903923" y="3219190"/>
            <a:ext cx="173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7030A0"/>
                </a:solidFill>
              </a:rPr>
              <a:t>(Any volunteer?)</a:t>
            </a:r>
            <a:endParaRPr kumimoji="1"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1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FDF3089-6807-2D40-AD8C-BD686B417AB0}"/>
                  </a:ext>
                </a:extLst>
              </p:cNvPr>
              <p:cNvSpPr/>
              <p:nvPr/>
            </p:nvSpPr>
            <p:spPr>
              <a:xfrm>
                <a:off x="2018776" y="799682"/>
                <a:ext cx="8688889" cy="13837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TW" sz="2400" b="1" dirty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Question 10</a:t>
                </a:r>
                <a:r>
                  <a:rPr lang="en-US" altLang="zh-TW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24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  <m:sup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kumimoji="1" lang="en-US" altLang="zh-TW" sz="2400" dirty="0">
                    <a:solidFill>
                      <a:prstClr val="black"/>
                    </a:solidFill>
                  </a:rPr>
                  <a:t>.</a:t>
                </a:r>
              </a:p>
              <a:p>
                <a:pPr lvl="0"/>
                <a:r>
                  <a:rPr kumimoji="1" lang="en-US" altLang="zh-TW" sz="2400" dirty="0">
                    <a:solidFill>
                      <a:prstClr val="black"/>
                    </a:solidFill>
                  </a:rPr>
                  <a:t>Which one of the below shows its magnitude and phase spectrum?</a:t>
                </a:r>
                <a:br>
                  <a:rPr kumimoji="1" lang="en-US" altLang="zh-TW" sz="2400" dirty="0">
                    <a:solidFill>
                      <a:prstClr val="black"/>
                    </a:solidFill>
                  </a:rPr>
                </a:br>
                <a:endParaRPr kumimoji="1" lang="en-US" altLang="zh-TW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FDF3089-6807-2D40-AD8C-BD686B417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776" y="799682"/>
                <a:ext cx="8688889" cy="1383712"/>
              </a:xfrm>
              <a:prstGeom prst="rect">
                <a:avLst/>
              </a:prstGeom>
              <a:blipFill>
                <a:blip r:embed="rId2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41F7640-74E5-8E47-A29A-5C77AFE01CE7}"/>
              </a:ext>
            </a:extLst>
          </p:cNvPr>
          <p:cNvSpPr txBox="1"/>
          <p:nvPr/>
        </p:nvSpPr>
        <p:spPr>
          <a:xfrm>
            <a:off x="1201578" y="186325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(a)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BCC07DC-1249-0D48-BA85-E9D704DE2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21" y="2229528"/>
            <a:ext cx="5496213" cy="412216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9D94104-A9D0-8842-B9A0-73E55EC7EEB0}"/>
              </a:ext>
            </a:extLst>
          </p:cNvPr>
          <p:cNvSpPr txBox="1"/>
          <p:nvPr/>
        </p:nvSpPr>
        <p:spPr>
          <a:xfrm>
            <a:off x="6363220" y="186019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(b)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AEBE42-A1F6-FF43-8F69-8FFFDE202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99" y="2229529"/>
            <a:ext cx="5486398" cy="41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1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C67EA-F6FD-9048-8D33-60CC8873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Imtermission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997F8F-E2C8-C642-8035-1BCB8F9A3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5529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1B2A971-76F9-A446-B425-3710D93AFE55}"/>
                  </a:ext>
                </a:extLst>
              </p:cNvPr>
              <p:cNvSpPr/>
              <p:nvPr/>
            </p:nvSpPr>
            <p:spPr>
              <a:xfrm>
                <a:off x="1874434" y="819483"/>
                <a:ext cx="9205405" cy="2211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Assume that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TW" alt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1−3</m:t>
                        </m:r>
                        <m:sSup>
                          <m:sSup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TW" altLang="en-US" sz="24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1+0.5</m:t>
                                </m:r>
                                <m:sSup>
                                  <m:sSupPr>
                                    <m:ctrlP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zh-TW" altLang="en-US" sz="24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zh-TW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&gt;1/</m:t>
                    </m:r>
                    <m:rad>
                      <m:radPr>
                        <m:degHide m:val="on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TW" sz="2400" dirty="0"/>
                  <a:t> is an LTI system function.</a:t>
                </a:r>
              </a:p>
              <a:p>
                <a:r>
                  <a:rPr lang="en-US" altLang="zh-TW" sz="2400" dirty="0"/>
                  <a:t>Denote its all-pass minimum-phase decomposition as</a:t>
                </a:r>
              </a:p>
              <a:p>
                <a:endParaRPr lang="en-US" altLang="zh-TW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ap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24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1B2A971-76F9-A446-B425-3710D93AF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434" y="819483"/>
                <a:ext cx="9205405" cy="2211375"/>
              </a:xfrm>
              <a:prstGeom prst="rect">
                <a:avLst/>
              </a:prstGeom>
              <a:blipFill>
                <a:blip r:embed="rId2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EC6B7E3-169C-B046-B6D1-C005E49BE05E}"/>
                  </a:ext>
                </a:extLst>
              </p:cNvPr>
              <p:cNvSpPr txBox="1"/>
              <p:nvPr/>
            </p:nvSpPr>
            <p:spPr>
              <a:xfrm>
                <a:off x="1874434" y="2772441"/>
                <a:ext cx="7374839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b="1" dirty="0"/>
                  <a:t>Question 11</a:t>
                </a:r>
                <a:r>
                  <a:rPr kumimoji="1" lang="en-US" altLang="zh-TW" sz="2400" dirty="0"/>
                  <a:t>: </a:t>
                </a:r>
              </a:p>
              <a:p>
                <a:r>
                  <a:rPr kumimoji="1" lang="en-US" altLang="zh-TW" sz="2400" dirty="0"/>
                  <a:t>How many poles and zeros does the minimum-phase part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en-US" altLang="zh-TW" sz="2400" dirty="0"/>
                  <a:t> have?</a:t>
                </a:r>
              </a:p>
              <a:p>
                <a:endParaRPr kumimoji="1" lang="en-US" altLang="zh-TW" sz="2400" dirty="0"/>
              </a:p>
              <a:p>
                <a:pPr marL="514350" indent="-514350">
                  <a:buAutoNum type="alphaLcParenBoth"/>
                </a:pPr>
                <a:r>
                  <a:rPr kumimoji="1" lang="en-US" altLang="zh-TW" sz="2400" dirty="0"/>
                  <a:t>4 poles, 1 zero.</a:t>
                </a:r>
              </a:p>
              <a:p>
                <a:pPr marL="514350" indent="-514350">
                  <a:buAutoNum type="alphaLcParenBoth"/>
                </a:pPr>
                <a:r>
                  <a:rPr kumimoji="1" lang="en-US" altLang="zh-TW" sz="2400" dirty="0"/>
                  <a:t>2 poles, 1 zero.</a:t>
                </a:r>
              </a:p>
              <a:p>
                <a:pPr marL="514350" indent="-514350">
                  <a:buAutoNum type="alphaLcParenBoth"/>
                </a:pPr>
                <a:r>
                  <a:rPr kumimoji="1" lang="en-US" altLang="zh-TW" sz="2400" dirty="0"/>
                  <a:t>3 poles.</a:t>
                </a:r>
              </a:p>
              <a:p>
                <a:pPr marL="514350" indent="-514350">
                  <a:buAutoNum type="alphaLcParenBoth"/>
                </a:pPr>
                <a:r>
                  <a:rPr kumimoji="1" lang="en-US" altLang="zh-TW" sz="2400" dirty="0"/>
                  <a:t>1 pole, 1 zero.</a:t>
                </a:r>
                <a:endParaRPr kumimoji="1"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EC6B7E3-169C-B046-B6D1-C005E49BE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434" y="2772441"/>
                <a:ext cx="7374839" cy="3046988"/>
              </a:xfrm>
              <a:prstGeom prst="rect">
                <a:avLst/>
              </a:prstGeom>
              <a:blipFill>
                <a:blip r:embed="rId3"/>
                <a:stretch>
                  <a:fillRect l="-1205" t="-1245" r="-344" b="-37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44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A809341-0771-E64A-8890-DA74931C32B6}"/>
                  </a:ext>
                </a:extLst>
              </p:cNvPr>
              <p:cNvSpPr/>
              <p:nvPr/>
            </p:nvSpPr>
            <p:spPr>
              <a:xfrm>
                <a:off x="1550505" y="700214"/>
                <a:ext cx="9205405" cy="2211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Assume that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TW" alt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1−3</m:t>
                        </m:r>
                        <m:sSup>
                          <m:sSup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TW" altLang="en-US" sz="24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1+0.5</m:t>
                                </m:r>
                                <m:sSup>
                                  <m:sSupPr>
                                    <m:ctrlP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zh-TW" altLang="en-US" sz="24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zh-TW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&gt;1/</m:t>
                    </m:r>
                    <m:rad>
                      <m:radPr>
                        <m:degHide m:val="on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TW" sz="2400" dirty="0"/>
                  <a:t> is an LTI system function.</a:t>
                </a:r>
              </a:p>
              <a:p>
                <a:r>
                  <a:rPr lang="en-US" altLang="zh-TW" sz="2400" dirty="0"/>
                  <a:t>Denote its all-pass minimum-phase decomposition as</a:t>
                </a:r>
              </a:p>
              <a:p>
                <a:endParaRPr lang="en-US" altLang="zh-TW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ap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24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A809341-0771-E64A-8890-DA74931C3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05" y="700214"/>
                <a:ext cx="9205405" cy="2211375"/>
              </a:xfrm>
              <a:prstGeom prst="rect">
                <a:avLst/>
              </a:prstGeom>
              <a:blipFill>
                <a:blip r:embed="rId2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2F5F633D-F6E8-5540-BFD9-9F354346BF0A}"/>
                  </a:ext>
                </a:extLst>
              </p:cNvPr>
              <p:cNvSpPr txBox="1"/>
              <p:nvPr/>
            </p:nvSpPr>
            <p:spPr>
              <a:xfrm>
                <a:off x="854766" y="2911589"/>
                <a:ext cx="11714922" cy="2710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b="1" dirty="0"/>
                  <a:t>Question 12</a:t>
                </a:r>
                <a:r>
                  <a:rPr kumimoji="1" lang="en-US" altLang="zh-TW" sz="2400" dirty="0"/>
                  <a:t>: </a:t>
                </a:r>
              </a:p>
              <a:p>
                <a:r>
                  <a:rPr kumimoji="1" lang="en-US" altLang="zh-TW" sz="2400" dirty="0"/>
                  <a:t>For the all-pass part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ap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TW" sz="2400" dirty="0"/>
                  <a:t> which of the following statement is true?</a:t>
                </a:r>
              </a:p>
              <a:p>
                <a:endParaRPr kumimoji="1" lang="en-US" altLang="zh-TW" sz="2400" dirty="0"/>
              </a:p>
              <a:p>
                <a:pPr marL="514350" indent="-514350">
                  <a:buAutoNum type="alphaLcParenBoth"/>
                </a:pPr>
                <a:r>
                  <a:rPr kumimoji="1" lang="en-US" altLang="zh-TW" sz="2400" dirty="0"/>
                  <a:t>Its group delay is positive for all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sz="2400" dirty="0"/>
                  <a:t>because it is a causal system.</a:t>
                </a:r>
              </a:p>
              <a:p>
                <a:pPr marL="514350" indent="-514350">
                  <a:buAutoNum type="alphaLcParenBoth"/>
                </a:pPr>
                <a:r>
                  <a:rPr kumimoji="1" lang="en-US" altLang="zh-TW" sz="2400" dirty="0"/>
                  <a:t>Its group delay is </a:t>
                </a:r>
                <a:r>
                  <a:rPr kumimoji="1" lang="en-US" altLang="zh-TW" sz="2400" b="1" dirty="0"/>
                  <a:t>not</a:t>
                </a:r>
                <a:r>
                  <a:rPr kumimoji="1" lang="en-US" altLang="zh-TW" sz="2400" dirty="0"/>
                  <a:t> always positive but monotonically increases at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∈(0,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TW" sz="2400" dirty="0"/>
              </a:p>
              <a:p>
                <a:pPr marL="514350" indent="-514350">
                  <a:buAutoNum type="alphaLcParenBoth"/>
                </a:pPr>
                <a:r>
                  <a:rPr kumimoji="1" lang="en-US" altLang="zh-TW" sz="2400" dirty="0"/>
                  <a:t>Its group delay is always positive and monotonically decreases 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∈(0,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1" lang="en-US" altLang="zh-TW" sz="2400" dirty="0"/>
              </a:p>
              <a:p>
                <a:pPr marL="514350" indent="-514350">
                  <a:buFontTx/>
                  <a:buAutoNum type="alphaLcParenBoth"/>
                </a:pPr>
                <a:r>
                  <a:rPr kumimoji="1" lang="en-US" altLang="zh-TW" sz="2400" dirty="0"/>
                  <a:t>Its group delay is always positive and monotonically increases 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∈(0,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1" lang="en-US" altLang="zh-TW" sz="2400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2F5F633D-F6E8-5540-BFD9-9F354346B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66" y="2911589"/>
                <a:ext cx="11714922" cy="2710550"/>
              </a:xfrm>
              <a:prstGeom prst="rect">
                <a:avLst/>
              </a:prstGeom>
              <a:blipFill>
                <a:blip r:embed="rId3"/>
                <a:stretch>
                  <a:fillRect l="-649" t="-1395" b="-37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9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0C044-4011-2A4D-8C8E-6B16542D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Overview of this unprecedented semester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C73BB0-5B6B-D948-9FC8-075953F7A9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TW" dirty="0"/>
              <a:t>11 Video lectures from MIT</a:t>
            </a:r>
          </a:p>
          <a:p>
            <a:r>
              <a:rPr kumimoji="1" lang="en-US" altLang="zh-TW" dirty="0"/>
              <a:t>14 extra videos from YWL</a:t>
            </a:r>
          </a:p>
          <a:p>
            <a:r>
              <a:rPr kumimoji="1" lang="en-US" altLang="zh-TW" dirty="0"/>
              <a:t>7 HWs</a:t>
            </a:r>
          </a:p>
          <a:p>
            <a:r>
              <a:rPr kumimoji="1" lang="en-US" altLang="zh-TW" dirty="0"/>
              <a:t>3 streaming sessions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CC3783-7745-424F-BB82-795C582BFA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b="1" dirty="0"/>
              <a:t>Below are the textbook sections you should already be familiar.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2.7-2.9 Discrete-time Fourier transform</a:t>
            </a:r>
          </a:p>
          <a:p>
            <a:pPr marL="0" indent="0">
              <a:buNone/>
            </a:pPr>
            <a:r>
              <a:rPr kumimoji="1" lang="en-US" altLang="zh-TW" dirty="0"/>
              <a:t>4.2-4.4; 4.6 All about sampling</a:t>
            </a:r>
          </a:p>
          <a:p>
            <a:pPr marL="0" indent="0">
              <a:buNone/>
            </a:pPr>
            <a:r>
              <a:rPr kumimoji="1" lang="en-US" altLang="zh-TW" dirty="0"/>
              <a:t>5.1-5.6: Linear time-invariant system analysis</a:t>
            </a:r>
          </a:p>
          <a:p>
            <a:pPr marL="0" indent="0">
              <a:buNone/>
            </a:pPr>
            <a:r>
              <a:rPr kumimoji="1" lang="en-US" altLang="zh-TW" dirty="0"/>
              <a:t>5.7 (This week!)</a:t>
            </a:r>
          </a:p>
          <a:p>
            <a:pPr marL="0" indent="0">
              <a:buNone/>
            </a:pPr>
            <a:r>
              <a:rPr kumimoji="1" lang="en-US" altLang="zh-TW" dirty="0"/>
              <a:t>7.1-7.6 IIR and FIR Filter design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58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F03AF00-29A2-A449-947E-53132607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794" y="861392"/>
            <a:ext cx="70993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0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4F094D4-8D40-E246-9E4D-D88F4C7E089E}"/>
                  </a:ext>
                </a:extLst>
              </p:cNvPr>
              <p:cNvSpPr/>
              <p:nvPr/>
            </p:nvSpPr>
            <p:spPr>
              <a:xfrm>
                <a:off x="1094737" y="883539"/>
                <a:ext cx="10534046" cy="3872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TW" sz="2800" dirty="0">
                    <a:latin typeface="Gill Sans MT" panose="020B0502020104020203" pitchFamily="34" charset="0"/>
                    <a:ea typeface="新細明體" panose="02020500000000000000" pitchFamily="18" charset="-120"/>
                  </a:rPr>
                  <a:t>Let us define bilinear transformation as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zh-TW" altLang="zh-TW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TW" sz="2800" dirty="0">
                    <a:latin typeface="Gill Sans MT" panose="020B0502020104020203" pitchFamily="34" charset="0"/>
                    <a:ea typeface="新細明體" panose="02020500000000000000" pitchFamily="18" charset="-120"/>
                  </a:rPr>
                  <a:t>.</a:t>
                </a:r>
                <a:r>
                  <a:rPr lang="zh-TW" altLang="zh-TW" sz="2800" dirty="0">
                    <a:effectLst/>
                    <a:latin typeface="Gill Sans MT" panose="020B0502020104020203" pitchFamily="34" charset="0"/>
                  </a:rPr>
                  <a:t> </a:t>
                </a:r>
                <a:endParaRPr lang="en-US" altLang="zh-TW" sz="2800" dirty="0">
                  <a:effectLst/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altLang="zh-TW" sz="2800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</a:rPr>
                          <m:t>des</m:t>
                        </m:r>
                      </m:sub>
                    </m:sSub>
                    <m:d>
                      <m:d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zh-TW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TW" sz="280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800">
                                            <a:latin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2800" dirty="0">
                    <a:latin typeface="Gill Sans MT" panose="020B0502020104020203" pitchFamily="34" charset="0"/>
                  </a:rPr>
                  <a:t>  is the desired magnitude response of a prototype continuous-time filter, briefly explain how to construct a rational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latin typeface="Gill Sans MT" panose="020B0502020104020203" pitchFamily="34" charset="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</a:rPr>
                          <m:t>des</m:t>
                        </m:r>
                      </m:sub>
                    </m:sSub>
                    <m:d>
                      <m:d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zh-TW" sz="2800" dirty="0">
                    <a:latin typeface="Gill Sans MT" panose="020B0502020104020203" pitchFamily="34" charset="0"/>
                  </a:rPr>
                  <a:t>. </a:t>
                </a:r>
              </a:p>
              <a:p>
                <a:pPr algn="just"/>
                <a:endParaRPr lang="en-US" altLang="zh-TW" sz="2800" dirty="0">
                  <a:solidFill>
                    <a:srgbClr val="7030A0"/>
                  </a:solidFill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altLang="zh-TW" sz="2800" b="1" dirty="0">
                    <a:solidFill>
                      <a:srgbClr val="7030A0"/>
                    </a:solidFill>
                    <a:latin typeface="Gill Sans MT" panose="020B0502020104020203" pitchFamily="34" charset="0"/>
                  </a:rPr>
                  <a:t>Question 13</a:t>
                </a:r>
                <a:r>
                  <a:rPr lang="en-US" altLang="zh-TW" sz="2800" dirty="0">
                    <a:solidFill>
                      <a:srgbClr val="7030A0"/>
                    </a:solidFill>
                    <a:latin typeface="Gill Sans MT" panose="020B0502020104020203" pitchFamily="34" charset="0"/>
                  </a:rPr>
                  <a:t>: Please draw a sketch </a:t>
                </a:r>
                <a:r>
                  <a:rPr lang="en-US" altLang="zh-TW" sz="2800" dirty="0">
                    <a:latin typeface="Gill Sans MT" panose="020B0502020104020203" pitchFamily="34" charset="0"/>
                  </a:rPr>
                  <a:t>to show where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latin typeface="Gill Sans MT" panose="020B0502020104020203" pitchFamily="34" charset="0"/>
                  </a:rPr>
                  <a:t> should be located in the Laplace s-plane.</a:t>
                </a:r>
                <a:r>
                  <a:rPr lang="zh-TW" altLang="zh-TW" sz="2800" dirty="0">
                    <a:effectLst/>
                    <a:latin typeface="Gill Sans MT" panose="020B0502020104020203" pitchFamily="34" charset="0"/>
                  </a:rPr>
                  <a:t> </a:t>
                </a:r>
                <a:endParaRPr lang="zh-TW" altLang="en-US" sz="28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4F094D4-8D40-E246-9E4D-D88F4C7E0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37" y="883539"/>
                <a:ext cx="10534046" cy="3872983"/>
              </a:xfrm>
              <a:prstGeom prst="rect">
                <a:avLst/>
              </a:prstGeom>
              <a:blipFill>
                <a:blip r:embed="rId2"/>
                <a:stretch>
                  <a:fillRect l="-1083" r="-1083" b="-32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82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F6252AA-D992-374C-9D43-DDDEECA34390}"/>
                  </a:ext>
                </a:extLst>
              </p:cNvPr>
              <p:cNvSpPr txBox="1"/>
              <p:nvPr/>
            </p:nvSpPr>
            <p:spPr>
              <a:xfrm>
                <a:off x="1292086" y="715618"/>
                <a:ext cx="97204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>
                    <a:latin typeface="Gill Sans MT" panose="020B0502020104020203" pitchFamily="34" charset="0"/>
                  </a:rPr>
                  <a:t>Question 13 (continued). </a:t>
                </a:r>
                <a:r>
                  <a:rPr lang="en-US" altLang="zh-TW" sz="2400" dirty="0">
                    <a:latin typeface="Gill Sans MT" panose="020B0502020104020203" pitchFamily="34" charset="0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=100 </m:t>
                    </m:r>
                  </m:oMath>
                </a14:m>
                <a:r>
                  <a:rPr kumimoji="1" lang="en-US" altLang="zh-TW" sz="2400" dirty="0"/>
                  <a:t>rad/s. Which one of the plots below shows the locations of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TW" sz="2400" dirty="0"/>
                  <a:t> most accurately?</a:t>
                </a:r>
              </a:p>
              <a:p>
                <a:endParaRPr kumimoji="1"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F6252AA-D992-374C-9D43-DDDEECA34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086" y="715618"/>
                <a:ext cx="9720469" cy="1200329"/>
              </a:xfrm>
              <a:prstGeom prst="rect">
                <a:avLst/>
              </a:prstGeom>
              <a:blipFill>
                <a:blip r:embed="rId2"/>
                <a:stretch>
                  <a:fillRect l="-914" t="-3125" r="-11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1F9A2CCA-E302-6841-8AB6-30E07C09C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59" y="1915947"/>
            <a:ext cx="4174435" cy="41744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AC0E6FB-77C7-F243-9F32-9E2F9FB20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085" y="1915947"/>
            <a:ext cx="4174435" cy="417443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DF13A2E-205B-FC42-A670-ABF3B17C4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053" y="1915947"/>
            <a:ext cx="4174435" cy="417443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F05D29F-D53B-124E-BEF2-AFE73EA55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842" y="1915947"/>
            <a:ext cx="4174435" cy="417443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4DB3891-464F-7943-B2DD-FDF1DF56E7F5}"/>
              </a:ext>
            </a:extLst>
          </p:cNvPr>
          <p:cNvSpPr txBox="1"/>
          <p:nvPr/>
        </p:nvSpPr>
        <p:spPr>
          <a:xfrm>
            <a:off x="1972233" y="5859549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(a)</a:t>
            </a:r>
            <a:endParaRPr kumimoji="1"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F57DBA-C4ED-1048-A1EB-F18260BDE62A}"/>
              </a:ext>
            </a:extLst>
          </p:cNvPr>
          <p:cNvSpPr txBox="1"/>
          <p:nvPr/>
        </p:nvSpPr>
        <p:spPr>
          <a:xfrm>
            <a:off x="5824298" y="585954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(b)</a:t>
            </a:r>
            <a:endParaRPr kumimoji="1"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8B90C92-8CC0-2C41-995F-F3CDC2BC3E49}"/>
              </a:ext>
            </a:extLst>
          </p:cNvPr>
          <p:cNvSpPr txBox="1"/>
          <p:nvPr/>
        </p:nvSpPr>
        <p:spPr>
          <a:xfrm>
            <a:off x="9860462" y="585954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(c)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7463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17A18E1-C82B-4B42-9CDA-B64DA740B803}"/>
                  </a:ext>
                </a:extLst>
              </p:cNvPr>
              <p:cNvSpPr/>
              <p:nvPr/>
            </p:nvSpPr>
            <p:spPr>
              <a:xfrm>
                <a:off x="431180" y="800250"/>
                <a:ext cx="11356629" cy="2891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TW" altLang="en-US" sz="2400" i="0">
                            <a:latin typeface="Cambria Math" panose="02040503050406030204" pitchFamily="18" charset="0"/>
                          </a:rPr>
                          <m:t>des</m:t>
                        </m:r>
                      </m:sub>
                    </m:sSub>
                    <m:d>
                      <m:d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TW" altLang="en-US" sz="2400" i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zh-TW" alt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zh-TW" altLang="en-US" sz="2400" i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2400" i="0">
                                            <a:latin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zh-TW" altLang="en-US" sz="2400" i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and define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zh-TW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zh-TW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zh-TW" altLang="zh-TW" sz="2400" dirty="0">
                    <a:effectLst/>
                  </a:rPr>
                  <a:t> </a:t>
                </a:r>
                <a:r>
                  <a:rPr lang="en-US" altLang="zh-TW" sz="2400" dirty="0">
                    <a:effectLst/>
                  </a:rPr>
                  <a:t>.</a:t>
                </a:r>
              </a:p>
              <a:p>
                <a:endParaRPr lang="en-US" altLang="zh-TW" sz="2400" dirty="0"/>
              </a:p>
              <a:p>
                <a:r>
                  <a:rPr lang="en-US" altLang="zh-TW" sz="2800" b="1" dirty="0"/>
                  <a:t>Question 14</a:t>
                </a:r>
                <a:r>
                  <a:rPr lang="en-US" altLang="zh-TW" sz="2800" dirty="0"/>
                  <a:t>: If we want the cut-off frequency* to be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altLang="zh-TW" sz="2800" dirty="0"/>
                  <a:t> in the digital domain, which value should we choose for 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sz="2800" dirty="0"/>
                  <a:t> ?</a:t>
                </a:r>
              </a:p>
              <a:p>
                <a:r>
                  <a:rPr lang="en-US" altLang="zh-TW" sz="2400" dirty="0"/>
                  <a:t>*Remark: Here, cut-off frequency means the frequency at which the gain drops by 3 </a:t>
                </a:r>
                <a:r>
                  <a:rPr lang="en-US" altLang="zh-TW" sz="2400" dirty="0" err="1"/>
                  <a:t>dB.</a:t>
                </a:r>
                <a:endParaRPr lang="en-US" altLang="zh-TW" sz="24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17A18E1-C82B-4B42-9CDA-B64DA740B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80" y="800250"/>
                <a:ext cx="11356629" cy="2891946"/>
              </a:xfrm>
              <a:prstGeom prst="rect">
                <a:avLst/>
              </a:prstGeom>
              <a:blipFill>
                <a:blip r:embed="rId2"/>
                <a:stretch>
                  <a:fillRect l="-1006" t="-8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0777321-C03D-674F-A0AA-93D81735B777}"/>
                  </a:ext>
                </a:extLst>
              </p:cNvPr>
              <p:cNvSpPr txBox="1"/>
              <p:nvPr/>
            </p:nvSpPr>
            <p:spPr>
              <a:xfrm>
                <a:off x="2581103" y="3692196"/>
                <a:ext cx="7056782" cy="142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800" dirty="0"/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sz="2800" dirty="0"/>
                  <a:t>                  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=2/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2800" dirty="0"/>
              </a:p>
              <a:p>
                <a:r>
                  <a:rPr kumimoji="1" lang="en-US" altLang="zh-TW" sz="2800" dirty="0"/>
                  <a:t>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func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sz="2800" dirty="0"/>
                  <a:t>          (d)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func>
                  </m:oMath>
                </a14:m>
                <a:endParaRPr kumimoji="1" lang="en-US" altLang="zh-TW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0777321-C03D-674F-A0AA-93D81735B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103" y="3692196"/>
                <a:ext cx="7056782" cy="1421158"/>
              </a:xfrm>
              <a:prstGeom prst="rect">
                <a:avLst/>
              </a:prstGeom>
              <a:blipFill>
                <a:blip r:embed="rId3"/>
                <a:stretch>
                  <a:fillRect l="-17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71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AALKSS0">
            <a:extLst>
              <a:ext uri="{FF2B5EF4-FFF2-40B4-BE49-F238E27FC236}">
                <a16:creationId xmlns:a16="http://schemas.microsoft.com/office/drawing/2014/main" id="{62E08B2B-A029-C842-8A3D-31394CD005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16" y="1181899"/>
            <a:ext cx="4473715" cy="5020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CED48B7-69DB-7643-8C2F-81BE39A0C9C9}"/>
              </a:ext>
            </a:extLst>
          </p:cNvPr>
          <p:cNvSpPr txBox="1"/>
          <p:nvPr/>
        </p:nvSpPr>
        <p:spPr>
          <a:xfrm>
            <a:off x="5605670" y="1181899"/>
            <a:ext cx="61225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/>
              <a:t>Question 15:</a:t>
            </a:r>
            <a:r>
              <a:rPr kumimoji="1" lang="en-US" altLang="zh-TW" sz="2400" dirty="0"/>
              <a:t> On the left, we have the magnitude spectrum of a rectangular window and a </a:t>
            </a:r>
            <a:r>
              <a:rPr kumimoji="1" lang="en-US" altLang="zh-TW" sz="2400" dirty="0" err="1"/>
              <a:t>Barlett</a:t>
            </a:r>
            <a:r>
              <a:rPr kumimoji="1" lang="en-US" altLang="zh-TW" sz="2400" dirty="0"/>
              <a:t> (triangular) window, respectively.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How many non-zero samples does the rectangular window have?</a:t>
            </a:r>
          </a:p>
          <a:p>
            <a:endParaRPr kumimoji="1" lang="en-US" altLang="zh-TW" sz="2400" dirty="0"/>
          </a:p>
          <a:p>
            <a:pPr marL="914400" lvl="1" indent="-457200">
              <a:buAutoNum type="alphaLcParenBoth"/>
            </a:pPr>
            <a:r>
              <a:rPr kumimoji="1" lang="en-US" altLang="zh-TW" sz="2400" dirty="0"/>
              <a:t>25</a:t>
            </a:r>
          </a:p>
          <a:p>
            <a:pPr marL="914400" lvl="1" indent="-457200">
              <a:buAutoNum type="alphaLcParenBoth"/>
            </a:pPr>
            <a:r>
              <a:rPr kumimoji="1" lang="en-US" altLang="zh-TW" sz="2400" dirty="0"/>
              <a:t>49</a:t>
            </a:r>
          </a:p>
          <a:p>
            <a:pPr marL="914400" lvl="1" indent="-457200">
              <a:buAutoNum type="alphaLcParenBoth"/>
            </a:pPr>
            <a:r>
              <a:rPr kumimoji="1" lang="en-US" altLang="zh-TW" sz="2400" dirty="0"/>
              <a:t>26</a:t>
            </a:r>
          </a:p>
          <a:p>
            <a:pPr marL="914400" lvl="1" indent="-457200">
              <a:buAutoNum type="alphaLcParenBoth"/>
            </a:pPr>
            <a:r>
              <a:rPr kumimoji="1" lang="en-US" altLang="zh-TW" sz="2400" dirty="0"/>
              <a:t>51 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537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14694CB-48E3-3D4B-8820-C8696222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Upcoming schedules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D08D211-DB4D-3247-86B0-8A288ECB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178050"/>
            <a:ext cx="11087100" cy="25019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38A0DE8-CE01-2E41-8F8F-EEF338F52518}"/>
              </a:ext>
            </a:extLst>
          </p:cNvPr>
          <p:cNvSpPr txBox="1"/>
          <p:nvPr/>
        </p:nvSpPr>
        <p:spPr>
          <a:xfrm>
            <a:off x="4552122" y="6460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618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45F6F48-1BD5-ED46-BA23-0411677E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Some comments regarding HW6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75C3668-F281-494B-B58C-0E7269EC1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1479824" y="1907485"/>
            <a:ext cx="3901523" cy="5204377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D6FADD-6E0B-E344-A6E4-4EAA70B8F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764" y="2558912"/>
            <a:ext cx="4144618" cy="552615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A9802D3-421E-4040-BDE4-7155F50DE941}"/>
              </a:ext>
            </a:extLst>
          </p:cNvPr>
          <p:cNvSpPr txBox="1"/>
          <p:nvPr/>
        </p:nvSpPr>
        <p:spPr>
          <a:xfrm>
            <a:off x="454741" y="1871527"/>
            <a:ext cx="1145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My philosophy is to use HWs for harder and trickier questions, while keeping the exams simpler (not necessarily easier).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51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D50F11A-D2F9-E34D-9540-CF018497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Let’s begin the mock exam!</a:t>
            </a:r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4D3FA4-A8C2-A14F-A65D-B7A6983DF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cap="none" dirty="0"/>
              <a:t>To warm up, the first few questions are about the discrete-time Fourier transform.</a:t>
            </a:r>
            <a:endParaRPr kumimoji="1"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09049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32D8C31-F25A-1340-8D14-C3D8ADD994BC}"/>
                  </a:ext>
                </a:extLst>
              </p:cNvPr>
              <p:cNvSpPr txBox="1"/>
              <p:nvPr/>
            </p:nvSpPr>
            <p:spPr>
              <a:xfrm>
                <a:off x="576470" y="1033669"/>
                <a:ext cx="11251095" cy="2254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000" dirty="0"/>
                  <a:t> be discrete-time signals. Define that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sz="20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sz="2000" dirty="0"/>
                  <a:t> Some the following statements are false. Give a short proof to the one(s) you think is true, and point out what is wrong for those you think are false by correcting the statement or providing a counter example.</a:t>
                </a:r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(2019, 1</a:t>
                </a:r>
                <a:r>
                  <a:rPr lang="en-US" altLang="zh-TW" sz="2000" baseline="30000" dirty="0"/>
                  <a:t>st</a:t>
                </a:r>
                <a:r>
                  <a:rPr lang="en-US" altLang="zh-TW" sz="2000" dirty="0"/>
                  <a:t> MT)</a:t>
                </a:r>
                <a:endParaRPr lang="zh-TW" altLang="zh-TW" sz="2000" dirty="0"/>
              </a:p>
              <a:p>
                <a:endParaRPr kumimoji="1" lang="zh-TW" altLang="en-US" sz="20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32D8C31-F25A-1340-8D14-C3D8ADD9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0" y="1033669"/>
                <a:ext cx="11251095" cy="2254720"/>
              </a:xfrm>
              <a:prstGeom prst="rect">
                <a:avLst/>
              </a:prstGeom>
              <a:blipFill>
                <a:blip r:embed="rId2"/>
                <a:stretch>
                  <a:fillRect l="-3157" t="-195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EFBE8E8-B038-444C-9C9D-9331F1335FF5}"/>
                  </a:ext>
                </a:extLst>
              </p:cNvPr>
              <p:cNvSpPr txBox="1"/>
              <p:nvPr/>
            </p:nvSpPr>
            <p:spPr>
              <a:xfrm>
                <a:off x="1829242" y="3288389"/>
                <a:ext cx="869776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 1 (30 sec): </a:t>
                </a:r>
                <a:b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real for all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real for all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TW" altLang="zh-TW" sz="3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EFBE8E8-B038-444C-9C9D-9331F1335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242" y="3288389"/>
                <a:ext cx="8697766" cy="1569660"/>
              </a:xfrm>
              <a:prstGeom prst="rect">
                <a:avLst/>
              </a:prstGeom>
              <a:blipFill>
                <a:blip r:embed="rId3"/>
                <a:stretch>
                  <a:fillRect l="-1752" t="-4800" b="-10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67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13F7EAC-F8A6-364B-96DB-646DE4F9135C}"/>
                  </a:ext>
                </a:extLst>
              </p:cNvPr>
              <p:cNvSpPr txBox="1"/>
              <p:nvPr/>
            </p:nvSpPr>
            <p:spPr>
              <a:xfrm>
                <a:off x="576470" y="1033669"/>
                <a:ext cx="11251095" cy="2254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000" dirty="0"/>
                  <a:t> be discrete-time signals. Define that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sz="20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sz="2000" dirty="0"/>
                  <a:t> Some the following statements are false. Give a short proof to the one(s) you think is true, and point out what is wrong for those you think are false by correcting the statement or providing a counter example.</a:t>
                </a:r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(2019, 1</a:t>
                </a:r>
                <a:r>
                  <a:rPr lang="en-US" altLang="zh-TW" sz="2000" baseline="30000" dirty="0"/>
                  <a:t>st</a:t>
                </a:r>
                <a:r>
                  <a:rPr lang="en-US" altLang="zh-TW" sz="2000" dirty="0"/>
                  <a:t> MT)</a:t>
                </a:r>
                <a:endParaRPr lang="zh-TW" altLang="zh-TW" sz="2000" dirty="0"/>
              </a:p>
              <a:p>
                <a:endParaRPr kumimoji="1" lang="zh-TW" altLang="en-US" sz="20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13F7EAC-F8A6-364B-96DB-646DE4F9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0" y="1033669"/>
                <a:ext cx="11251095" cy="2254720"/>
              </a:xfrm>
              <a:prstGeom prst="rect">
                <a:avLst/>
              </a:prstGeom>
              <a:blipFill>
                <a:blip r:embed="rId2"/>
                <a:stretch>
                  <a:fillRect l="-3157" t="-195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C19A0CC-854C-BA41-BB16-8C0A0D809639}"/>
                  </a:ext>
                </a:extLst>
              </p:cNvPr>
              <p:cNvSpPr txBox="1"/>
              <p:nvPr/>
            </p:nvSpPr>
            <p:spPr>
              <a:xfrm>
                <a:off x="1829242" y="3288389"/>
                <a:ext cx="7596888" cy="1580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 2 (1 min): </a:t>
                </a:r>
                <a:b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zh-TW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TW" altLang="zh-TW" sz="3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C19A0CC-854C-BA41-BB16-8C0A0D809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242" y="3288389"/>
                <a:ext cx="7596888" cy="1580817"/>
              </a:xfrm>
              <a:prstGeom prst="rect">
                <a:avLst/>
              </a:prstGeom>
              <a:blipFill>
                <a:blip r:embed="rId3"/>
                <a:stretch>
                  <a:fillRect l="-2007" t="-4800" b="-11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43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89CD21-D8F3-DE4D-B2D8-D03B5244DB5A}"/>
                  </a:ext>
                </a:extLst>
              </p:cNvPr>
              <p:cNvSpPr/>
              <p:nvPr/>
            </p:nvSpPr>
            <p:spPr>
              <a:xfrm>
                <a:off x="2695315" y="3383482"/>
                <a:ext cx="6850465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 3 (1 min):</a:t>
                </a:r>
                <a:endParaRPr lang="en-US" altLang="zh-TW" sz="320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TW" sz="320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32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[2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TW" sz="32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zh-TW" altLang="zh-TW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zh-TW" altLang="zh-TW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TW" altLang="zh-TW" sz="3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89CD21-D8F3-DE4D-B2D8-D03B5244D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315" y="3383482"/>
                <a:ext cx="6850465" cy="1569660"/>
              </a:xfrm>
              <a:prstGeom prst="rect">
                <a:avLst/>
              </a:prstGeom>
              <a:blipFill>
                <a:blip r:embed="rId2"/>
                <a:stretch>
                  <a:fillRect l="-2033" t="-4000" b="-11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E1B1CBA-7D85-954D-9D1D-D78CB89DBE6E}"/>
                  </a:ext>
                </a:extLst>
              </p:cNvPr>
              <p:cNvSpPr txBox="1"/>
              <p:nvPr/>
            </p:nvSpPr>
            <p:spPr>
              <a:xfrm>
                <a:off x="576470" y="1033669"/>
                <a:ext cx="11251095" cy="1958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000" dirty="0"/>
                  <a:t> be discrete-time signals. Define that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sz="20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sz="2000" dirty="0"/>
                  <a:t> Some the following statements are false. Give a short proof to the one(s) you think is true, and point out what is wrong for those you think are false by correcting the statement or providing a counter example.</a:t>
                </a:r>
              </a:p>
              <a:p>
                <a:endParaRPr lang="en-US" altLang="zh-TW" sz="2000" dirty="0"/>
              </a:p>
              <a:p>
                <a:endParaRPr kumimoji="1" lang="zh-TW" altLang="en-US" sz="20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E1B1CBA-7D85-954D-9D1D-D78CB89DB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0" y="1033669"/>
                <a:ext cx="11251095" cy="1958998"/>
              </a:xfrm>
              <a:prstGeom prst="rect">
                <a:avLst/>
              </a:prstGeom>
              <a:blipFill>
                <a:blip r:embed="rId3"/>
                <a:stretch>
                  <a:fillRect l="-3157" t="-224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6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ABBD3231-30FB-5242-858A-D55899E1072D}"/>
                  </a:ext>
                </a:extLst>
              </p:cNvPr>
              <p:cNvSpPr txBox="1"/>
              <p:nvPr/>
            </p:nvSpPr>
            <p:spPr>
              <a:xfrm>
                <a:off x="576470" y="1033669"/>
                <a:ext cx="11251095" cy="2254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000" dirty="0"/>
                  <a:t> be discrete-time signals. Define that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sz="20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sz="2000" dirty="0"/>
                  <a:t> Some the following statements are false. Give a short proof to the one(s) you think is true, and point out what is wrong for those you think are false by correcting the statement or providing a counter example.</a:t>
                </a:r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(2019, 1</a:t>
                </a:r>
                <a:r>
                  <a:rPr lang="en-US" altLang="zh-TW" sz="2000" baseline="30000" dirty="0"/>
                  <a:t>st</a:t>
                </a:r>
                <a:r>
                  <a:rPr lang="en-US" altLang="zh-TW" sz="2000" dirty="0"/>
                  <a:t> MT)</a:t>
                </a:r>
                <a:endParaRPr lang="zh-TW" altLang="zh-TW" sz="2000" dirty="0"/>
              </a:p>
              <a:p>
                <a:endParaRPr kumimoji="1" lang="zh-TW" altLang="en-US" sz="20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ABBD3231-30FB-5242-858A-D55899E10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0" y="1033669"/>
                <a:ext cx="11251095" cy="2254720"/>
              </a:xfrm>
              <a:prstGeom prst="rect">
                <a:avLst/>
              </a:prstGeom>
              <a:blipFill>
                <a:blip r:embed="rId2"/>
                <a:stretch>
                  <a:fillRect l="-3157" t="-195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CAD9B6C-F06D-1848-8044-5721E0430DE3}"/>
                  </a:ext>
                </a:extLst>
              </p:cNvPr>
              <p:cNvSpPr/>
              <p:nvPr/>
            </p:nvSpPr>
            <p:spPr>
              <a:xfrm>
                <a:off x="2431773" y="3288389"/>
                <a:ext cx="7825409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3200" b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Question 4</a:t>
                </a:r>
                <a:r>
                  <a:rPr lang="en-US" altLang="zh-TW" sz="32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 (90 sec):</a:t>
                </a:r>
              </a:p>
              <a:p>
                <a:r>
                  <a:rPr lang="en-US" altLang="zh-TW" sz="32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/2] </m:t>
                    </m:r>
                  </m:oMath>
                </a14:m>
                <a:r>
                  <a:rPr lang="en-US" altLang="zh-TW" sz="32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sz="32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 is even and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sz="32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sz="32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 is odd. </a:t>
                </a:r>
                <a:br>
                  <a:rPr lang="en-US" altLang="zh-TW" sz="32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</a:br>
                <a:r>
                  <a:rPr lang="en-US" altLang="zh-TW" sz="32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Then,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zh-TW" altLang="zh-TW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(2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32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.</a:t>
                </a:r>
                <a:r>
                  <a:rPr lang="zh-TW" altLang="zh-TW" sz="3200" dirty="0">
                    <a:effectLst/>
                  </a:rPr>
                  <a:t> 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CAD9B6C-F06D-1848-8044-5721E0430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73" y="3288389"/>
                <a:ext cx="7825409" cy="2062103"/>
              </a:xfrm>
              <a:prstGeom prst="rect">
                <a:avLst/>
              </a:prstGeom>
              <a:blipFill>
                <a:blip r:embed="rId3"/>
                <a:stretch>
                  <a:fillRect l="-1780" t="-3681" b="-79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897138"/>
      </p:ext>
    </p:extLst>
  </p:cSld>
  <p:clrMapOvr>
    <a:masterClrMapping/>
  </p:clrMapOvr>
</p:sld>
</file>

<file path=ppt/theme/theme1.xml><?xml version="1.0" encoding="utf-8"?>
<a:theme xmlns:a="http://schemas.openxmlformats.org/drawingml/2006/main" name="股利">
  <a:themeElements>
    <a:clrScheme name="股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股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股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{9663FAD4-AC04-F348-AAFE-6C042C66B4AC}tf10001123</Template>
  <TotalTime>968</TotalTime>
  <Words>1322</Words>
  <Application>Microsoft Macintosh PowerPoint</Application>
  <PresentationFormat>寬螢幕</PresentationFormat>
  <Paragraphs>127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微軟正黑體</vt:lpstr>
      <vt:lpstr>新細明體</vt:lpstr>
      <vt:lpstr>Arial</vt:lpstr>
      <vt:lpstr>Cambria Math</vt:lpstr>
      <vt:lpstr>Gill Sans MT</vt:lpstr>
      <vt:lpstr>Times New Roman</vt:lpstr>
      <vt:lpstr>Wingdings 2</vt:lpstr>
      <vt:lpstr>股利</vt:lpstr>
      <vt:lpstr>EE5630 DSP Classroom Meeting </vt:lpstr>
      <vt:lpstr>Overview of this unprecedented semester</vt:lpstr>
      <vt:lpstr>Upcoming schedules</vt:lpstr>
      <vt:lpstr>Some comments regarding HW6</vt:lpstr>
      <vt:lpstr>Let’s begin the mock exam!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next few questions are getting harder.</vt:lpstr>
      <vt:lpstr>PowerPoint 簡報</vt:lpstr>
      <vt:lpstr>PowerPoint 簡報</vt:lpstr>
      <vt:lpstr>PowerPoint 簡報</vt:lpstr>
      <vt:lpstr>PowerPoint 簡報</vt:lpstr>
      <vt:lpstr>Imtermission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EE5630 DSP Classroom Meeting </dc:title>
  <dc:creator>jacobliu@gmail.com</dc:creator>
  <cp:lastModifiedBy>jacobliu@gmail.com</cp:lastModifiedBy>
  <cp:revision>28</cp:revision>
  <dcterms:created xsi:type="dcterms:W3CDTF">2020-05-03T12:10:41Z</dcterms:created>
  <dcterms:modified xsi:type="dcterms:W3CDTF">2020-05-05T02:23:04Z</dcterms:modified>
</cp:coreProperties>
</file>