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62" r:id="rId6"/>
    <p:sldId id="263" r:id="rId7"/>
    <p:sldId id="264" r:id="rId8"/>
    <p:sldId id="268" r:id="rId9"/>
    <p:sldId id="279" r:id="rId10"/>
    <p:sldId id="273" r:id="rId11"/>
    <p:sldId id="280" r:id="rId12"/>
    <p:sldId id="266" r:id="rId13"/>
    <p:sldId id="277" r:id="rId14"/>
    <p:sldId id="286" r:id="rId15"/>
    <p:sldId id="282" r:id="rId16"/>
    <p:sldId id="275" r:id="rId17"/>
    <p:sldId id="283" r:id="rId18"/>
  </p:sldIdLst>
  <p:sldSz cx="12188825" cy="6858000"/>
  <p:notesSz cx="6858000" cy="9144000"/>
  <p:defaultTextStyle>
    <a:defPPr rtl="0">
      <a:defRPr lang="zh-tw"/>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904" autoAdjust="0"/>
  </p:normalViewPr>
  <p:slideViewPr>
    <p:cSldViewPr>
      <p:cViewPr varScale="1">
        <p:scale>
          <a:sx n="95" d="100"/>
          <a:sy n="95" d="100"/>
        </p:scale>
        <p:origin x="1194" y="78"/>
      </p:cViewPr>
      <p:guideLst>
        <p:guide orient="horz" pos="2160"/>
        <p:guide pos="3839"/>
      </p:guideLst>
    </p:cSldViewPr>
  </p:slideViewPr>
  <p:notesTextViewPr>
    <p:cViewPr>
      <p:scale>
        <a:sx n="1" d="1"/>
        <a:sy n="1" d="1"/>
      </p:scale>
      <p:origin x="0" y="0"/>
    </p:cViewPr>
  </p:notesTextViewPr>
  <p:notesViewPr>
    <p:cSldViewPr showGuides="1">
      <p:cViewPr varScale="1">
        <p:scale>
          <a:sx n="100" d="100"/>
          <a:sy n="100" d="100"/>
        </p:scale>
        <p:origin x="35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TW" altLang="en-US" dirty="0">
              <a:latin typeface="+mj-ea"/>
              <a:ea typeface="+mj-ea"/>
            </a:endParaRPr>
          </a:p>
        </p:txBody>
      </p:sp>
      <p:sp>
        <p:nvSpPr>
          <p:cNvPr id="3" name="日期預留位置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E8E4598D-4B8E-4F90-86D1-58E1D2EA394D}" type="datetime1">
              <a:rPr lang="zh-TW" altLang="en-US" smtClean="0">
                <a:latin typeface="+mj-ea"/>
                <a:ea typeface="+mj-ea"/>
              </a:rPr>
              <a:pPr algn="r" rtl="0"/>
              <a:t>2022/5/15</a:t>
            </a:fld>
            <a:endParaRPr lang="zh-TW" altLang="en-US" dirty="0">
              <a:latin typeface="+mj-ea"/>
              <a:ea typeface="+mj-ea"/>
            </a:endParaRPr>
          </a:p>
        </p:txBody>
      </p:sp>
      <p:sp>
        <p:nvSpPr>
          <p:cNvPr id="4" name="頁尾預留位置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TW" altLang="en-US" dirty="0">
              <a:latin typeface="+mj-ea"/>
              <a:ea typeface="+mj-ea"/>
            </a:endParaRPr>
          </a:p>
        </p:txBody>
      </p:sp>
      <p:sp>
        <p:nvSpPr>
          <p:cNvPr id="5" name="投影片編號預留位置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n-US" altLang="zh-TW" smtClean="0">
                <a:latin typeface="+mj-ea"/>
                <a:ea typeface="+mj-ea"/>
              </a:rPr>
              <a:pPr algn="r" rtl="0"/>
              <a:t>‹#›</a:t>
            </a:fld>
            <a:endParaRPr lang="zh-TW" altLang="en-US" dirty="0">
              <a:latin typeface="+mj-ea"/>
              <a:ea typeface="+mj-ea"/>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投影片影像預留位置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TW" altLang="en-US" dirty="0"/>
          </a:p>
        </p:txBody>
      </p:sp>
      <p:sp>
        <p:nvSpPr>
          <p:cNvPr id="5" name="備忘稿預留位置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9" name="頁首預留位置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TW" altLang="en-US" dirty="0">
              <a:latin typeface="+mj-ea"/>
              <a:ea typeface="+mj-ea"/>
            </a:endParaRPr>
          </a:p>
        </p:txBody>
      </p:sp>
      <p:sp>
        <p:nvSpPr>
          <p:cNvPr id="10" name="日期預留位置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E8E4598D-4B8E-4F90-86D1-58E1D2EA394D}" type="datetime1">
              <a:rPr lang="zh-TW" altLang="en-US" smtClean="0">
                <a:latin typeface="+mj-ea"/>
                <a:ea typeface="+mj-ea"/>
              </a:rPr>
              <a:pPr algn="r" rtl="0"/>
              <a:t>2022/5/15</a:t>
            </a:fld>
            <a:endParaRPr lang="zh-TW" altLang="en-US" dirty="0">
              <a:latin typeface="+mj-ea"/>
              <a:ea typeface="+mj-ea"/>
            </a:endParaRPr>
          </a:p>
        </p:txBody>
      </p:sp>
      <p:sp>
        <p:nvSpPr>
          <p:cNvPr id="11" name="頁尾預留位置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TW" altLang="en-US" dirty="0">
              <a:latin typeface="+mj-ea"/>
              <a:ea typeface="+mj-ea"/>
            </a:endParaRPr>
          </a:p>
        </p:txBody>
      </p:sp>
      <p:sp>
        <p:nvSpPr>
          <p:cNvPr id="12" name="投影片編號預留位置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n-US" altLang="zh-TW" smtClean="0">
                <a:latin typeface="+mj-ea"/>
                <a:ea typeface="+mj-ea"/>
              </a:rPr>
              <a:pPr algn="r" rtl="0"/>
              <a:t>‹#›</a:t>
            </a:fld>
            <a:endParaRPr lang="zh-TW" altLang="en-US" dirty="0">
              <a:latin typeface="+mj-ea"/>
              <a:ea typeface="+mj-ea"/>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j-ea"/>
        <a:ea typeface="+mj-ea"/>
        <a:cs typeface="+mn-cs"/>
      </a:defRPr>
    </a:lvl1pPr>
    <a:lvl2pPr marL="609493" algn="l" defTabSz="1218987" rtl="0" eaLnBrk="1" latinLnBrk="0" hangingPunct="1">
      <a:defRPr sz="1600" kern="1200">
        <a:solidFill>
          <a:schemeClr val="tx1"/>
        </a:solidFill>
        <a:latin typeface="+mj-ea"/>
        <a:ea typeface="+mj-ea"/>
        <a:cs typeface="+mn-cs"/>
      </a:defRPr>
    </a:lvl2pPr>
    <a:lvl3pPr marL="1218987" algn="l" defTabSz="1218987" rtl="0" eaLnBrk="1" latinLnBrk="0" hangingPunct="1">
      <a:defRPr sz="1600" kern="1200">
        <a:solidFill>
          <a:schemeClr val="tx1"/>
        </a:solidFill>
        <a:latin typeface="+mj-ea"/>
        <a:ea typeface="+mj-ea"/>
        <a:cs typeface="+mn-cs"/>
      </a:defRPr>
    </a:lvl3pPr>
    <a:lvl4pPr marL="1828480" algn="l" defTabSz="1218987" rtl="0" eaLnBrk="1" latinLnBrk="0" hangingPunct="1">
      <a:defRPr sz="1600" kern="1200">
        <a:solidFill>
          <a:schemeClr val="tx1"/>
        </a:solidFill>
        <a:latin typeface="+mj-ea"/>
        <a:ea typeface="+mj-ea"/>
        <a:cs typeface="+mn-cs"/>
      </a:defRPr>
    </a:lvl4pPr>
    <a:lvl5pPr marL="2437973" algn="l" defTabSz="1218987" rtl="0" eaLnBrk="1" latinLnBrk="0" hangingPunct="1">
      <a:defRPr sz="1600" kern="1200">
        <a:solidFill>
          <a:schemeClr val="tx1"/>
        </a:solidFill>
        <a:latin typeface="+mj-ea"/>
        <a:ea typeface="+mj-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600" kern="1200" dirty="0">
                <a:solidFill>
                  <a:schemeClr val="tx1"/>
                </a:solidFill>
                <a:effectLst/>
                <a:latin typeface="+mj-ea"/>
                <a:ea typeface="+mj-ea"/>
                <a:cs typeface="+mn-cs"/>
              </a:rPr>
              <a:t>Hey everyone, I’m Paul. Today I’m excited to bring you the strong revival of the classic DNS cache poisoning attack.</a:t>
            </a:r>
            <a:endParaRPr lang="zh-TW" altLang="zh-TW" sz="1600" kern="1200" dirty="0">
              <a:solidFill>
                <a:schemeClr val="tx1"/>
              </a:solidFill>
              <a:effectLst/>
              <a:latin typeface="+mj-ea"/>
              <a:ea typeface="+mj-ea"/>
              <a:cs typeface="+mn-cs"/>
            </a:endParaRPr>
          </a:p>
          <a:p>
            <a:r>
              <a:rPr lang="en-US" altLang="zh-TW" sz="1600" kern="1200" dirty="0">
                <a:solidFill>
                  <a:schemeClr val="tx1"/>
                </a:solidFill>
                <a:effectLst/>
                <a:latin typeface="+mj-ea"/>
                <a:ea typeface="+mj-ea"/>
                <a:cs typeface="+mn-cs"/>
              </a:rPr>
              <a:t>The title of the paper is “DNS Cache Poisoning Attack Reloaded: Revolutions with Side Channels” and this is the joint work between UC riverside and Tsinghua University.</a:t>
            </a:r>
            <a:endParaRPr lang="zh-TW" altLang="en-US" dirty="0"/>
          </a:p>
        </p:txBody>
      </p:sp>
      <p:sp>
        <p:nvSpPr>
          <p:cNvPr id="4" name="投影片編號版面配置區 3"/>
          <p:cNvSpPr>
            <a:spLocks noGrp="1"/>
          </p:cNvSpPr>
          <p:nvPr>
            <p:ph type="sldNum" sz="quarter" idx="10"/>
          </p:nvPr>
        </p:nvSpPr>
        <p:spPr>
          <a:xfrm>
            <a:off x="3884613" y="8685213"/>
            <a:ext cx="2971800" cy="457200"/>
          </a:xfrm>
          <a:prstGeom prst="rect">
            <a:avLst/>
          </a:prstGeom>
        </p:spPr>
        <p:txBody>
          <a:bodyPr/>
          <a:lstStyle/>
          <a:p>
            <a:pPr algn="r" rtl="0"/>
            <a:fld id="{3EBA5BD7-F043-4D1B-AA17-CD412FC534DE}" type="slidenum">
              <a:rPr lang="en-US" altLang="zh-TW" smtClean="0">
                <a:latin typeface="+mj-ea"/>
                <a:ea typeface="+mj-ea"/>
              </a:rPr>
              <a:pPr algn="r" rtl="0"/>
              <a:t>1</a:t>
            </a:fld>
            <a:endParaRPr lang="zh-TW" altLang="en-US" dirty="0">
              <a:latin typeface="+mj-ea"/>
              <a:ea typeface="+mj-ea"/>
            </a:endParaRPr>
          </a:p>
        </p:txBody>
      </p:sp>
    </p:spTree>
    <p:extLst>
      <p:ext uri="{BB962C8B-B14F-4D97-AF65-F5344CB8AC3E}">
        <p14:creationId xmlns:p14="http://schemas.microsoft.com/office/powerpoint/2010/main" val="124159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600" kern="1200" dirty="0">
                <a:solidFill>
                  <a:schemeClr val="tx1"/>
                </a:solidFill>
                <a:effectLst/>
                <a:latin typeface="+mj-ea"/>
                <a:ea typeface="+mj-ea"/>
                <a:cs typeface="+mn-cs"/>
              </a:rPr>
              <a:t>Without leveraging the global counter the researchers would not be able to perform any kind of scan. Since this turns out to be a design flaw of the operating system (OS), it affects a large population of the machines on the internet including 34% of open resolvers and 12 out of 14 public resolvers according to their measurements.</a:t>
            </a:r>
            <a:endParaRPr lang="zh-TW" altLang="en-US" dirty="0"/>
          </a:p>
        </p:txBody>
      </p:sp>
      <p:sp>
        <p:nvSpPr>
          <p:cNvPr id="5" name="投影片編號版面配置區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TW" smtClean="0">
                <a:latin typeface="+mj-ea"/>
                <a:ea typeface="+mj-ea"/>
              </a:rPr>
              <a:pPr algn="r" rtl="0"/>
              <a:t>10</a:t>
            </a:fld>
            <a:endParaRPr lang="zh-TW" altLang="en-US" dirty="0">
              <a:latin typeface="+mj-ea"/>
              <a:ea typeface="+mj-ea"/>
            </a:endParaRPr>
          </a:p>
        </p:txBody>
      </p:sp>
    </p:spTree>
    <p:extLst>
      <p:ext uri="{BB962C8B-B14F-4D97-AF65-F5344CB8AC3E}">
        <p14:creationId xmlns:p14="http://schemas.microsoft.com/office/powerpoint/2010/main" val="784661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600" kern="1200" dirty="0">
                <a:solidFill>
                  <a:schemeClr val="tx1"/>
                </a:solidFill>
                <a:effectLst/>
                <a:latin typeface="+mj-ea"/>
                <a:ea typeface="+mj-ea"/>
                <a:cs typeface="+mn-cs"/>
              </a:rPr>
              <a:t>So till now the port inference problem is solved, we could finally jump into about how to extend the attack window.</a:t>
            </a:r>
            <a:endParaRPr lang="zh-TW" altLang="zh-TW" sz="1600" kern="1200" dirty="0">
              <a:solidFill>
                <a:schemeClr val="tx1"/>
              </a:solidFill>
              <a:effectLst/>
              <a:latin typeface="+mj-ea"/>
              <a:ea typeface="+mj-ea"/>
              <a:cs typeface="+mn-cs"/>
            </a:endParaRPr>
          </a:p>
          <a:p>
            <a:r>
              <a:rPr lang="en-US" altLang="zh-TW" sz="1600" kern="1200" dirty="0">
                <a:solidFill>
                  <a:schemeClr val="tx1"/>
                </a:solidFill>
                <a:effectLst/>
                <a:latin typeface="+mj-ea"/>
                <a:ea typeface="+mj-ea"/>
                <a:cs typeface="+mn-cs"/>
              </a:rPr>
              <a:t>As previously mentioned, the attacker only has hundreds of milliseconds to infer the ephemeral port number which is usually the same length as the Round-Trip Time (RTT) between the resolver and the name server (NS), and we called this time duration the attack window.</a:t>
            </a:r>
            <a:endParaRPr lang="zh-TW" altLang="zh-TW" sz="1600" kern="1200" dirty="0">
              <a:solidFill>
                <a:schemeClr val="tx1"/>
              </a:solidFill>
              <a:effectLst/>
              <a:latin typeface="+mj-ea"/>
              <a:ea typeface="+mj-ea"/>
              <a:cs typeface="+mn-cs"/>
            </a:endParaRPr>
          </a:p>
          <a:p>
            <a:r>
              <a:rPr lang="en-US" altLang="zh-TW" sz="1600" kern="1200" dirty="0">
                <a:solidFill>
                  <a:schemeClr val="tx1"/>
                </a:solidFill>
                <a:effectLst/>
                <a:latin typeface="+mj-ea"/>
                <a:ea typeface="+mj-ea"/>
                <a:cs typeface="+mn-cs"/>
              </a:rPr>
              <a:t>Although with the help of this advanced scanning method, the attacker still needs at least 30 seconds to finish scanning all possible ports. Even if the port is correctly identified, it will still take time to inject rogue DNS records. So, the larger the attack window is, the more port the attacker can scan and the more chance he can succeed. </a:t>
            </a:r>
            <a:endParaRPr lang="zh-TW" altLang="zh-TW" sz="1600" kern="1200" dirty="0">
              <a:solidFill>
                <a:schemeClr val="tx1"/>
              </a:solidFill>
              <a:effectLst/>
              <a:latin typeface="+mj-ea"/>
              <a:ea typeface="+mj-ea"/>
              <a:cs typeface="+mn-cs"/>
            </a:endParaRPr>
          </a:p>
          <a:p>
            <a:r>
              <a:rPr lang="en-US" altLang="zh-TW" sz="1600" kern="1200" dirty="0">
                <a:solidFill>
                  <a:schemeClr val="tx1"/>
                </a:solidFill>
                <a:effectLst/>
                <a:latin typeface="+mj-ea"/>
                <a:ea typeface="+mj-ea"/>
                <a:cs typeface="+mn-cs"/>
              </a:rPr>
              <a:t>Additionally, the attacker can repeat the attack multiple times if he failed in the first attempt and as long as he finally succeeded the cache will be poisoned for quite a long time, like a few days or so. </a:t>
            </a:r>
            <a:endParaRPr lang="zh-TW" altLang="zh-TW" sz="1600" kern="1200" dirty="0">
              <a:solidFill>
                <a:schemeClr val="tx1"/>
              </a:solidFill>
              <a:effectLst/>
              <a:latin typeface="+mj-ea"/>
              <a:ea typeface="+mj-ea"/>
              <a:cs typeface="+mn-cs"/>
            </a:endParaRPr>
          </a:p>
          <a:p>
            <a:r>
              <a:rPr lang="en-US" altLang="zh-TW" sz="1600" kern="1200" dirty="0">
                <a:solidFill>
                  <a:schemeClr val="tx1"/>
                </a:solidFill>
                <a:effectLst/>
                <a:latin typeface="+mj-ea"/>
                <a:ea typeface="+mj-ea"/>
                <a:cs typeface="+mn-cs"/>
              </a:rPr>
              <a:t>To increase the attack window, the attacker can simply flood the query traffic, to overwhelm the name server (NS). In fact, the researchers even found that a BIND name server (NS) can be easily overwhelmed by flooding random queries.</a:t>
            </a:r>
            <a:r>
              <a:rPr lang="zh-TW" altLang="zh-TW" dirty="0">
                <a:effectLst/>
              </a:rPr>
              <a:t> </a:t>
            </a:r>
            <a:endParaRPr lang="zh-TW" altLang="en-US" dirty="0"/>
          </a:p>
        </p:txBody>
      </p:sp>
      <p:sp>
        <p:nvSpPr>
          <p:cNvPr id="5" name="投影片編號版面配置區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TW" smtClean="0">
                <a:latin typeface="+mj-ea"/>
                <a:ea typeface="+mj-ea"/>
              </a:rPr>
              <a:pPr algn="r" rtl="0"/>
              <a:t>11</a:t>
            </a:fld>
            <a:endParaRPr lang="zh-TW" altLang="en-US" dirty="0">
              <a:latin typeface="+mj-ea"/>
              <a:ea typeface="+mj-ea"/>
            </a:endParaRPr>
          </a:p>
        </p:txBody>
      </p:sp>
    </p:spTree>
    <p:extLst>
      <p:ext uri="{BB962C8B-B14F-4D97-AF65-F5344CB8AC3E}">
        <p14:creationId xmlns:p14="http://schemas.microsoft.com/office/powerpoint/2010/main" val="1339026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5" name="投影片編號版面配置區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TW" smtClean="0">
                <a:latin typeface="+mj-ea"/>
                <a:ea typeface="+mj-ea"/>
              </a:rPr>
              <a:pPr algn="r" rtl="0"/>
              <a:t>12</a:t>
            </a:fld>
            <a:endParaRPr lang="zh-TW" altLang="en-US" dirty="0">
              <a:latin typeface="+mj-ea"/>
              <a:ea typeface="+mj-ea"/>
            </a:endParaRPr>
          </a:p>
        </p:txBody>
      </p:sp>
    </p:spTree>
    <p:extLst>
      <p:ext uri="{BB962C8B-B14F-4D97-AF65-F5344CB8AC3E}">
        <p14:creationId xmlns:p14="http://schemas.microsoft.com/office/powerpoint/2010/main" val="2367140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600" kern="1200" dirty="0">
                <a:solidFill>
                  <a:schemeClr val="tx1"/>
                </a:solidFill>
                <a:effectLst/>
                <a:latin typeface="+mj-ea"/>
                <a:ea typeface="+mj-ea"/>
                <a:cs typeface="+mn-cs"/>
              </a:rPr>
              <a:t>Finally, let’s discuss about the possible defenses. </a:t>
            </a:r>
          </a:p>
          <a:p>
            <a:r>
              <a:rPr lang="en-US" altLang="zh-TW" sz="1600" kern="1200" dirty="0">
                <a:solidFill>
                  <a:schemeClr val="tx1"/>
                </a:solidFill>
                <a:effectLst/>
                <a:latin typeface="+mj-ea"/>
                <a:ea typeface="+mj-ea"/>
                <a:cs typeface="+mn-cs"/>
              </a:rPr>
              <a:t>First, we can add more secrets to defeat the off-path attacker. Although these techniques have been standardized, but in fact they are rarely deployed due to the compatibility and incentives issues. </a:t>
            </a:r>
            <a:endParaRPr lang="zh-TW" altLang="zh-TW" sz="1600" kern="1200" dirty="0">
              <a:solidFill>
                <a:schemeClr val="tx1"/>
              </a:solidFill>
              <a:effectLst/>
              <a:latin typeface="+mj-ea"/>
              <a:ea typeface="+mj-ea"/>
              <a:cs typeface="+mn-cs"/>
            </a:endParaRPr>
          </a:p>
          <a:p>
            <a:r>
              <a:rPr lang="en-US" altLang="zh-TW" sz="1600" kern="1200" dirty="0">
                <a:solidFill>
                  <a:schemeClr val="tx1"/>
                </a:solidFill>
                <a:effectLst/>
                <a:latin typeface="+mj-ea"/>
                <a:ea typeface="+mj-ea"/>
                <a:cs typeface="+mn-cs"/>
              </a:rPr>
              <a:t>Second, we can remove the side channel to prevent effective port scanning.</a:t>
            </a:r>
            <a:endParaRPr lang="zh-TW" altLang="zh-TW" sz="1600" kern="1200" dirty="0">
              <a:solidFill>
                <a:schemeClr val="tx1"/>
              </a:solidFill>
              <a:effectLst/>
              <a:latin typeface="+mj-ea"/>
              <a:ea typeface="+mj-ea"/>
              <a:cs typeface="+mn-cs"/>
            </a:endParaRPr>
          </a:p>
          <a:p>
            <a:endParaRPr lang="zh-TW" altLang="en-US" dirty="0"/>
          </a:p>
        </p:txBody>
      </p:sp>
      <p:sp>
        <p:nvSpPr>
          <p:cNvPr id="5" name="投影片編號版面配置區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TW" smtClean="0">
                <a:latin typeface="+mj-ea"/>
                <a:ea typeface="+mj-ea"/>
              </a:rPr>
              <a:pPr algn="r" rtl="0"/>
              <a:t>13</a:t>
            </a:fld>
            <a:endParaRPr lang="zh-TW" altLang="en-US" dirty="0">
              <a:latin typeface="+mj-ea"/>
              <a:ea typeface="+mj-ea"/>
            </a:endParaRPr>
          </a:p>
        </p:txBody>
      </p:sp>
    </p:spTree>
    <p:extLst>
      <p:ext uri="{BB962C8B-B14F-4D97-AF65-F5344CB8AC3E}">
        <p14:creationId xmlns:p14="http://schemas.microsoft.com/office/powerpoint/2010/main" val="4260747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600" kern="1200" dirty="0">
                <a:solidFill>
                  <a:schemeClr val="tx1"/>
                </a:solidFill>
                <a:effectLst/>
                <a:latin typeface="+mj-ea"/>
                <a:ea typeface="+mj-ea"/>
                <a:cs typeface="+mn-cs"/>
              </a:rPr>
              <a:t>All in all, let’s conclude my presentation. </a:t>
            </a:r>
            <a:endParaRPr lang="zh-TW" altLang="zh-TW" sz="1600" kern="1200" dirty="0">
              <a:solidFill>
                <a:schemeClr val="tx1"/>
              </a:solidFill>
              <a:effectLst/>
              <a:latin typeface="+mj-ea"/>
              <a:ea typeface="+mj-ea"/>
              <a:cs typeface="+mn-cs"/>
            </a:endParaRPr>
          </a:p>
          <a:p>
            <a:r>
              <a:rPr lang="en-US" altLang="zh-TW" sz="1600" kern="1200" dirty="0">
                <a:solidFill>
                  <a:schemeClr val="tx1"/>
                </a:solidFill>
                <a:effectLst/>
                <a:latin typeface="+mj-ea"/>
                <a:ea typeface="+mj-ea"/>
                <a:cs typeface="+mn-cs"/>
              </a:rPr>
              <a:t>First, we introduced a novel side channel based on ICMP global limit counter.</a:t>
            </a:r>
            <a:endParaRPr lang="zh-TW" altLang="zh-TW" sz="1600" kern="1200" dirty="0">
              <a:solidFill>
                <a:schemeClr val="tx1"/>
              </a:solidFill>
              <a:effectLst/>
              <a:latin typeface="+mj-ea"/>
              <a:ea typeface="+mj-ea"/>
              <a:cs typeface="+mn-cs"/>
            </a:endParaRPr>
          </a:p>
          <a:p>
            <a:r>
              <a:rPr lang="en-US" altLang="zh-TW" sz="1600" kern="1200" dirty="0">
                <a:solidFill>
                  <a:schemeClr val="tx1"/>
                </a:solidFill>
                <a:effectLst/>
                <a:latin typeface="+mj-ea"/>
                <a:ea typeface="+mj-ea"/>
                <a:cs typeface="+mn-cs"/>
              </a:rPr>
              <a:t>Then by using the side channel the researchers developed the DNS poisoning attack.</a:t>
            </a:r>
            <a:endParaRPr lang="zh-TW" altLang="zh-TW" sz="1600" kern="1200" dirty="0">
              <a:solidFill>
                <a:schemeClr val="tx1"/>
              </a:solidFill>
              <a:effectLst/>
              <a:latin typeface="+mj-ea"/>
              <a:ea typeface="+mj-ea"/>
              <a:cs typeface="+mn-cs"/>
            </a:endParaRPr>
          </a:p>
          <a:p>
            <a:r>
              <a:rPr lang="en-US" altLang="zh-TW" sz="1600" kern="1200" dirty="0">
                <a:solidFill>
                  <a:schemeClr val="tx1"/>
                </a:solidFill>
                <a:effectLst/>
                <a:latin typeface="+mj-ea"/>
                <a:ea typeface="+mj-ea"/>
                <a:cs typeface="+mn-cs"/>
              </a:rPr>
              <a:t>And finally, the results showed that this kind of attack is very powerful and can succeed in real-world resolvers in just few minutes.</a:t>
            </a:r>
            <a:endParaRPr lang="zh-TW" altLang="en-US" dirty="0"/>
          </a:p>
        </p:txBody>
      </p:sp>
      <p:sp>
        <p:nvSpPr>
          <p:cNvPr id="5" name="投影片編號版面配置區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TW" smtClean="0">
                <a:latin typeface="+mj-ea"/>
                <a:ea typeface="+mj-ea"/>
              </a:rPr>
              <a:pPr algn="r" rtl="0"/>
              <a:t>14</a:t>
            </a:fld>
            <a:endParaRPr lang="zh-TW" altLang="en-US" dirty="0">
              <a:latin typeface="+mj-ea"/>
              <a:ea typeface="+mj-ea"/>
            </a:endParaRPr>
          </a:p>
        </p:txBody>
      </p:sp>
    </p:spTree>
    <p:extLst>
      <p:ext uri="{BB962C8B-B14F-4D97-AF65-F5344CB8AC3E}">
        <p14:creationId xmlns:p14="http://schemas.microsoft.com/office/powerpoint/2010/main" val="120479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TW" sz="1600" kern="1200" dirty="0">
                <a:solidFill>
                  <a:schemeClr val="tx1"/>
                </a:solidFill>
                <a:effectLst/>
                <a:latin typeface="+mj-ea"/>
                <a:ea typeface="+mj-ea"/>
                <a:cs typeface="+mn-cs"/>
              </a:rPr>
              <a:t>Here is the outline of today’s presentation. Let’s start by talking about the classic DNS cache poisoning attack.</a:t>
            </a:r>
            <a:endParaRPr lang="en-US" altLang="zh-TW" dirty="0">
              <a:solidFill>
                <a:srgbClr val="00B0F0"/>
              </a:solidFill>
              <a:latin typeface="Georgia" panose="02040502050405020303" pitchFamily="18" charset="0"/>
              <a:cs typeface="Times New Roman" panose="02020603050405020304" pitchFamily="18" charset="0"/>
            </a:endParaRPr>
          </a:p>
        </p:txBody>
      </p:sp>
      <p:sp>
        <p:nvSpPr>
          <p:cNvPr id="5" name="投影片編號版面配置區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TW" smtClean="0">
                <a:latin typeface="+mj-ea"/>
                <a:ea typeface="+mj-ea"/>
              </a:rPr>
              <a:pPr algn="r" rtl="0"/>
              <a:t>2</a:t>
            </a:fld>
            <a:endParaRPr lang="zh-TW" altLang="en-US" dirty="0">
              <a:latin typeface="+mj-ea"/>
              <a:ea typeface="+mj-ea"/>
            </a:endParaRPr>
          </a:p>
        </p:txBody>
      </p:sp>
    </p:spTree>
    <p:extLst>
      <p:ext uri="{BB962C8B-B14F-4D97-AF65-F5344CB8AC3E}">
        <p14:creationId xmlns:p14="http://schemas.microsoft.com/office/powerpoint/2010/main" val="2978741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600" kern="1200" dirty="0">
                <a:solidFill>
                  <a:schemeClr val="tx1"/>
                </a:solidFill>
                <a:effectLst/>
                <a:latin typeface="+mj-ea"/>
                <a:ea typeface="+mj-ea"/>
                <a:cs typeface="+mn-cs"/>
              </a:rPr>
              <a:t>The idea behind the DNS cache poisoning attack is to pollute the cache of a DNS resolver so that the traffic to a domain will be handed to a malicious host, and the attacker can therefore use this to conduct several crimes like scamming.</a:t>
            </a:r>
            <a:endParaRPr lang="zh-TW" altLang="zh-TW" sz="1600" kern="1200" dirty="0">
              <a:solidFill>
                <a:schemeClr val="tx1"/>
              </a:solidFill>
              <a:effectLst/>
              <a:latin typeface="+mj-ea"/>
              <a:ea typeface="+mj-ea"/>
              <a:cs typeface="+mn-cs"/>
            </a:endParaRPr>
          </a:p>
          <a:p>
            <a:r>
              <a:rPr lang="en-US" altLang="zh-TW" sz="1600" kern="1200" dirty="0">
                <a:solidFill>
                  <a:schemeClr val="tx1"/>
                </a:solidFill>
                <a:effectLst/>
                <a:latin typeface="+mj-ea"/>
                <a:ea typeface="+mj-ea"/>
                <a:cs typeface="+mn-cs"/>
              </a:rPr>
              <a:t>Let’s go through it step by step. To begin with, we have a victim resolver, a name server (NS) and an Off-path attacker. We assume the attacker is a legitimate user of the resolver and cannot sniff or modify the traffic between servers.</a:t>
            </a:r>
            <a:r>
              <a:rPr lang="zh-TW" altLang="zh-TW" dirty="0">
                <a:effectLst/>
              </a:rPr>
              <a:t> </a:t>
            </a:r>
            <a:r>
              <a:rPr lang="en-US" altLang="zh-TW" sz="1600" kern="1200" dirty="0">
                <a:solidFill>
                  <a:schemeClr val="tx1"/>
                </a:solidFill>
                <a:effectLst/>
                <a:latin typeface="+mj-ea"/>
                <a:ea typeface="+mj-ea"/>
                <a:cs typeface="+mn-cs"/>
              </a:rPr>
              <a:t>Sniffing Traffic is the process of capturing and viewing traffic as it is passed along the network.</a:t>
            </a:r>
            <a:endParaRPr lang="zh-TW" altLang="zh-TW" sz="1600" kern="1200" dirty="0">
              <a:solidFill>
                <a:schemeClr val="tx1"/>
              </a:solidFill>
              <a:effectLst/>
              <a:latin typeface="+mj-ea"/>
              <a:ea typeface="+mj-ea"/>
              <a:cs typeface="+mn-cs"/>
            </a:endParaRPr>
          </a:p>
          <a:p>
            <a:r>
              <a:rPr lang="en-US" altLang="zh-TW" sz="1600" kern="1200" dirty="0">
                <a:solidFill>
                  <a:schemeClr val="tx1"/>
                </a:solidFill>
                <a:effectLst/>
                <a:latin typeface="+mj-ea"/>
                <a:ea typeface="+mj-ea"/>
                <a:cs typeface="+mn-cs"/>
              </a:rPr>
              <a:t>Usually the resolver will catch the mappings between the domain and the IP address, after it receives the response of the name server (NS). Based on this mechanism, the attacker first sends the query to the resolver to trigger the open query on it. </a:t>
            </a:r>
            <a:endParaRPr lang="zh-TW" altLang="zh-TW" sz="1600" kern="1200" dirty="0">
              <a:solidFill>
                <a:schemeClr val="tx1"/>
              </a:solidFill>
              <a:effectLst/>
              <a:latin typeface="+mj-ea"/>
              <a:ea typeface="+mj-ea"/>
              <a:cs typeface="+mn-cs"/>
            </a:endParaRPr>
          </a:p>
          <a:p>
            <a:r>
              <a:rPr lang="en-US" altLang="zh-TW" sz="1600" kern="1200" dirty="0">
                <a:solidFill>
                  <a:schemeClr val="tx1"/>
                </a:solidFill>
                <a:effectLst/>
                <a:latin typeface="+mj-ea"/>
                <a:ea typeface="+mj-ea"/>
                <a:cs typeface="+mn-cs"/>
              </a:rPr>
              <a:t>As expected, the resolver queries the name server (NS). However, the attacker then injects the packet to the resolver by spoofing the identity of the name server (NS), right before a response to the query. The resolver then accepts and caches the fake response. Now the authentic response arrives, but it’s too late and they’re dropped by the resolver. Since the resolver has cached the fake response, all future queries will be responded with the wrong answer.</a:t>
            </a:r>
            <a:r>
              <a:rPr lang="zh-TW" altLang="zh-TW" dirty="0">
                <a:effectLst/>
              </a:rPr>
              <a:t> </a:t>
            </a:r>
            <a:endParaRPr lang="en-US" altLang="zh-TW" dirty="0"/>
          </a:p>
        </p:txBody>
      </p:sp>
      <p:sp>
        <p:nvSpPr>
          <p:cNvPr id="5" name="投影片編號版面配置區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TW" smtClean="0">
                <a:latin typeface="+mj-ea"/>
                <a:ea typeface="+mj-ea"/>
              </a:rPr>
              <a:pPr algn="r" rtl="0"/>
              <a:t>3</a:t>
            </a:fld>
            <a:endParaRPr lang="zh-TW" altLang="en-US" dirty="0">
              <a:latin typeface="+mj-ea"/>
              <a:ea typeface="+mj-ea"/>
            </a:endParaRPr>
          </a:p>
        </p:txBody>
      </p:sp>
    </p:spTree>
    <p:extLst>
      <p:ext uri="{BB962C8B-B14F-4D97-AF65-F5344CB8AC3E}">
        <p14:creationId xmlns:p14="http://schemas.microsoft.com/office/powerpoint/2010/main" val="3644320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TW" sz="1600" kern="1200" dirty="0">
                <a:solidFill>
                  <a:schemeClr val="tx1"/>
                </a:solidFill>
                <a:effectLst/>
                <a:latin typeface="+mj-ea"/>
                <a:ea typeface="+mj-ea"/>
                <a:cs typeface="+mn-cs"/>
              </a:rPr>
              <a:t>So how to craft a validated fixed DNS as an injection packet. From the packet disassembly, we can see there are two unknown fields. The first one is the UDP destination port a.k.a. the source port, which is the same as the ephemeral port number and transaction ID, both are randomly selected by the operating system (OS) of the victim resolver. By the way, this kind of defense is called source port randomization and it is perhaps the most effective and widely deployed defense.</a:t>
            </a:r>
            <a:r>
              <a:rPr lang="zh-TW" altLang="zh-TW" dirty="0">
                <a:effectLst/>
              </a:rPr>
              <a:t> </a:t>
            </a:r>
            <a:endParaRPr lang="en-US" altLang="zh-TW" dirty="0">
              <a:effectLst/>
            </a:endParaRPr>
          </a:p>
          <a:p>
            <a:r>
              <a:rPr lang="en-US" altLang="zh-TW" sz="1600" kern="1200" dirty="0">
                <a:solidFill>
                  <a:schemeClr val="tx1"/>
                </a:solidFill>
                <a:effectLst/>
                <a:latin typeface="+mj-ea"/>
                <a:ea typeface="+mj-ea"/>
                <a:cs typeface="+mn-cs"/>
              </a:rPr>
              <a:t>The attacker would need to send an impractical number of 2^32 spoofed responses simultaneously guessing the correct source port (16-bit) and transaction ID (16-bit). Because the source port and transaction ID each as 16-bit long.</a:t>
            </a:r>
            <a:endParaRPr lang="zh-TW" altLang="zh-TW" sz="1600" kern="1200" dirty="0">
              <a:solidFill>
                <a:schemeClr val="tx1"/>
              </a:solidFill>
              <a:effectLst/>
              <a:latin typeface="+mj-ea"/>
              <a:ea typeface="+mj-ea"/>
              <a:cs typeface="+mn-cs"/>
            </a:endParaRPr>
          </a:p>
          <a:p>
            <a:r>
              <a:rPr lang="en-US" altLang="zh-TW" sz="1600" kern="1200" dirty="0">
                <a:solidFill>
                  <a:schemeClr val="tx1"/>
                </a:solidFill>
                <a:effectLst/>
                <a:latin typeface="+mj-ea"/>
                <a:ea typeface="+mj-ea"/>
                <a:cs typeface="+mn-cs"/>
              </a:rPr>
              <a:t>This requires the attacker to guess both values in a very short time before the resolver gets the legitimate answer which is quite challenging and has been thought to be impossible since 2008.</a:t>
            </a:r>
            <a:endParaRPr lang="zh-TW" altLang="zh-TW" sz="1600" kern="1200" dirty="0">
              <a:solidFill>
                <a:schemeClr val="tx1"/>
              </a:solidFill>
              <a:effectLst/>
              <a:latin typeface="+mj-ea"/>
              <a:ea typeface="+mj-ea"/>
              <a:cs typeface="+mn-cs"/>
            </a:endParaRPr>
          </a:p>
          <a:p>
            <a:r>
              <a:rPr lang="en-US" altLang="zh-TW" sz="1600" kern="1200" dirty="0">
                <a:solidFill>
                  <a:schemeClr val="tx1"/>
                </a:solidFill>
                <a:effectLst/>
                <a:latin typeface="+mj-ea"/>
                <a:ea typeface="+mj-ea"/>
                <a:cs typeface="+mn-cs"/>
              </a:rPr>
              <a:t>Surprisingly, the researchers discover weaknesses that allow an attacker to “divide and conquer” the space by guessing the source port (ephemeral port) number first and then the transaction ID, leading to only 2^16 + 2^16 (2^16 each) spoofed responses, so there are two problem to solve, infer the correct ephemeral port number and reduce the responsiveness of the name server.</a:t>
            </a:r>
            <a:endParaRPr lang="zh-TW" altLang="en-US" dirty="0"/>
          </a:p>
        </p:txBody>
      </p:sp>
      <p:sp>
        <p:nvSpPr>
          <p:cNvPr id="5" name="投影片編號版面配置區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TW" smtClean="0">
                <a:latin typeface="+mj-ea"/>
                <a:ea typeface="+mj-ea"/>
              </a:rPr>
              <a:pPr algn="r" rtl="0"/>
              <a:t>4</a:t>
            </a:fld>
            <a:endParaRPr lang="zh-TW" altLang="en-US" dirty="0">
              <a:latin typeface="+mj-ea"/>
              <a:ea typeface="+mj-ea"/>
            </a:endParaRPr>
          </a:p>
        </p:txBody>
      </p:sp>
    </p:spTree>
    <p:extLst>
      <p:ext uri="{BB962C8B-B14F-4D97-AF65-F5344CB8AC3E}">
        <p14:creationId xmlns:p14="http://schemas.microsoft.com/office/powerpoint/2010/main" val="3894381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TW" sz="1600" kern="1200" dirty="0">
                <a:solidFill>
                  <a:schemeClr val="tx1"/>
                </a:solidFill>
                <a:effectLst/>
                <a:latin typeface="+mj-ea"/>
                <a:ea typeface="+mj-ea"/>
                <a:cs typeface="+mn-cs"/>
              </a:rPr>
              <a:t>Let’s now solve the first one. In general, inferring an open UDP port is pretty easy, just send the UDP approval packet with its destination port set to the port you want to probe. And if nothing happens which means we are right, the proper port is indeed open. Or if we receive an ICMP reply, then unfortunately that port is closed, as the operating system (OS) senses that no application is listed on that port. Ephemeral ports or source ports in UDP are like client ports in TCP and they are usually only open to a specific remote host. Therefore, the direct port scan will not work in discovering ephemeral ports.</a:t>
            </a:r>
            <a:endParaRPr lang="zh-TW" altLang="zh-TW" sz="1600" kern="1200" dirty="0">
              <a:solidFill>
                <a:schemeClr val="tx1"/>
              </a:solidFill>
              <a:effectLst/>
              <a:latin typeface="+mj-ea"/>
              <a:ea typeface="+mj-ea"/>
              <a:cs typeface="+mn-cs"/>
            </a:endParaRPr>
          </a:p>
          <a:p>
            <a:pPr marL="0" indent="0">
              <a:buNone/>
            </a:pPr>
            <a:endParaRPr lang="zh-TW" altLang="en-US" dirty="0"/>
          </a:p>
        </p:txBody>
      </p:sp>
      <p:sp>
        <p:nvSpPr>
          <p:cNvPr id="5" name="投影片編號版面配置區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TW" smtClean="0">
                <a:latin typeface="+mj-ea"/>
                <a:ea typeface="+mj-ea"/>
              </a:rPr>
              <a:pPr algn="r" rtl="0"/>
              <a:t>5</a:t>
            </a:fld>
            <a:endParaRPr lang="zh-TW" altLang="en-US" dirty="0">
              <a:latin typeface="+mj-ea"/>
              <a:ea typeface="+mj-ea"/>
            </a:endParaRPr>
          </a:p>
        </p:txBody>
      </p:sp>
    </p:spTree>
    <p:extLst>
      <p:ext uri="{BB962C8B-B14F-4D97-AF65-F5344CB8AC3E}">
        <p14:creationId xmlns:p14="http://schemas.microsoft.com/office/powerpoint/2010/main" val="4043695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en-US" altLang="zh-TW" sz="1600" kern="1200" dirty="0">
                <a:solidFill>
                  <a:schemeClr val="tx1"/>
                </a:solidFill>
                <a:effectLst/>
                <a:latin typeface="+mj-ea"/>
                <a:ea typeface="+mj-ea"/>
                <a:cs typeface="+mn-cs"/>
              </a:rPr>
              <a:t>In this figure we can see, even if the attacker’s probing UDP has guessed the correct port number, 1234. He still gets an ICMP back because that port is an ephemeral port, it’s only open to the name server (NS) and not open to the attacker.</a:t>
            </a:r>
            <a:endParaRPr lang="en-US" altLang="zh-TW" dirty="0"/>
          </a:p>
        </p:txBody>
      </p:sp>
      <p:sp>
        <p:nvSpPr>
          <p:cNvPr id="5" name="投影片編號版面配置區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TW" smtClean="0">
                <a:latin typeface="+mj-ea"/>
                <a:ea typeface="+mj-ea"/>
              </a:rPr>
              <a:pPr algn="r" rtl="0"/>
              <a:t>6</a:t>
            </a:fld>
            <a:endParaRPr lang="zh-TW" altLang="en-US" dirty="0">
              <a:latin typeface="+mj-ea"/>
              <a:ea typeface="+mj-ea"/>
            </a:endParaRPr>
          </a:p>
        </p:txBody>
      </p:sp>
    </p:spTree>
    <p:extLst>
      <p:ext uri="{BB962C8B-B14F-4D97-AF65-F5344CB8AC3E}">
        <p14:creationId xmlns:p14="http://schemas.microsoft.com/office/powerpoint/2010/main" val="339897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600" kern="1200" dirty="0">
                <a:solidFill>
                  <a:schemeClr val="tx1"/>
                </a:solidFill>
                <a:effectLst/>
                <a:latin typeface="+mj-ea"/>
                <a:ea typeface="+mj-ea"/>
                <a:cs typeface="+mn-cs"/>
              </a:rPr>
              <a:t>To deal with this problem, we can use IP spoofing, meaning we can send UDP proper packets by setting the source ID address to the same IP as of the name server (NS). This action will solicit ICMP packets but sadly as shown in the figure, the ICMP will be sent to the name server (NS) and the attacker cannot receive any feedback. Whether the proper port is open or not.</a:t>
            </a:r>
            <a:endParaRPr lang="zh-TW" altLang="en-US" dirty="0"/>
          </a:p>
        </p:txBody>
      </p:sp>
      <p:sp>
        <p:nvSpPr>
          <p:cNvPr id="5" name="投影片編號版面配置區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TW" smtClean="0">
                <a:latin typeface="+mj-ea"/>
                <a:ea typeface="+mj-ea"/>
              </a:rPr>
              <a:pPr algn="r" rtl="0"/>
              <a:t>7</a:t>
            </a:fld>
            <a:endParaRPr lang="zh-TW" altLang="en-US" dirty="0">
              <a:latin typeface="+mj-ea"/>
              <a:ea typeface="+mj-ea"/>
            </a:endParaRPr>
          </a:p>
        </p:txBody>
      </p:sp>
    </p:spTree>
    <p:extLst>
      <p:ext uri="{BB962C8B-B14F-4D97-AF65-F5344CB8AC3E}">
        <p14:creationId xmlns:p14="http://schemas.microsoft.com/office/powerpoint/2010/main" val="672789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TW" sz="1600" kern="1200" dirty="0">
                <a:solidFill>
                  <a:schemeClr val="tx1"/>
                </a:solidFill>
                <a:effectLst/>
                <a:latin typeface="+mj-ea"/>
                <a:ea typeface="+mj-ea"/>
                <a:cs typeface="+mn-cs"/>
              </a:rPr>
              <a:t>So, can we receive any other feedbacks when sending with the spoofed IP address? The answer is yes, but not directly and this is called the side channel. Anytime when there are shared resources, side channel can potentially arise, like the TCP side channel discovered by same researchers in 2016. Where the TCP global rate limit counter is used as the shared resource between the attacker’s connection and the victim’s connection.</a:t>
            </a:r>
            <a:r>
              <a:rPr lang="zh-TW" altLang="zh-TW" dirty="0">
                <a:effectLst/>
              </a:rPr>
              <a:t> </a:t>
            </a:r>
            <a:endParaRPr lang="en-US" altLang="zh-TW" dirty="0">
              <a:effectLst/>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altLang="zh-TW" sz="1600" kern="1200" dirty="0">
                <a:solidFill>
                  <a:schemeClr val="tx1"/>
                </a:solidFill>
                <a:effectLst/>
                <a:latin typeface="+mj-ea"/>
                <a:ea typeface="+mj-ea"/>
                <a:cs typeface="+mn-cs"/>
              </a:rPr>
              <a:t>This side channel uses ICMP global rate limit counter as a shared resource, the counter limits the maximum amount of ICMP that could be send out during a period of time, to mitigate the denial of service (DoS) attacks. It is also shared by all remote IPs including both the attacker’s IP and the name server’s (NS) IP. Specifically, in Linux the counter has a maximum value of 50.</a:t>
            </a:r>
            <a:endParaRPr lang="en-US" altLang="zh-TW" dirty="0"/>
          </a:p>
        </p:txBody>
      </p:sp>
      <p:sp>
        <p:nvSpPr>
          <p:cNvPr id="5" name="投影片編號版面配置區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TW" smtClean="0">
                <a:latin typeface="+mj-ea"/>
                <a:ea typeface="+mj-ea"/>
              </a:rPr>
              <a:pPr algn="r" rtl="0"/>
              <a:t>8</a:t>
            </a:fld>
            <a:endParaRPr lang="zh-TW" altLang="en-US" dirty="0">
              <a:latin typeface="+mj-ea"/>
              <a:ea typeface="+mj-ea"/>
            </a:endParaRPr>
          </a:p>
        </p:txBody>
      </p:sp>
    </p:spTree>
    <p:extLst>
      <p:ext uri="{BB962C8B-B14F-4D97-AF65-F5344CB8AC3E}">
        <p14:creationId xmlns:p14="http://schemas.microsoft.com/office/powerpoint/2010/main" val="3316628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600" kern="1200" dirty="0">
                <a:solidFill>
                  <a:schemeClr val="tx1"/>
                </a:solidFill>
                <a:effectLst/>
                <a:latin typeface="+mj-ea"/>
                <a:ea typeface="+mj-ea"/>
                <a:cs typeface="+mn-cs"/>
              </a:rPr>
              <a:t>Here is how they creatively exploit such a shared global counter for ephemeral port scan. Initially the resolver has 50 permits in its counter. To check open ports, the attacker sends 50 spoofed probe packets to 50 different ports. The resolver then generates ICMP for the probes based on whether the attacker has the correct port, the resolver may reply with 50 or 49 packets, and the counter is deducted accordingly. Since no ICMP is allowed to send if the counter hits zero. </a:t>
            </a:r>
          </a:p>
          <a:p>
            <a:r>
              <a:rPr lang="en-US" altLang="zh-TW" sz="1600" kern="1200" dirty="0">
                <a:solidFill>
                  <a:schemeClr val="tx1"/>
                </a:solidFill>
                <a:effectLst/>
                <a:latin typeface="+mj-ea"/>
                <a:ea typeface="+mj-ea"/>
                <a:cs typeface="+mn-cs"/>
              </a:rPr>
              <a:t>To reveal the status of the global counter the attacker then sends a verification packet to closed port on the victim’s server using his real IP address to try to solicit an ICMP reply. If he really gets a reply meaning the counter is non-zero and thus he found an open port. Otherwise, it means the counter has already hits zero and thus no port is open. </a:t>
            </a:r>
          </a:p>
          <a:p>
            <a:r>
              <a:rPr lang="en-US" altLang="zh-TW" sz="1600" kern="1200" dirty="0">
                <a:solidFill>
                  <a:schemeClr val="tx1"/>
                </a:solidFill>
                <a:effectLst/>
                <a:latin typeface="+mj-ea"/>
                <a:ea typeface="+mj-ea"/>
                <a:cs typeface="+mn-cs"/>
              </a:rPr>
              <a:t>This side channel will give the attacker up to 1000 packets per second per scan rate while using the spoofed IP. In the paper, the researchers have engineered their exploit carefully so that it could work even on poor networks a.k.a. the realistic network conditions that with losses, delays and jitters</a:t>
            </a:r>
            <a:endParaRPr lang="zh-TW" altLang="en-US" dirty="0"/>
          </a:p>
        </p:txBody>
      </p:sp>
      <p:sp>
        <p:nvSpPr>
          <p:cNvPr id="5" name="投影片編號版面配置區 3"/>
          <p:cNvSpPr>
            <a:spLocks noGrp="1"/>
          </p:cNvSpPr>
          <p:nvPr>
            <p:ph type="sldNum" sz="quarter" idx="5"/>
          </p:nvPr>
        </p:nvSpPr>
        <p:spPr>
          <a:xfrm>
            <a:off x="3884613" y="8685213"/>
            <a:ext cx="2971800" cy="457200"/>
          </a:xfrm>
          <a:prstGeom prst="rect">
            <a:avLst/>
          </a:prstGeom>
        </p:spPr>
        <p:txBody>
          <a:bodyPr/>
          <a:lstStyle/>
          <a:p>
            <a:pPr algn="r" rtl="0"/>
            <a:fld id="{3EBA5BD7-F043-4D1B-AA17-CD412FC534DE}" type="slidenum">
              <a:rPr lang="en-US" altLang="zh-TW" smtClean="0">
                <a:latin typeface="+mj-ea"/>
                <a:ea typeface="+mj-ea"/>
              </a:rPr>
              <a:pPr algn="r" rtl="0"/>
              <a:t>9</a:t>
            </a:fld>
            <a:endParaRPr lang="zh-TW" altLang="en-US" dirty="0">
              <a:latin typeface="+mj-ea"/>
              <a:ea typeface="+mj-ea"/>
            </a:endParaRPr>
          </a:p>
        </p:txBody>
      </p:sp>
    </p:spTree>
    <p:extLst>
      <p:ext uri="{BB962C8B-B14F-4D97-AF65-F5344CB8AC3E}">
        <p14:creationId xmlns:p14="http://schemas.microsoft.com/office/powerpoint/2010/main" val="375946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grpSp>
        <p:nvGrpSpPr>
          <p:cNvPr id="21" name="對角線"/>
          <p:cNvGrpSpPr/>
          <p:nvPr/>
        </p:nvGrpSpPr>
        <p:grpSpPr>
          <a:xfrm>
            <a:off x="7516443" y="4145281"/>
            <a:ext cx="4686117" cy="2731407"/>
            <a:chOff x="5638800" y="3108960"/>
            <a:chExt cx="3515503" cy="2048555"/>
          </a:xfrm>
        </p:grpSpPr>
        <p:cxnSp>
          <p:nvCxnSpPr>
            <p:cNvPr id="14" name="直線接點​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線接點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直線接點​​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底部行數"/>
          <p:cNvGrpSpPr/>
          <p:nvPr/>
        </p:nvGrpSpPr>
        <p:grpSpPr>
          <a:xfrm>
            <a:off x="-8916" y="6057149"/>
            <a:ext cx="5498726" cy="820207"/>
            <a:chOff x="-6689" y="4553748"/>
            <a:chExt cx="4125119" cy="615155"/>
          </a:xfrm>
        </p:grpSpPr>
        <p:sp>
          <p:nvSpPr>
            <p:cNvPr id="9" name="手繪多邊形​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TW" altLang="en-US" dirty="0">
                <a:latin typeface="+mj-ea"/>
                <a:ea typeface="+mj-ea"/>
              </a:endParaRPr>
            </a:p>
          </p:txBody>
        </p:sp>
        <p:sp>
          <p:nvSpPr>
            <p:cNvPr id="10" name="手繪多邊形​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TW" altLang="en-US" dirty="0">
                <a:latin typeface="+mj-ea"/>
                <a:ea typeface="+mj-ea"/>
              </a:endParaRPr>
            </a:p>
          </p:txBody>
        </p:sp>
        <p:sp>
          <p:nvSpPr>
            <p:cNvPr id="11" name="手繪多邊形​​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TW" altLang="en-US" dirty="0">
                <a:latin typeface="+mj-ea"/>
                <a:ea typeface="+mj-ea"/>
              </a:endParaRPr>
            </a:p>
          </p:txBody>
        </p:sp>
      </p:grpSp>
      <p:sp>
        <p:nvSpPr>
          <p:cNvPr id="2" name="標題 1"/>
          <p:cNvSpPr>
            <a:spLocks noGrp="1"/>
          </p:cNvSpPr>
          <p:nvPr>
            <p:ph type="ctrTitle"/>
          </p:nvPr>
        </p:nvSpPr>
        <p:spPr>
          <a:xfrm>
            <a:off x="1625176" y="584200"/>
            <a:ext cx="8735325" cy="2000251"/>
          </a:xfrm>
        </p:spPr>
        <p:txBody>
          <a:bodyPr rtlCol="0">
            <a:normAutofit/>
          </a:bodyPr>
          <a:lstStyle>
            <a:lvl1pPr algn="l" rtl="0">
              <a:defRPr sz="5400">
                <a:latin typeface="+mj-ea"/>
                <a:ea typeface="+mj-ea"/>
              </a:defRPr>
            </a:lvl1pPr>
          </a:lstStyle>
          <a:p>
            <a:pPr rtl="0"/>
            <a:r>
              <a:rPr lang="zh-TW" altLang="en-US"/>
              <a:t>按一下以編輯母片標題樣式</a:t>
            </a:r>
            <a:endParaRPr lang="zh-TW" altLang="en-US" dirty="0"/>
          </a:p>
        </p:txBody>
      </p:sp>
      <p:sp>
        <p:nvSpPr>
          <p:cNvPr id="3" name="副標題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latin typeface="+mj-ea"/>
                <a:ea typeface="+mj-ea"/>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zh-TW" altLang="en-US"/>
              <a:t>按一下以編輯母片子標題樣式</a:t>
            </a:r>
            <a:endParaRPr lang="zh-TW" altLang="en-US" dirty="0"/>
          </a:p>
        </p:txBody>
      </p:sp>
      <p:sp>
        <p:nvSpPr>
          <p:cNvPr id="22" name="日期預留位置 21"/>
          <p:cNvSpPr>
            <a:spLocks noGrp="1"/>
          </p:cNvSpPr>
          <p:nvPr>
            <p:ph type="dt" sz="half" idx="10"/>
          </p:nvPr>
        </p:nvSpPr>
        <p:spPr/>
        <p:txBody>
          <a:bodyPr rtlCol="0"/>
          <a:lstStyle>
            <a:lvl1pPr>
              <a:defRPr>
                <a:latin typeface="+mj-ea"/>
                <a:ea typeface="+mj-ea"/>
              </a:defRPr>
            </a:lvl1pPr>
          </a:lstStyle>
          <a:p>
            <a:fld id="{9648EAF3-A6E8-4E9A-8D84-778422506FC2}" type="datetime1">
              <a:rPr lang="zh-TW" altLang="en-US" smtClean="0"/>
              <a:pPr/>
              <a:t>2022/5/15</a:t>
            </a:fld>
            <a:endParaRPr lang="zh-TW" altLang="en-US" dirty="0"/>
          </a:p>
        </p:txBody>
      </p:sp>
      <p:sp>
        <p:nvSpPr>
          <p:cNvPr id="23" name="頁尾預留位置 22"/>
          <p:cNvSpPr>
            <a:spLocks noGrp="1"/>
          </p:cNvSpPr>
          <p:nvPr>
            <p:ph type="ftr" sz="quarter" idx="11"/>
          </p:nvPr>
        </p:nvSpPr>
        <p:spPr/>
        <p:txBody>
          <a:bodyPr rtlCol="0"/>
          <a:lstStyle>
            <a:lvl1pPr>
              <a:defRPr>
                <a:latin typeface="+mj-ea"/>
                <a:ea typeface="+mj-ea"/>
              </a:defRPr>
            </a:lvl1pPr>
          </a:lstStyle>
          <a:p>
            <a:endParaRPr lang="zh-TW" altLang="en-US" dirty="0"/>
          </a:p>
        </p:txBody>
      </p:sp>
      <p:sp>
        <p:nvSpPr>
          <p:cNvPr id="24" name="投影片編號預留位置 23"/>
          <p:cNvSpPr>
            <a:spLocks noGrp="1"/>
          </p:cNvSpPr>
          <p:nvPr>
            <p:ph type="sldNum" sz="quarter" idx="12"/>
          </p:nvPr>
        </p:nvSpPr>
        <p:spPr/>
        <p:txBody>
          <a:bodyPr rtlCol="0"/>
          <a:lstStyle>
            <a:lvl1pPr>
              <a:defRPr>
                <a:latin typeface="+mj-ea"/>
                <a:ea typeface="+mj-ea"/>
              </a:defRPr>
            </a:lvl1pPr>
          </a:lstStyle>
          <a:p>
            <a:fld id="{C014DD1E-5D91-48A3-AD6D-45FBA980D106}" type="slidenum">
              <a:rPr lang="en-US" altLang="zh-TW" smtClean="0"/>
              <a:pPr/>
              <a:t>‹#›</a:t>
            </a:fld>
            <a:endParaRPr lang="zh-TW" altLang="en-US"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日期預留位置 3"/>
          <p:cNvSpPr>
            <a:spLocks noGrp="1"/>
          </p:cNvSpPr>
          <p:nvPr>
            <p:ph type="dt" sz="half" idx="10"/>
          </p:nvPr>
        </p:nvSpPr>
        <p:spPr/>
        <p:txBody>
          <a:bodyPr rtlCol="0"/>
          <a:lstStyle/>
          <a:p>
            <a:fld id="{9648EAF3-A6E8-4E9A-8D84-778422506FC2}" type="datetime1">
              <a:rPr lang="zh-TW" altLang="en-US" smtClean="0"/>
              <a:pPr/>
              <a:t>2022/5/15</a:t>
            </a:fld>
            <a:endParaRPr lang="zh-TW" altLang="en-US" dirty="0"/>
          </a:p>
        </p:txBody>
      </p:sp>
      <p:sp>
        <p:nvSpPr>
          <p:cNvPr id="5" name="頁尾預留位置 4"/>
          <p:cNvSpPr>
            <a:spLocks noGrp="1"/>
          </p:cNvSpPr>
          <p:nvPr>
            <p:ph type="ftr" sz="quarter" idx="11"/>
          </p:nvPr>
        </p:nvSpPr>
        <p:spPr/>
        <p:txBody>
          <a:bodyPr rtlCol="0"/>
          <a:lstStyle/>
          <a:p>
            <a:pPr rtl="0"/>
            <a:endParaRPr lang="zh-TW" altLang="en-US" dirty="0"/>
          </a:p>
        </p:txBody>
      </p:sp>
      <p:sp>
        <p:nvSpPr>
          <p:cNvPr id="6" name="投影片編號預留位置 5"/>
          <p:cNvSpPr>
            <a:spLocks noGrp="1"/>
          </p:cNvSpPr>
          <p:nvPr>
            <p:ph type="sldNum" sz="quarter" idx="12"/>
          </p:nvPr>
        </p:nvSpPr>
        <p:spPr/>
        <p:txBody>
          <a:bodyPr rtlCol="0"/>
          <a:lstStyle/>
          <a:p>
            <a:pPr rtl="0"/>
            <a:fld id="{C014DD1E-5D91-48A3-AD6D-45FBA980D106}" type="slidenum">
              <a:rPr lang="en-US" altLang="zh-TW" smtClean="0"/>
              <a:t>‹#›</a:t>
            </a:fld>
            <a:endParaRPr lang="zh-TW" altLang="en-US"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6898" y="584200"/>
            <a:ext cx="2742486" cy="5588000"/>
          </a:xfrm>
        </p:spPr>
        <p:txBody>
          <a:bodyPr vert="eaVert" rtlCol="0"/>
          <a:lstStyle/>
          <a:p>
            <a:pPr rtl="0"/>
            <a:r>
              <a:rPr lang="zh-TW" altLang="en-US"/>
              <a:t>按一下以編輯母片標題樣式</a:t>
            </a:r>
            <a:endParaRPr lang="zh-TW" altLang="en-US" dirty="0"/>
          </a:p>
        </p:txBody>
      </p:sp>
      <p:sp>
        <p:nvSpPr>
          <p:cNvPr id="3" name="直排文字預留位置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日期預留位置 3"/>
          <p:cNvSpPr>
            <a:spLocks noGrp="1"/>
          </p:cNvSpPr>
          <p:nvPr>
            <p:ph type="dt" sz="half" idx="10"/>
          </p:nvPr>
        </p:nvSpPr>
        <p:spPr/>
        <p:txBody>
          <a:bodyPr rtlCol="0"/>
          <a:lstStyle/>
          <a:p>
            <a:fld id="{9648EAF3-A6E8-4E9A-8D84-778422506FC2}" type="datetime1">
              <a:rPr lang="zh-TW" altLang="en-US" smtClean="0"/>
              <a:pPr/>
              <a:t>2022/5/15</a:t>
            </a:fld>
            <a:endParaRPr lang="zh-TW" altLang="en-US" dirty="0"/>
          </a:p>
        </p:txBody>
      </p:sp>
      <p:sp>
        <p:nvSpPr>
          <p:cNvPr id="5" name="頁尾預留位置 4"/>
          <p:cNvSpPr>
            <a:spLocks noGrp="1"/>
          </p:cNvSpPr>
          <p:nvPr>
            <p:ph type="ftr" sz="quarter" idx="11"/>
          </p:nvPr>
        </p:nvSpPr>
        <p:spPr/>
        <p:txBody>
          <a:bodyPr rtlCol="0"/>
          <a:lstStyle/>
          <a:p>
            <a:pPr rtl="0"/>
            <a:endParaRPr lang="zh-TW" altLang="en-US" dirty="0"/>
          </a:p>
        </p:txBody>
      </p:sp>
      <p:sp>
        <p:nvSpPr>
          <p:cNvPr id="6" name="投影片編號預留位置 5"/>
          <p:cNvSpPr>
            <a:spLocks noGrp="1"/>
          </p:cNvSpPr>
          <p:nvPr>
            <p:ph type="sldNum" sz="quarter" idx="12"/>
          </p:nvPr>
        </p:nvSpPr>
        <p:spPr/>
        <p:txBody>
          <a:bodyPr rtlCol="0"/>
          <a:lstStyle/>
          <a:p>
            <a:pPr rtl="0"/>
            <a:fld id="{C014DD1E-5D91-48A3-AD6D-45FBA980D106}" type="slidenum">
              <a:rPr lang="en-US" altLang="zh-TW" smtClean="0"/>
              <a:t>‹#›</a:t>
            </a:fld>
            <a:endParaRPr lang="zh-TW" altLang="en-US"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內容預留位置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日期預留位置 3"/>
          <p:cNvSpPr>
            <a:spLocks noGrp="1"/>
          </p:cNvSpPr>
          <p:nvPr>
            <p:ph type="dt" sz="half" idx="10"/>
          </p:nvPr>
        </p:nvSpPr>
        <p:spPr/>
        <p:txBody>
          <a:bodyPr rtlCol="0"/>
          <a:lstStyle/>
          <a:p>
            <a:fld id="{9648EAF3-A6E8-4E9A-8D84-778422506FC2}" type="datetime1">
              <a:rPr lang="zh-TW" altLang="en-US" smtClean="0"/>
              <a:pPr/>
              <a:t>2022/5/15</a:t>
            </a:fld>
            <a:endParaRPr lang="zh-TW" altLang="en-US" dirty="0"/>
          </a:p>
        </p:txBody>
      </p:sp>
      <p:sp>
        <p:nvSpPr>
          <p:cNvPr id="5" name="頁尾預留位置 4"/>
          <p:cNvSpPr>
            <a:spLocks noGrp="1"/>
          </p:cNvSpPr>
          <p:nvPr>
            <p:ph type="ftr" sz="quarter" idx="11"/>
          </p:nvPr>
        </p:nvSpPr>
        <p:spPr/>
        <p:txBody>
          <a:bodyPr rtlCol="0"/>
          <a:lstStyle/>
          <a:p>
            <a:pPr rtl="0"/>
            <a:endParaRPr lang="zh-TW" altLang="en-US" dirty="0"/>
          </a:p>
        </p:txBody>
      </p:sp>
      <p:sp>
        <p:nvSpPr>
          <p:cNvPr id="6" name="投影片編號預留位置 5"/>
          <p:cNvSpPr>
            <a:spLocks noGrp="1"/>
          </p:cNvSpPr>
          <p:nvPr>
            <p:ph type="sldNum" sz="quarter" idx="12"/>
          </p:nvPr>
        </p:nvSpPr>
        <p:spPr/>
        <p:txBody>
          <a:bodyPr rtlCol="0"/>
          <a:lstStyle/>
          <a:p>
            <a:pPr rtl="0"/>
            <a:fld id="{C014DD1E-5D91-48A3-AD6D-45FBA980D106}" type="slidenum">
              <a:rPr lang="en-US" altLang="zh-TW" smtClean="0"/>
              <a:t>‹#›</a:t>
            </a:fld>
            <a:endParaRPr lang="zh-TW" altLang="en-US"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grpSp>
        <p:nvGrpSpPr>
          <p:cNvPr id="11" name="對角線"/>
          <p:cNvGrpSpPr/>
          <p:nvPr/>
        </p:nvGrpSpPr>
        <p:grpSpPr>
          <a:xfrm>
            <a:off x="7516443" y="4145281"/>
            <a:ext cx="4686117" cy="2731407"/>
            <a:chOff x="5638800" y="3108960"/>
            <a:chExt cx="3515503" cy="2048555"/>
          </a:xfrm>
        </p:grpSpPr>
        <p:cxnSp>
          <p:nvCxnSpPr>
            <p:cNvPr id="12" name="直線接點​​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線接點​​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線接點​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標題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zh-TW" altLang="en-US"/>
              <a:t>按一下以編輯母片標題樣式</a:t>
            </a:r>
            <a:endParaRPr lang="zh-TW" altLang="en-US" dirty="0"/>
          </a:p>
        </p:txBody>
      </p:sp>
      <p:sp>
        <p:nvSpPr>
          <p:cNvPr id="3" name="文字預留位置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zh-TW" altLang="en-US"/>
              <a:t>編輯母片文字樣式</a:t>
            </a:r>
          </a:p>
        </p:txBody>
      </p:sp>
      <p:sp>
        <p:nvSpPr>
          <p:cNvPr id="4" name="日期預留位置 3"/>
          <p:cNvSpPr>
            <a:spLocks noGrp="1"/>
          </p:cNvSpPr>
          <p:nvPr>
            <p:ph type="dt" sz="half" idx="10"/>
          </p:nvPr>
        </p:nvSpPr>
        <p:spPr/>
        <p:txBody>
          <a:bodyPr rtlCol="0"/>
          <a:lstStyle>
            <a:lvl1pPr marL="0" marR="0" indent="0" algn="l" defTabSz="1218987" rtl="0" eaLnBrk="1" fontAlgn="auto" latinLnBrk="0" hangingPunct="1">
              <a:lnSpc>
                <a:spcPct val="100000"/>
              </a:lnSpc>
              <a:spcBef>
                <a:spcPts val="0"/>
              </a:spcBef>
              <a:spcAft>
                <a:spcPts val="0"/>
              </a:spcAft>
              <a:buClrTx/>
              <a:buSzTx/>
              <a:buFontTx/>
              <a:buNone/>
              <a:tabLst/>
              <a:defRPr/>
            </a:lvl1pPr>
          </a:lstStyle>
          <a:p>
            <a:fld id="{9648EAF3-A6E8-4E9A-8D84-778422506FC2}" type="datetime1">
              <a:rPr lang="zh-TW" altLang="en-US" smtClean="0"/>
              <a:pPr/>
              <a:t>2022/5/15</a:t>
            </a:fld>
            <a:endParaRPr lang="zh-TW" altLang="en-US" dirty="0"/>
          </a:p>
        </p:txBody>
      </p:sp>
      <p:sp>
        <p:nvSpPr>
          <p:cNvPr id="5" name="頁尾預留位置 4"/>
          <p:cNvSpPr>
            <a:spLocks noGrp="1"/>
          </p:cNvSpPr>
          <p:nvPr>
            <p:ph type="ftr" sz="quarter" idx="11"/>
          </p:nvPr>
        </p:nvSpPr>
        <p:spPr/>
        <p:txBody>
          <a:bodyPr rtlCol="0"/>
          <a:lstStyle/>
          <a:p>
            <a:pPr rtl="0"/>
            <a:endParaRPr lang="zh-TW" altLang="en-US" dirty="0"/>
          </a:p>
        </p:txBody>
      </p:sp>
      <p:sp>
        <p:nvSpPr>
          <p:cNvPr id="6" name="投影片編號預留位置 5"/>
          <p:cNvSpPr>
            <a:spLocks noGrp="1"/>
          </p:cNvSpPr>
          <p:nvPr>
            <p:ph type="sldNum" sz="quarter" idx="12"/>
          </p:nvPr>
        </p:nvSpPr>
        <p:spPr/>
        <p:txBody>
          <a:bodyPr rtlCol="0"/>
          <a:lstStyle/>
          <a:p>
            <a:pPr rtl="0"/>
            <a:fld id="{C014DD1E-5D91-48A3-AD6D-45FBA980D106}" type="slidenum">
              <a:rPr lang="en-US" altLang="zh-TW" smtClean="0"/>
              <a:t>‹#›</a:t>
            </a:fld>
            <a:endParaRPr lang="zh-TW" altLang="en-US"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lvl1pPr>
              <a:defRPr>
                <a:latin typeface="+mj-ea"/>
                <a:ea typeface="+mj-ea"/>
              </a:defRPr>
            </a:lvl1pPr>
          </a:lstStyle>
          <a:p>
            <a:pPr rtl="0"/>
            <a:r>
              <a:rPr lang="zh-TW" altLang="en-US"/>
              <a:t>按一下以編輯母片標題樣式</a:t>
            </a:r>
            <a:endParaRPr lang="zh-TW" altLang="en-US" dirty="0"/>
          </a:p>
        </p:txBody>
      </p:sp>
      <p:sp>
        <p:nvSpPr>
          <p:cNvPr id="3" name="內容預留位置 2"/>
          <p:cNvSpPr>
            <a:spLocks noGrp="1"/>
          </p:cNvSpPr>
          <p:nvPr>
            <p:ph sz="half" idx="1"/>
          </p:nvPr>
        </p:nvSpPr>
        <p:spPr>
          <a:xfrm>
            <a:off x="1218883" y="1706880"/>
            <a:ext cx="5078677" cy="4465320"/>
          </a:xfrm>
        </p:spPr>
        <p:txBody>
          <a:bodyPr rtlCol="0">
            <a:normAutofit/>
          </a:bodyPr>
          <a:lstStyle>
            <a:lvl1pPr algn="l" rtl="0">
              <a:defRPr sz="2800">
                <a:latin typeface="+mj-ea"/>
                <a:ea typeface="+mj-ea"/>
              </a:defRPr>
            </a:lvl1pPr>
            <a:lvl2pPr algn="l" rtl="0">
              <a:defRPr sz="2400">
                <a:latin typeface="+mj-ea"/>
                <a:ea typeface="+mj-ea"/>
              </a:defRPr>
            </a:lvl2pPr>
            <a:lvl3pPr algn="l" rtl="0">
              <a:defRPr sz="2000">
                <a:latin typeface="+mj-ea"/>
                <a:ea typeface="+mj-ea"/>
              </a:defRPr>
            </a:lvl3pPr>
            <a:lvl4pPr algn="l" rtl="0">
              <a:defRPr sz="2000">
                <a:latin typeface="+mj-ea"/>
                <a:ea typeface="+mj-ea"/>
              </a:defRPr>
            </a:lvl4pPr>
            <a:lvl5pPr algn="l" rtl="0">
              <a:defRPr sz="2000">
                <a:latin typeface="+mj-ea"/>
                <a:ea typeface="+mj-ea"/>
              </a:defRPr>
            </a:lvl5pPr>
            <a:lvl6pPr algn="l" rtl="0">
              <a:defRPr sz="2000"/>
            </a:lvl6pPr>
            <a:lvl7pPr algn="l" rtl="0">
              <a:defRPr sz="2000"/>
            </a:lvl7pPr>
            <a:lvl8pPr algn="l" rtl="0">
              <a:defRPr sz="2000" baseline="0"/>
            </a:lvl8pPr>
            <a:lvl9pPr algn="l" rtl="0">
              <a:defRPr sz="20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內容預留位置 3"/>
          <p:cNvSpPr>
            <a:spLocks noGrp="1"/>
          </p:cNvSpPr>
          <p:nvPr>
            <p:ph sz="half" idx="2"/>
          </p:nvPr>
        </p:nvSpPr>
        <p:spPr>
          <a:xfrm>
            <a:off x="6500707" y="1706880"/>
            <a:ext cx="5078677" cy="4465320"/>
          </a:xfrm>
        </p:spPr>
        <p:txBody>
          <a:bodyPr rtlCol="0">
            <a:normAutofit/>
          </a:bodyPr>
          <a:lstStyle>
            <a:lvl1pPr algn="l" rtl="0">
              <a:defRPr sz="2800">
                <a:latin typeface="+mj-ea"/>
                <a:ea typeface="+mj-ea"/>
              </a:defRPr>
            </a:lvl1pPr>
            <a:lvl2pPr algn="l" rtl="0">
              <a:defRPr sz="2400">
                <a:latin typeface="+mj-ea"/>
                <a:ea typeface="+mj-ea"/>
              </a:defRPr>
            </a:lvl2pPr>
            <a:lvl3pPr algn="l" rtl="0">
              <a:defRPr sz="2000">
                <a:latin typeface="+mj-ea"/>
                <a:ea typeface="+mj-ea"/>
              </a:defRPr>
            </a:lvl3pPr>
            <a:lvl4pPr algn="l" rtl="0">
              <a:defRPr sz="2000">
                <a:latin typeface="+mj-ea"/>
                <a:ea typeface="+mj-ea"/>
              </a:defRPr>
            </a:lvl4pPr>
            <a:lvl5pPr algn="l" rtl="0">
              <a:defRPr sz="2000">
                <a:latin typeface="+mj-ea"/>
                <a:ea typeface="+mj-ea"/>
              </a:defRPr>
            </a:lvl5pPr>
            <a:lvl6pPr algn="l" rtl="0">
              <a:defRPr sz="2000"/>
            </a:lvl6pPr>
            <a:lvl7pPr algn="l" rtl="0">
              <a:defRPr sz="2000"/>
            </a:lvl7pPr>
            <a:lvl8pPr algn="l" rtl="0">
              <a:defRPr sz="2000"/>
            </a:lvl8pPr>
            <a:lvl9pPr algn="l" rtl="0">
              <a:defRPr sz="200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日期預留位置 4"/>
          <p:cNvSpPr>
            <a:spLocks noGrp="1"/>
          </p:cNvSpPr>
          <p:nvPr>
            <p:ph type="dt" sz="half" idx="10"/>
          </p:nvPr>
        </p:nvSpPr>
        <p:spPr/>
        <p:txBody>
          <a:bodyPr rtlCol="0"/>
          <a:lstStyle>
            <a:lvl1pPr>
              <a:defRPr>
                <a:latin typeface="+mj-ea"/>
                <a:ea typeface="+mj-ea"/>
              </a:defRPr>
            </a:lvl1pPr>
          </a:lstStyle>
          <a:p>
            <a:fld id="{9648EAF3-A6E8-4E9A-8D84-778422506FC2}" type="datetime1">
              <a:rPr lang="zh-TW" altLang="en-US" smtClean="0"/>
              <a:pPr/>
              <a:t>2022/5/15</a:t>
            </a:fld>
            <a:endParaRPr lang="zh-TW" altLang="en-US" dirty="0"/>
          </a:p>
        </p:txBody>
      </p:sp>
      <p:sp>
        <p:nvSpPr>
          <p:cNvPr id="6" name="頁尾預留位置 5"/>
          <p:cNvSpPr>
            <a:spLocks noGrp="1"/>
          </p:cNvSpPr>
          <p:nvPr>
            <p:ph type="ftr" sz="quarter" idx="11"/>
          </p:nvPr>
        </p:nvSpPr>
        <p:spPr/>
        <p:txBody>
          <a:bodyPr rtlCol="0"/>
          <a:lstStyle>
            <a:lvl1pPr>
              <a:defRPr>
                <a:latin typeface="+mj-ea"/>
                <a:ea typeface="+mj-ea"/>
              </a:defRPr>
            </a:lvl1pPr>
          </a:lstStyle>
          <a:p>
            <a:endParaRPr lang="zh-TW" altLang="en-US" dirty="0"/>
          </a:p>
        </p:txBody>
      </p:sp>
      <p:sp>
        <p:nvSpPr>
          <p:cNvPr id="7" name="投影片編號預留位置 6"/>
          <p:cNvSpPr>
            <a:spLocks noGrp="1"/>
          </p:cNvSpPr>
          <p:nvPr>
            <p:ph type="sldNum" sz="quarter" idx="12"/>
          </p:nvPr>
        </p:nvSpPr>
        <p:spPr/>
        <p:txBody>
          <a:bodyPr rtlCol="0"/>
          <a:lstStyle>
            <a:lvl1pPr>
              <a:defRPr>
                <a:latin typeface="+mj-ea"/>
                <a:ea typeface="+mj-ea"/>
              </a:defRPr>
            </a:lvl1pPr>
          </a:lstStyle>
          <a:p>
            <a:fld id="{C014DD1E-5D91-48A3-AD6D-45FBA980D106}" type="slidenum">
              <a:rPr lang="en-US" altLang="zh-TW" smtClean="0"/>
              <a:pPr/>
              <a:t>‹#›</a:t>
            </a:fld>
            <a:endParaRPr lang="zh-TW" altLang="en-US"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lvl1pPr algn="l" rtl="0">
              <a:defRPr/>
            </a:lvl1pPr>
          </a:lstStyle>
          <a:p>
            <a:pPr rtl="0"/>
            <a:r>
              <a:rPr lang="zh-TW" altLang="en-US"/>
              <a:t>按一下以編輯母片標題樣式</a:t>
            </a:r>
            <a:endParaRPr lang="zh-TW" altLang="en-US" dirty="0"/>
          </a:p>
        </p:txBody>
      </p:sp>
      <p:sp>
        <p:nvSpPr>
          <p:cNvPr id="3" name="文字預留位置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TW" altLang="en-US"/>
              <a:t>編輯母片文字樣式</a:t>
            </a:r>
          </a:p>
        </p:txBody>
      </p:sp>
      <p:sp>
        <p:nvSpPr>
          <p:cNvPr id="4" name="內容預留位置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文字預留位置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TW" altLang="en-US"/>
              <a:t>編輯母片文字樣式</a:t>
            </a:r>
          </a:p>
        </p:txBody>
      </p:sp>
      <p:sp>
        <p:nvSpPr>
          <p:cNvPr id="6" name="內容預留位置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7" name="日期預留位置 6"/>
          <p:cNvSpPr>
            <a:spLocks noGrp="1"/>
          </p:cNvSpPr>
          <p:nvPr>
            <p:ph type="dt" sz="half" idx="10"/>
          </p:nvPr>
        </p:nvSpPr>
        <p:spPr/>
        <p:txBody>
          <a:bodyPr rtlCol="0"/>
          <a:lstStyle/>
          <a:p>
            <a:fld id="{9648EAF3-A6E8-4E9A-8D84-778422506FC2}" type="datetime1">
              <a:rPr lang="zh-TW" altLang="en-US" smtClean="0"/>
              <a:pPr/>
              <a:t>2022/5/15</a:t>
            </a:fld>
            <a:endParaRPr lang="zh-TW" altLang="en-US" dirty="0"/>
          </a:p>
        </p:txBody>
      </p:sp>
      <p:sp>
        <p:nvSpPr>
          <p:cNvPr id="8" name="頁尾預留位置 7"/>
          <p:cNvSpPr>
            <a:spLocks noGrp="1"/>
          </p:cNvSpPr>
          <p:nvPr>
            <p:ph type="ftr" sz="quarter" idx="11"/>
          </p:nvPr>
        </p:nvSpPr>
        <p:spPr/>
        <p:txBody>
          <a:bodyPr rtlCol="0"/>
          <a:lstStyle/>
          <a:p>
            <a:pPr rtl="0"/>
            <a:endParaRPr lang="zh-TW" altLang="en-US" dirty="0"/>
          </a:p>
        </p:txBody>
      </p:sp>
      <p:sp>
        <p:nvSpPr>
          <p:cNvPr id="9" name="投影片編號預留位置 8"/>
          <p:cNvSpPr>
            <a:spLocks noGrp="1"/>
          </p:cNvSpPr>
          <p:nvPr>
            <p:ph type="sldNum" sz="quarter" idx="12"/>
          </p:nvPr>
        </p:nvSpPr>
        <p:spPr/>
        <p:txBody>
          <a:bodyPr rtlCol="0"/>
          <a:lstStyle/>
          <a:p>
            <a:pPr rtl="0"/>
            <a:fld id="{C014DD1E-5D91-48A3-AD6D-45FBA980D106}" type="slidenum">
              <a:rPr lang="en-US" altLang="zh-TW" smtClean="0"/>
              <a:t>‹#›</a:t>
            </a:fld>
            <a:endParaRPr lang="zh-TW" altLang="en-US"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日期預留位置 2"/>
          <p:cNvSpPr>
            <a:spLocks noGrp="1"/>
          </p:cNvSpPr>
          <p:nvPr>
            <p:ph type="dt" sz="half" idx="10"/>
          </p:nvPr>
        </p:nvSpPr>
        <p:spPr/>
        <p:txBody>
          <a:bodyPr rtlCol="0"/>
          <a:lstStyle/>
          <a:p>
            <a:fld id="{9648EAF3-A6E8-4E9A-8D84-778422506FC2}" type="datetime1">
              <a:rPr lang="zh-TW" altLang="en-US" smtClean="0"/>
              <a:pPr/>
              <a:t>2022/5/15</a:t>
            </a:fld>
            <a:endParaRPr lang="zh-TW" altLang="en-US" dirty="0"/>
          </a:p>
        </p:txBody>
      </p:sp>
      <p:sp>
        <p:nvSpPr>
          <p:cNvPr id="4" name="頁尾預留位置 3"/>
          <p:cNvSpPr>
            <a:spLocks noGrp="1"/>
          </p:cNvSpPr>
          <p:nvPr>
            <p:ph type="ftr" sz="quarter" idx="11"/>
          </p:nvPr>
        </p:nvSpPr>
        <p:spPr/>
        <p:txBody>
          <a:bodyPr rtlCol="0"/>
          <a:lstStyle/>
          <a:p>
            <a:pPr rtl="0"/>
            <a:endParaRPr lang="zh-TW" altLang="en-US" dirty="0"/>
          </a:p>
        </p:txBody>
      </p:sp>
      <p:sp>
        <p:nvSpPr>
          <p:cNvPr id="5" name="投影片編號預留位置 4"/>
          <p:cNvSpPr>
            <a:spLocks noGrp="1"/>
          </p:cNvSpPr>
          <p:nvPr>
            <p:ph type="sldNum" sz="quarter" idx="12"/>
          </p:nvPr>
        </p:nvSpPr>
        <p:spPr/>
        <p:txBody>
          <a:bodyPr rtlCol="0"/>
          <a:lstStyle/>
          <a:p>
            <a:pPr rtl="0"/>
            <a:fld id="{C014DD1E-5D91-48A3-AD6D-45FBA980D106}" type="slidenum">
              <a:rPr lang="en-US" altLang="zh-TW" smtClean="0"/>
              <a:t>‹#›</a:t>
            </a:fld>
            <a:endParaRPr lang="zh-TW" altLang="en-US"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預留位置 1"/>
          <p:cNvSpPr>
            <a:spLocks noGrp="1"/>
          </p:cNvSpPr>
          <p:nvPr>
            <p:ph type="dt" sz="half" idx="10"/>
          </p:nvPr>
        </p:nvSpPr>
        <p:spPr/>
        <p:txBody>
          <a:bodyPr rtlCol="0"/>
          <a:lstStyle/>
          <a:p>
            <a:fld id="{9648EAF3-A6E8-4E9A-8D84-778422506FC2}" type="datetime1">
              <a:rPr lang="zh-TW" altLang="en-US" smtClean="0"/>
              <a:pPr/>
              <a:t>2022/5/15</a:t>
            </a:fld>
            <a:endParaRPr lang="zh-TW" altLang="en-US" dirty="0"/>
          </a:p>
        </p:txBody>
      </p:sp>
      <p:sp>
        <p:nvSpPr>
          <p:cNvPr id="3" name="頁尾預留位置 2"/>
          <p:cNvSpPr>
            <a:spLocks noGrp="1"/>
          </p:cNvSpPr>
          <p:nvPr>
            <p:ph type="ftr" sz="quarter" idx="11"/>
          </p:nvPr>
        </p:nvSpPr>
        <p:spPr/>
        <p:txBody>
          <a:bodyPr rtlCol="0"/>
          <a:lstStyle/>
          <a:p>
            <a:pPr rtl="0"/>
            <a:endParaRPr lang="zh-TW" altLang="en-US" dirty="0"/>
          </a:p>
        </p:txBody>
      </p:sp>
      <p:sp>
        <p:nvSpPr>
          <p:cNvPr id="4" name="投影片編號預留位置 3"/>
          <p:cNvSpPr>
            <a:spLocks noGrp="1"/>
          </p:cNvSpPr>
          <p:nvPr>
            <p:ph type="sldNum" sz="quarter" idx="12"/>
          </p:nvPr>
        </p:nvSpPr>
        <p:spPr/>
        <p:txBody>
          <a:bodyPr rtlCol="0"/>
          <a:lstStyle/>
          <a:p>
            <a:pPr rtl="0"/>
            <a:fld id="{C014DD1E-5D91-48A3-AD6D-45FBA980D106}" type="slidenum">
              <a:rPr lang="en-US" altLang="zh-TW" smtClean="0"/>
              <a:t>‹#›</a:t>
            </a:fld>
            <a:endParaRPr lang="zh-TW" altLang="en-US"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zh-TW" altLang="en-US"/>
              <a:t>按一下以編輯母片標題樣式</a:t>
            </a:r>
            <a:endParaRPr lang="zh-TW" altLang="en-US" dirty="0"/>
          </a:p>
        </p:txBody>
      </p:sp>
      <p:sp>
        <p:nvSpPr>
          <p:cNvPr id="4" name="文字預留位置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TW" altLang="en-US"/>
              <a:t>編輯母片文字樣式</a:t>
            </a:r>
          </a:p>
        </p:txBody>
      </p:sp>
      <p:sp>
        <p:nvSpPr>
          <p:cNvPr id="3" name="內容預留位置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日期預留位置 4"/>
          <p:cNvSpPr>
            <a:spLocks noGrp="1"/>
          </p:cNvSpPr>
          <p:nvPr>
            <p:ph type="dt" sz="half" idx="10"/>
          </p:nvPr>
        </p:nvSpPr>
        <p:spPr/>
        <p:txBody>
          <a:bodyPr rtlCol="0"/>
          <a:lstStyle/>
          <a:p>
            <a:fld id="{9648EAF3-A6E8-4E9A-8D84-778422506FC2}" type="datetime1">
              <a:rPr lang="zh-TW" altLang="en-US" smtClean="0"/>
              <a:pPr/>
              <a:t>2022/5/15</a:t>
            </a:fld>
            <a:endParaRPr lang="zh-TW" altLang="en-US" dirty="0"/>
          </a:p>
        </p:txBody>
      </p:sp>
      <p:sp>
        <p:nvSpPr>
          <p:cNvPr id="6" name="頁尾預留位置 5"/>
          <p:cNvSpPr>
            <a:spLocks noGrp="1"/>
          </p:cNvSpPr>
          <p:nvPr>
            <p:ph type="ftr" sz="quarter" idx="11"/>
          </p:nvPr>
        </p:nvSpPr>
        <p:spPr/>
        <p:txBody>
          <a:bodyPr rtlCol="0"/>
          <a:lstStyle/>
          <a:p>
            <a:pPr rtl="0"/>
            <a:endParaRPr lang="zh-TW" altLang="en-US" dirty="0"/>
          </a:p>
        </p:txBody>
      </p:sp>
      <p:sp>
        <p:nvSpPr>
          <p:cNvPr id="7" name="投影片編號預留位置 6"/>
          <p:cNvSpPr>
            <a:spLocks noGrp="1"/>
          </p:cNvSpPr>
          <p:nvPr>
            <p:ph type="sldNum" sz="quarter" idx="12"/>
          </p:nvPr>
        </p:nvSpPr>
        <p:spPr/>
        <p:txBody>
          <a:bodyPr rtlCol="0"/>
          <a:lstStyle/>
          <a:p>
            <a:pPr rtl="0"/>
            <a:fld id="{C014DD1E-5D91-48A3-AD6D-45FBA980D106}" type="slidenum">
              <a:rPr lang="en-US" altLang="zh-TW" smtClean="0"/>
              <a:t>‹#›</a:t>
            </a:fld>
            <a:endParaRPr lang="zh-TW" altLang="en-US"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zh-TW" altLang="en-US"/>
              <a:t>按一下以編輯母片標題樣式</a:t>
            </a:r>
            <a:endParaRPr lang="zh-TW" altLang="en-US" dirty="0"/>
          </a:p>
        </p:txBody>
      </p:sp>
      <p:sp>
        <p:nvSpPr>
          <p:cNvPr id="4" name="文字預留位置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TW" altLang="en-US"/>
              <a:t>編輯母片文字樣式</a:t>
            </a:r>
          </a:p>
        </p:txBody>
      </p:sp>
      <p:sp>
        <p:nvSpPr>
          <p:cNvPr id="3" name="圖片預留位置 2" descr="要新增影像的空白預留位置。按一下預留位置，然後選取您想要新增的影像。"/>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zh-TW" altLang="en-US"/>
              <a:t>按一下圖示以新增圖片</a:t>
            </a:r>
            <a:endParaRPr lang="zh-TW" altLang="en-US" dirty="0"/>
          </a:p>
        </p:txBody>
      </p:sp>
      <p:sp>
        <p:nvSpPr>
          <p:cNvPr id="5" name="日期預留位置 4"/>
          <p:cNvSpPr>
            <a:spLocks noGrp="1"/>
          </p:cNvSpPr>
          <p:nvPr>
            <p:ph type="dt" sz="half" idx="10"/>
          </p:nvPr>
        </p:nvSpPr>
        <p:spPr/>
        <p:txBody>
          <a:bodyPr rtlCol="0"/>
          <a:lstStyle/>
          <a:p>
            <a:fld id="{9648EAF3-A6E8-4E9A-8D84-778422506FC2}" type="datetime1">
              <a:rPr lang="zh-TW" altLang="en-US" smtClean="0"/>
              <a:pPr/>
              <a:t>2022/5/15</a:t>
            </a:fld>
            <a:endParaRPr lang="zh-TW" altLang="en-US" dirty="0"/>
          </a:p>
        </p:txBody>
      </p:sp>
      <p:sp>
        <p:nvSpPr>
          <p:cNvPr id="6" name="頁尾預留位置 5"/>
          <p:cNvSpPr>
            <a:spLocks noGrp="1"/>
          </p:cNvSpPr>
          <p:nvPr>
            <p:ph type="ftr" sz="quarter" idx="11"/>
          </p:nvPr>
        </p:nvSpPr>
        <p:spPr/>
        <p:txBody>
          <a:bodyPr rtlCol="0"/>
          <a:lstStyle/>
          <a:p>
            <a:pPr rtl="0"/>
            <a:endParaRPr lang="zh-TW" altLang="en-US" dirty="0"/>
          </a:p>
        </p:txBody>
      </p:sp>
      <p:sp>
        <p:nvSpPr>
          <p:cNvPr id="7" name="投影片編號預留位置 6"/>
          <p:cNvSpPr>
            <a:spLocks noGrp="1"/>
          </p:cNvSpPr>
          <p:nvPr>
            <p:ph type="sldNum" sz="quarter" idx="12"/>
          </p:nvPr>
        </p:nvSpPr>
        <p:spPr/>
        <p:txBody>
          <a:bodyPr rtlCol="0"/>
          <a:lstStyle/>
          <a:p>
            <a:pPr rtl="0"/>
            <a:fld id="{C014DD1E-5D91-48A3-AD6D-45FBA980D106}" type="slidenum">
              <a:rPr lang="en-US" altLang="zh-TW" smtClean="0"/>
              <a:t>‹#›</a:t>
            </a:fld>
            <a:endParaRPr lang="zh-TW" altLang="en-US"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左側行數"/>
          <p:cNvGrpSpPr/>
          <p:nvPr/>
        </p:nvGrpSpPr>
        <p:grpSpPr>
          <a:xfrm>
            <a:off x="-15870" y="-3174"/>
            <a:ext cx="819993" cy="5229225"/>
            <a:chOff x="-11906" y="-2381"/>
            <a:chExt cx="615155" cy="3921919"/>
          </a:xfrm>
        </p:grpSpPr>
        <p:sp>
          <p:nvSpPr>
            <p:cNvPr id="10" name="手繪多邊形​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j-ea"/>
                <a:ea typeface="+mj-ea"/>
              </a:endParaRPr>
            </a:p>
          </p:txBody>
        </p:sp>
        <p:sp>
          <p:nvSpPr>
            <p:cNvPr id="11" name="手繪多邊形​​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j-ea"/>
                <a:ea typeface="+mj-ea"/>
              </a:endParaRPr>
            </a:p>
          </p:txBody>
        </p:sp>
        <p:sp>
          <p:nvSpPr>
            <p:cNvPr id="14" name="手繪多邊形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j-ea"/>
                <a:ea typeface="+mj-ea"/>
              </a:endParaRPr>
            </a:p>
          </p:txBody>
        </p:sp>
      </p:grpSp>
      <p:sp>
        <p:nvSpPr>
          <p:cNvPr id="2" name="標題預留位置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zh-TW" altLang="en-US" noProof="0" dirty="0"/>
              <a:t>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預留位置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latin typeface="+mj-ea"/>
                <a:ea typeface="+mj-ea"/>
              </a:defRPr>
            </a:lvl1pPr>
          </a:lstStyle>
          <a:p>
            <a:fld id="{9648EAF3-A6E8-4E9A-8D84-778422506FC2}" type="datetime1">
              <a:rPr lang="zh-TW" altLang="en-US" smtClean="0"/>
              <a:pPr/>
              <a:t>2022/5/15</a:t>
            </a:fld>
            <a:endParaRPr lang="zh-TW" altLang="en-US" dirty="0"/>
          </a:p>
        </p:txBody>
      </p:sp>
      <p:sp>
        <p:nvSpPr>
          <p:cNvPr id="5" name="頁尾預留位置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latin typeface="+mj-ea"/>
                <a:ea typeface="+mj-ea"/>
              </a:defRPr>
            </a:lvl1pPr>
          </a:lstStyle>
          <a:p>
            <a:endParaRPr lang="zh-TW" altLang="en-US" noProof="0" dirty="0"/>
          </a:p>
        </p:txBody>
      </p:sp>
      <p:sp>
        <p:nvSpPr>
          <p:cNvPr id="6" name="投影片編號預留位置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latin typeface="+mj-ea"/>
                <a:ea typeface="+mj-ea"/>
              </a:defRPr>
            </a:lvl1pPr>
          </a:lstStyle>
          <a:p>
            <a:fld id="{C014DD1E-5D91-48A3-AD6D-45FBA980D106}" type="slidenum">
              <a:rPr lang="en-US" altLang="zh-TW" smtClean="0"/>
              <a:pPr/>
              <a:t>‹#›</a:t>
            </a:fld>
            <a:endParaRPr lang="zh-TW" altLang="en-U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ea"/>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j-ea"/>
          <a:ea typeface="+mj-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j-ea"/>
          <a:ea typeface="+mj-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j-ea"/>
          <a:ea typeface="+mj-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j-ea"/>
          <a:ea typeface="+mj-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j-ea"/>
          <a:ea typeface="+mj-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5579221-72B1-4F7C-BC91-B42FAF1C11FB}"/>
              </a:ext>
            </a:extLst>
          </p:cNvPr>
          <p:cNvSpPr/>
          <p:nvPr/>
        </p:nvSpPr>
        <p:spPr>
          <a:xfrm>
            <a:off x="981844" y="2492896"/>
            <a:ext cx="10513168" cy="1107996"/>
          </a:xfrm>
          <a:prstGeom prst="rect">
            <a:avLst/>
          </a:prstGeom>
        </p:spPr>
        <p:txBody>
          <a:bodyPr wrap="square">
            <a:spAutoFit/>
          </a:bodyPr>
          <a:lstStyle/>
          <a:p>
            <a:pPr algn="just"/>
            <a:r>
              <a:rPr lang="en-US" altLang="zh-TW" sz="2200" dirty="0">
                <a:solidFill>
                  <a:srgbClr val="00B0F0"/>
                </a:solidFill>
                <a:latin typeface="Times New Roman" panose="02020603050405020304" pitchFamily="18" charset="0"/>
                <a:cs typeface="Times New Roman" panose="02020603050405020304" pitchFamily="18" charset="0"/>
              </a:rPr>
              <a:t>K. Man, Z. Qian, Z. Wang, X. Zheng, Y. Huang, and H. </a:t>
            </a:r>
            <a:r>
              <a:rPr lang="en-US" altLang="zh-TW" sz="2200" dirty="0" err="1">
                <a:solidFill>
                  <a:srgbClr val="00B0F0"/>
                </a:solidFill>
                <a:latin typeface="Times New Roman" panose="02020603050405020304" pitchFamily="18" charset="0"/>
                <a:cs typeface="Times New Roman" panose="02020603050405020304" pitchFamily="18" charset="0"/>
              </a:rPr>
              <a:t>Duan</a:t>
            </a:r>
            <a:r>
              <a:rPr lang="en-US" altLang="zh-TW" sz="2200" dirty="0">
                <a:solidFill>
                  <a:srgbClr val="00B0F0"/>
                </a:solidFill>
                <a:latin typeface="Times New Roman" panose="02020603050405020304" pitchFamily="18" charset="0"/>
                <a:cs typeface="Times New Roman" panose="02020603050405020304" pitchFamily="18" charset="0"/>
              </a:rPr>
              <a:t>. 2020. DNS Cache Poisoning Attack Reloaded: Revolutions with Side Channels. </a:t>
            </a:r>
            <a:r>
              <a:rPr lang="en-US" altLang="zh-TW" sz="2200" i="1" dirty="0">
                <a:solidFill>
                  <a:srgbClr val="00B0F0"/>
                </a:solidFill>
                <a:latin typeface="Times New Roman" panose="02020603050405020304" pitchFamily="18" charset="0"/>
                <a:cs typeface="Times New Roman" panose="02020603050405020304" pitchFamily="18" charset="0"/>
              </a:rPr>
              <a:t>Proceedings of the 2020 ACM SIGSAC Conference on Computer and Communications Security. </a:t>
            </a:r>
            <a:r>
              <a:rPr lang="en-US" altLang="zh-TW" sz="2200" dirty="0">
                <a:solidFill>
                  <a:srgbClr val="00B0F0"/>
                </a:solidFill>
                <a:latin typeface="Times New Roman" panose="02020603050405020304" pitchFamily="18" charset="0"/>
                <a:cs typeface="Times New Roman" panose="02020603050405020304" pitchFamily="18" charset="0"/>
              </a:rPr>
              <a:t>1337–1350.</a:t>
            </a:r>
            <a:r>
              <a:rPr lang="zh-TW" altLang="en-US" sz="2200" dirty="0">
                <a:solidFill>
                  <a:srgbClr val="00B0F0"/>
                </a:solidFill>
                <a:latin typeface="Times New Roman" panose="02020603050405020304" pitchFamily="18" charset="0"/>
                <a:cs typeface="Times New Roman" panose="02020603050405020304" pitchFamily="18" charset="0"/>
              </a:rPr>
              <a:t> </a:t>
            </a:r>
            <a:r>
              <a:rPr lang="en-US" altLang="zh-TW" sz="2200" dirty="0">
                <a:solidFill>
                  <a:srgbClr val="00B0F0"/>
                </a:solidFill>
                <a:latin typeface="Times New Roman" panose="02020603050405020304" pitchFamily="18" charset="0"/>
                <a:cs typeface="Times New Roman" panose="02020603050405020304" pitchFamily="18" charset="0"/>
              </a:rPr>
              <a:t>(cited by 26)</a:t>
            </a:r>
            <a:endParaRPr lang="zh-TW" altLang="en-US" sz="2200" dirty="0">
              <a:solidFill>
                <a:srgbClr val="00B0F0"/>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BE930553-671F-4D75-B07B-38F754109664}"/>
              </a:ext>
            </a:extLst>
          </p:cNvPr>
          <p:cNvSpPr/>
          <p:nvPr/>
        </p:nvSpPr>
        <p:spPr>
          <a:xfrm>
            <a:off x="981844" y="1052736"/>
            <a:ext cx="10513168" cy="1261884"/>
          </a:xfrm>
          <a:prstGeom prst="rect">
            <a:avLst/>
          </a:prstGeom>
        </p:spPr>
        <p:txBody>
          <a:bodyPr wrap="square">
            <a:spAutoFit/>
          </a:bodyPr>
          <a:lstStyle/>
          <a:p>
            <a:pPr algn="just"/>
            <a:r>
              <a:rPr lang="en-US" altLang="zh-TW" sz="3800" b="1" dirty="0">
                <a:solidFill>
                  <a:schemeClr val="accent1">
                    <a:lumMod val="60000"/>
                    <a:lumOff val="40000"/>
                  </a:schemeClr>
                </a:solidFill>
                <a:latin typeface="Times New Roman" panose="02020603050405020304" pitchFamily="18" charset="0"/>
                <a:cs typeface="Times New Roman" panose="02020603050405020304" pitchFamily="18" charset="0"/>
              </a:rPr>
              <a:t>DNS Cache Poisoning Attack Reloaded: Revolutions with Side Channels</a:t>
            </a:r>
            <a:endParaRPr lang="en-US" altLang="zh-TW" sz="3800" b="1" i="0"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6946A4E3-8DF1-4478-96C7-7F79B8F35361}"/>
              </a:ext>
            </a:extLst>
          </p:cNvPr>
          <p:cNvSpPr/>
          <p:nvPr/>
        </p:nvSpPr>
        <p:spPr>
          <a:xfrm>
            <a:off x="4330216" y="4274718"/>
            <a:ext cx="4248472" cy="1687963"/>
          </a:xfrm>
          <a:prstGeom prst="rect">
            <a:avLst/>
          </a:prstGeom>
        </p:spPr>
        <p:txBody>
          <a:bodyPr wrap="square">
            <a:spAutoFit/>
          </a:bodyPr>
          <a:lstStyle/>
          <a:p>
            <a:pPr algn="just">
              <a:lnSpc>
                <a:spcPct val="150000"/>
              </a:lnSpc>
            </a:pPr>
            <a:r>
              <a:rPr lang="en-US" altLang="zh-TW" dirty="0">
                <a:solidFill>
                  <a:srgbClr val="0070C0"/>
                </a:solidFill>
                <a:latin typeface="Times New Roman" panose="02020603050405020304" pitchFamily="18" charset="0"/>
                <a:cs typeface="Times New Roman" panose="02020603050405020304" pitchFamily="18" charset="0"/>
              </a:rPr>
              <a:t>Advisor:    Dr. Scott CH Huang</a:t>
            </a:r>
          </a:p>
          <a:p>
            <a:pPr algn="just">
              <a:lnSpc>
                <a:spcPct val="150000"/>
              </a:lnSpc>
            </a:pPr>
            <a:r>
              <a:rPr lang="en-US" altLang="zh-TW" dirty="0">
                <a:solidFill>
                  <a:srgbClr val="0070C0"/>
                </a:solidFill>
                <a:latin typeface="Times New Roman" panose="02020603050405020304" pitchFamily="18" charset="0"/>
                <a:cs typeface="Times New Roman" panose="02020603050405020304" pitchFamily="18" charset="0"/>
              </a:rPr>
              <a:t>Presenter:  Shao-Heng Chen</a:t>
            </a:r>
          </a:p>
          <a:p>
            <a:pPr algn="just">
              <a:lnSpc>
                <a:spcPct val="150000"/>
              </a:lnSpc>
            </a:pPr>
            <a:r>
              <a:rPr lang="en-US" altLang="zh-TW" dirty="0">
                <a:solidFill>
                  <a:srgbClr val="0070C0"/>
                </a:solidFill>
                <a:latin typeface="Times New Roman" panose="02020603050405020304" pitchFamily="18" charset="0"/>
                <a:cs typeface="Times New Roman" panose="02020603050405020304" pitchFamily="18" charset="0"/>
              </a:rPr>
              <a:t>Date:          May 16, 2022</a:t>
            </a:r>
            <a:endParaRPr lang="zh-TW" alt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88DE94A-6466-4370-8A90-52DC7C01DD9D}"/>
              </a:ext>
            </a:extLst>
          </p:cNvPr>
          <p:cNvSpPr/>
          <p:nvPr/>
        </p:nvSpPr>
        <p:spPr>
          <a:xfrm>
            <a:off x="1197868" y="620688"/>
            <a:ext cx="9577064" cy="646331"/>
          </a:xfrm>
          <a:prstGeom prst="rect">
            <a:avLst/>
          </a:prstGeom>
        </p:spPr>
        <p:txBody>
          <a:bodyPr wrap="square">
            <a:spAutoFit/>
          </a:bodyPr>
          <a:lstStyle/>
          <a:p>
            <a:pPr algn="just"/>
            <a:r>
              <a:rPr lang="en-US" altLang="zh-TW" sz="3600" b="1" i="0" dirty="0">
                <a:solidFill>
                  <a:schemeClr val="accent1">
                    <a:lumMod val="60000"/>
                    <a:lumOff val="40000"/>
                  </a:schemeClr>
                </a:solidFill>
                <a:effectLst/>
                <a:latin typeface="Times New Roman" panose="02020603050405020304" pitchFamily="18" charset="0"/>
                <a:cs typeface="Times New Roman" panose="02020603050405020304" pitchFamily="18" charset="0"/>
              </a:rPr>
              <a:t>Port Inference Measurements</a:t>
            </a:r>
          </a:p>
        </p:txBody>
      </p:sp>
      <p:sp>
        <p:nvSpPr>
          <p:cNvPr id="10" name="矩形 9">
            <a:extLst>
              <a:ext uri="{FF2B5EF4-FFF2-40B4-BE49-F238E27FC236}">
                <a16:creationId xmlns:a16="http://schemas.microsoft.com/office/drawing/2014/main" id="{3EF6994E-A9BA-4367-97D0-E91DDA639A06}"/>
              </a:ext>
            </a:extLst>
          </p:cNvPr>
          <p:cNvSpPr/>
          <p:nvPr/>
        </p:nvSpPr>
        <p:spPr>
          <a:xfrm>
            <a:off x="11283349" y="6006479"/>
            <a:ext cx="338554" cy="461665"/>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9</a:t>
            </a:r>
            <a:endParaRPr lang="zh-TW" altLang="en-US"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6B12F301-D8C3-4649-AF30-9BFABEF12E28}"/>
              </a:ext>
            </a:extLst>
          </p:cNvPr>
          <p:cNvSpPr/>
          <p:nvPr/>
        </p:nvSpPr>
        <p:spPr>
          <a:xfrm>
            <a:off x="1193393" y="1338951"/>
            <a:ext cx="6037230" cy="830997"/>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 Open Resolvers: </a:t>
            </a:r>
            <a:r>
              <a:rPr lang="en-US" altLang="zh-TW" dirty="0">
                <a:solidFill>
                  <a:srgbClr val="FF0000"/>
                </a:solidFill>
                <a:latin typeface="Times New Roman" panose="02020603050405020304" pitchFamily="18" charset="0"/>
                <a:cs typeface="Times New Roman" panose="02020603050405020304" pitchFamily="18" charset="0"/>
              </a:rPr>
              <a:t>34%</a:t>
            </a:r>
            <a:r>
              <a:rPr lang="en-US" altLang="zh-TW" dirty="0">
                <a:solidFill>
                  <a:srgbClr val="00B0F0"/>
                </a:solidFill>
                <a:latin typeface="Times New Roman" panose="02020603050405020304" pitchFamily="18" charset="0"/>
                <a:cs typeface="Times New Roman" panose="02020603050405020304" pitchFamily="18" charset="0"/>
              </a:rPr>
              <a:t> Vulnerable</a:t>
            </a:r>
          </a:p>
          <a:p>
            <a:r>
              <a:rPr lang="en-US" altLang="zh-TW" dirty="0">
                <a:solidFill>
                  <a:srgbClr val="00B0F0"/>
                </a:solidFill>
                <a:latin typeface="Times New Roman" panose="02020603050405020304" pitchFamily="18" charset="0"/>
                <a:cs typeface="Times New Roman" panose="02020603050405020304" pitchFamily="18" charset="0"/>
              </a:rPr>
              <a:t>– Popular Public Resolvers: </a:t>
            </a:r>
            <a:r>
              <a:rPr lang="en-US" altLang="zh-TW" dirty="0">
                <a:solidFill>
                  <a:srgbClr val="FF0000"/>
                </a:solidFill>
                <a:latin typeface="Times New Roman" panose="02020603050405020304" pitchFamily="18" charset="0"/>
                <a:cs typeface="Times New Roman" panose="02020603050405020304" pitchFamily="18" charset="0"/>
              </a:rPr>
              <a:t>12</a:t>
            </a:r>
            <a:r>
              <a:rPr lang="en-US" altLang="zh-TW" dirty="0">
                <a:solidFill>
                  <a:srgbClr val="00B0F0"/>
                </a:solidFill>
                <a:latin typeface="Times New Roman" panose="02020603050405020304" pitchFamily="18" charset="0"/>
                <a:cs typeface="Times New Roman" panose="02020603050405020304" pitchFamily="18" charset="0"/>
              </a:rPr>
              <a:t> / 14 Vulnerable </a:t>
            </a:r>
            <a:endParaRPr lang="zh-TW" altLang="en-US" dirty="0">
              <a:latin typeface="Times New Roman" panose="02020603050405020304" pitchFamily="18" charset="0"/>
              <a:cs typeface="Times New Roman" panose="02020603050405020304" pitchFamily="18" charset="0"/>
            </a:endParaRPr>
          </a:p>
        </p:txBody>
      </p:sp>
      <p:pic>
        <p:nvPicPr>
          <p:cNvPr id="6" name="圖片 5">
            <a:extLst>
              <a:ext uri="{FF2B5EF4-FFF2-40B4-BE49-F238E27FC236}">
                <a16:creationId xmlns:a16="http://schemas.microsoft.com/office/drawing/2014/main" id="{6F18961B-13D4-4FDF-89D3-815E16F74A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88175" y="2241880"/>
            <a:ext cx="9846033" cy="4320480"/>
          </a:xfrm>
          <a:prstGeom prst="rect">
            <a:avLst/>
          </a:prstGeom>
          <a:noFill/>
          <a:ln>
            <a:noFill/>
          </a:ln>
        </p:spPr>
      </p:pic>
    </p:spTree>
    <p:extLst>
      <p:ext uri="{BB962C8B-B14F-4D97-AF65-F5344CB8AC3E}">
        <p14:creationId xmlns:p14="http://schemas.microsoft.com/office/powerpoint/2010/main" val="86696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88DE94A-6466-4370-8A90-52DC7C01DD9D}"/>
              </a:ext>
            </a:extLst>
          </p:cNvPr>
          <p:cNvSpPr/>
          <p:nvPr/>
        </p:nvSpPr>
        <p:spPr>
          <a:xfrm>
            <a:off x="1197868" y="620688"/>
            <a:ext cx="10441160" cy="646331"/>
          </a:xfrm>
          <a:prstGeom prst="rect">
            <a:avLst/>
          </a:prstGeom>
        </p:spPr>
        <p:txBody>
          <a:bodyPr wrap="square">
            <a:spAutoFit/>
          </a:bodyPr>
          <a:lstStyle/>
          <a:p>
            <a:pPr algn="just"/>
            <a:r>
              <a:rPr lang="en-US" altLang="zh-TW" sz="3600" b="1" i="0" dirty="0">
                <a:solidFill>
                  <a:schemeClr val="accent1">
                    <a:lumMod val="60000"/>
                    <a:lumOff val="40000"/>
                  </a:schemeClr>
                </a:solidFill>
                <a:effectLst/>
                <a:latin typeface="Times New Roman" panose="02020603050405020304" pitchFamily="18" charset="0"/>
                <a:cs typeface="Times New Roman" panose="02020603050405020304" pitchFamily="18" charset="0"/>
              </a:rPr>
              <a:t>How to Extend Attack Window</a:t>
            </a:r>
          </a:p>
        </p:txBody>
      </p:sp>
      <p:sp>
        <p:nvSpPr>
          <p:cNvPr id="10" name="矩形 9">
            <a:extLst>
              <a:ext uri="{FF2B5EF4-FFF2-40B4-BE49-F238E27FC236}">
                <a16:creationId xmlns:a16="http://schemas.microsoft.com/office/drawing/2014/main" id="{3EF6994E-A9BA-4367-97D0-E91DDA639A06}"/>
              </a:ext>
            </a:extLst>
          </p:cNvPr>
          <p:cNvSpPr/>
          <p:nvPr/>
        </p:nvSpPr>
        <p:spPr>
          <a:xfrm>
            <a:off x="11283349" y="6006479"/>
            <a:ext cx="492443" cy="461665"/>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10</a:t>
            </a:r>
            <a:endParaRPr lang="zh-TW"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5B84A348-5607-4643-B7B6-76996EF07C4D}"/>
              </a:ext>
            </a:extLst>
          </p:cNvPr>
          <p:cNvSpPr/>
          <p:nvPr/>
        </p:nvSpPr>
        <p:spPr>
          <a:xfrm>
            <a:off x="1193394" y="1340768"/>
            <a:ext cx="10085481" cy="579967"/>
          </a:xfrm>
          <a:prstGeom prst="rect">
            <a:avLst/>
          </a:prstGeom>
        </p:spPr>
        <p:txBody>
          <a:bodyPr wrap="square">
            <a:spAutoFit/>
          </a:bodyPr>
          <a:lstStyle/>
          <a:p>
            <a:pPr>
              <a:lnSpc>
                <a:spcPct val="150000"/>
              </a:lnSpc>
            </a:pPr>
            <a:r>
              <a:rPr lang="en-US" altLang="zh-TW" dirty="0">
                <a:solidFill>
                  <a:srgbClr val="00B0F0"/>
                </a:solidFill>
                <a:latin typeface="Times New Roman" panose="02020603050405020304" pitchFamily="18" charset="0"/>
                <a:cs typeface="Times New Roman" panose="02020603050405020304" pitchFamily="18" charset="0"/>
              </a:rPr>
              <a:t>– </a:t>
            </a:r>
          </a:p>
        </p:txBody>
      </p:sp>
      <p:pic>
        <p:nvPicPr>
          <p:cNvPr id="7" name="圖片 6">
            <a:extLst>
              <a:ext uri="{FF2B5EF4-FFF2-40B4-BE49-F238E27FC236}">
                <a16:creationId xmlns:a16="http://schemas.microsoft.com/office/drawing/2014/main" id="{42CC18F6-14D9-4C7B-964C-54226FF9D83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93394" y="1340768"/>
            <a:ext cx="7893282" cy="4910772"/>
          </a:xfrm>
          <a:prstGeom prst="rect">
            <a:avLst/>
          </a:prstGeom>
          <a:noFill/>
          <a:ln>
            <a:noFill/>
          </a:ln>
        </p:spPr>
      </p:pic>
      <p:sp>
        <p:nvSpPr>
          <p:cNvPr id="8" name="矩形 7">
            <a:extLst>
              <a:ext uri="{FF2B5EF4-FFF2-40B4-BE49-F238E27FC236}">
                <a16:creationId xmlns:a16="http://schemas.microsoft.com/office/drawing/2014/main" id="{BA967668-4ED9-463E-8701-F948B615894B}"/>
              </a:ext>
            </a:extLst>
          </p:cNvPr>
          <p:cNvSpPr/>
          <p:nvPr/>
        </p:nvSpPr>
        <p:spPr>
          <a:xfrm>
            <a:off x="117748" y="6341258"/>
            <a:ext cx="11093593" cy="400110"/>
          </a:xfrm>
          <a:prstGeom prst="rect">
            <a:avLst/>
          </a:prstGeom>
        </p:spPr>
        <p:txBody>
          <a:bodyPr wrap="square">
            <a:spAutoFit/>
          </a:bodyPr>
          <a:lstStyle/>
          <a:p>
            <a:r>
              <a:rPr lang="en-US" altLang="zh-TW" sz="2000" dirty="0">
                <a:solidFill>
                  <a:schemeClr val="bg2">
                    <a:lumMod val="60000"/>
                    <a:lumOff val="40000"/>
                  </a:schemeClr>
                </a:solidFill>
                <a:latin typeface="Times New Roman" panose="02020603050405020304" pitchFamily="18" charset="0"/>
                <a:cs typeface="Times New Roman" panose="02020603050405020304" pitchFamily="18" charset="0"/>
              </a:rPr>
              <a:t>Berkeley Internet Name Domain, BIND is currently the most common DNS software on the internet.</a:t>
            </a:r>
            <a:endParaRPr lang="zh-TW" altLang="en-US" sz="2000"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77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88DE94A-6466-4370-8A90-52DC7C01DD9D}"/>
              </a:ext>
            </a:extLst>
          </p:cNvPr>
          <p:cNvSpPr/>
          <p:nvPr/>
        </p:nvSpPr>
        <p:spPr>
          <a:xfrm>
            <a:off x="1197868" y="620688"/>
            <a:ext cx="10441160" cy="584775"/>
          </a:xfrm>
          <a:prstGeom prst="rect">
            <a:avLst/>
          </a:prstGeom>
        </p:spPr>
        <p:txBody>
          <a:bodyPr wrap="square">
            <a:spAutoFit/>
          </a:bodyPr>
          <a:lstStyle/>
          <a:p>
            <a:pPr algn="just"/>
            <a:r>
              <a:rPr lang="en-US" altLang="zh-TW" sz="3200" b="1" dirty="0">
                <a:solidFill>
                  <a:schemeClr val="accent1">
                    <a:lumMod val="60000"/>
                    <a:lumOff val="40000"/>
                  </a:schemeClr>
                </a:solidFill>
                <a:latin typeface="Times New Roman" panose="02020603050405020304" pitchFamily="18" charset="0"/>
                <a:cs typeface="Times New Roman" panose="02020603050405020304" pitchFamily="18" charset="0"/>
              </a:rPr>
              <a:t>Resolver Attack Results</a:t>
            </a:r>
            <a:endParaRPr lang="en-US" altLang="zh-TW" sz="3200" b="1" i="0"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3EF6994E-A9BA-4367-97D0-E91DDA639A06}"/>
              </a:ext>
            </a:extLst>
          </p:cNvPr>
          <p:cNvSpPr/>
          <p:nvPr/>
        </p:nvSpPr>
        <p:spPr>
          <a:xfrm>
            <a:off x="11283349" y="6006479"/>
            <a:ext cx="481029" cy="461665"/>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11</a:t>
            </a:r>
            <a:endParaRPr lang="zh-TW"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8D459E1F-349A-4FF2-BB62-0B72CF500576}"/>
              </a:ext>
            </a:extLst>
          </p:cNvPr>
          <p:cNvSpPr/>
          <p:nvPr/>
        </p:nvSpPr>
        <p:spPr>
          <a:xfrm>
            <a:off x="1193393" y="1338951"/>
            <a:ext cx="415498" cy="461665"/>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pic>
        <p:nvPicPr>
          <p:cNvPr id="6" name="圖片 5">
            <a:extLst>
              <a:ext uri="{FF2B5EF4-FFF2-40B4-BE49-F238E27FC236}">
                <a16:creationId xmlns:a16="http://schemas.microsoft.com/office/drawing/2014/main" id="{B8BEC28D-284E-48BB-A984-1ED3DF728C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93392" y="1334847"/>
            <a:ext cx="9941579" cy="1643260"/>
          </a:xfrm>
          <a:prstGeom prst="rect">
            <a:avLst/>
          </a:prstGeom>
          <a:noFill/>
          <a:ln>
            <a:noFill/>
          </a:ln>
        </p:spPr>
      </p:pic>
      <p:pic>
        <p:nvPicPr>
          <p:cNvPr id="7" name="圖片 6">
            <a:extLst>
              <a:ext uri="{FF2B5EF4-FFF2-40B4-BE49-F238E27FC236}">
                <a16:creationId xmlns:a16="http://schemas.microsoft.com/office/drawing/2014/main" id="{0673B31D-CF59-4C7C-ACEF-9F9AEA69475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93392" y="3125292"/>
            <a:ext cx="7493308" cy="3399184"/>
          </a:xfrm>
          <a:prstGeom prst="rect">
            <a:avLst/>
          </a:prstGeom>
          <a:noFill/>
          <a:ln>
            <a:noFill/>
          </a:ln>
        </p:spPr>
      </p:pic>
    </p:spTree>
    <p:extLst>
      <p:ext uri="{BB962C8B-B14F-4D97-AF65-F5344CB8AC3E}">
        <p14:creationId xmlns:p14="http://schemas.microsoft.com/office/powerpoint/2010/main" val="4260687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88DE94A-6466-4370-8A90-52DC7C01DD9D}"/>
              </a:ext>
            </a:extLst>
          </p:cNvPr>
          <p:cNvSpPr/>
          <p:nvPr/>
        </p:nvSpPr>
        <p:spPr>
          <a:xfrm>
            <a:off x="1197868" y="620688"/>
            <a:ext cx="10441160" cy="584775"/>
          </a:xfrm>
          <a:prstGeom prst="rect">
            <a:avLst/>
          </a:prstGeom>
        </p:spPr>
        <p:txBody>
          <a:bodyPr wrap="square">
            <a:spAutoFit/>
          </a:bodyPr>
          <a:lstStyle/>
          <a:p>
            <a:pPr algn="just"/>
            <a:r>
              <a:rPr lang="en-US" altLang="zh-TW" sz="3200" b="1" i="0" dirty="0">
                <a:solidFill>
                  <a:schemeClr val="accent1">
                    <a:lumMod val="60000"/>
                    <a:lumOff val="40000"/>
                  </a:schemeClr>
                </a:solidFill>
                <a:effectLst/>
                <a:latin typeface="Times New Roman" panose="02020603050405020304" pitchFamily="18" charset="0"/>
                <a:cs typeface="Times New Roman" panose="02020603050405020304" pitchFamily="18" charset="0"/>
              </a:rPr>
              <a:t>How to Defense</a:t>
            </a:r>
          </a:p>
        </p:txBody>
      </p:sp>
      <p:sp>
        <p:nvSpPr>
          <p:cNvPr id="10" name="矩形 9">
            <a:extLst>
              <a:ext uri="{FF2B5EF4-FFF2-40B4-BE49-F238E27FC236}">
                <a16:creationId xmlns:a16="http://schemas.microsoft.com/office/drawing/2014/main" id="{3EF6994E-A9BA-4367-97D0-E91DDA639A06}"/>
              </a:ext>
            </a:extLst>
          </p:cNvPr>
          <p:cNvSpPr/>
          <p:nvPr/>
        </p:nvSpPr>
        <p:spPr>
          <a:xfrm>
            <a:off x="11283349" y="6006479"/>
            <a:ext cx="492443" cy="461665"/>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12</a:t>
            </a:r>
            <a:endParaRPr lang="zh-TW" altLang="en-US"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5E8A6F1F-0C01-4A73-A57C-E5372305F252}"/>
              </a:ext>
            </a:extLst>
          </p:cNvPr>
          <p:cNvSpPr/>
          <p:nvPr/>
        </p:nvSpPr>
        <p:spPr>
          <a:xfrm>
            <a:off x="1193393" y="1338951"/>
            <a:ext cx="3555589" cy="3349956"/>
          </a:xfrm>
          <a:prstGeom prst="rect">
            <a:avLst/>
          </a:prstGeom>
        </p:spPr>
        <p:txBody>
          <a:bodyPr wrap="none">
            <a:spAutoFit/>
          </a:bodyPr>
          <a:lstStyle/>
          <a:p>
            <a:pPr>
              <a:lnSpc>
                <a:spcPct val="150000"/>
              </a:lnSpc>
            </a:pPr>
            <a:r>
              <a:rPr lang="en-US" altLang="zh-TW" dirty="0">
                <a:solidFill>
                  <a:srgbClr val="00B0F0"/>
                </a:solidFill>
                <a:latin typeface="Times New Roman" panose="02020603050405020304" pitchFamily="18" charset="0"/>
                <a:cs typeface="Times New Roman" panose="02020603050405020304" pitchFamily="18" charset="0"/>
              </a:rPr>
              <a:t>– DNSSEC</a:t>
            </a:r>
          </a:p>
          <a:p>
            <a:pPr>
              <a:lnSpc>
                <a:spcPct val="150000"/>
              </a:lnSpc>
            </a:pPr>
            <a:r>
              <a:rPr lang="en-US" altLang="zh-TW" dirty="0">
                <a:solidFill>
                  <a:srgbClr val="00B0F0"/>
                </a:solidFill>
                <a:latin typeface="Times New Roman" panose="02020603050405020304" pitchFamily="18" charset="0"/>
                <a:cs typeface="Times New Roman" panose="02020603050405020304" pitchFamily="18" charset="0"/>
              </a:rPr>
              <a:t>– 0x20 Encoding </a:t>
            </a:r>
          </a:p>
          <a:p>
            <a:pPr>
              <a:lnSpc>
                <a:spcPct val="150000"/>
              </a:lnSpc>
            </a:pPr>
            <a:r>
              <a:rPr lang="en-US" altLang="zh-TW" dirty="0">
                <a:solidFill>
                  <a:srgbClr val="00B0F0"/>
                </a:solidFill>
                <a:latin typeface="Times New Roman" panose="02020603050405020304" pitchFamily="18" charset="0"/>
                <a:cs typeface="Times New Roman" panose="02020603050405020304" pitchFamily="18" charset="0"/>
              </a:rPr>
              <a:t>– DNS cookie </a:t>
            </a:r>
          </a:p>
          <a:p>
            <a:pPr>
              <a:lnSpc>
                <a:spcPct val="150000"/>
              </a:lnSpc>
            </a:pPr>
            <a:r>
              <a:rPr lang="en-US" altLang="zh-TW" dirty="0">
                <a:solidFill>
                  <a:srgbClr val="66FF33"/>
                </a:solidFill>
                <a:latin typeface="Times New Roman" panose="02020603050405020304" pitchFamily="18" charset="0"/>
                <a:cs typeface="Times New Roman" panose="02020603050405020304" pitchFamily="18" charset="0"/>
              </a:rPr>
              <a:t>– Disable ICMP port </a:t>
            </a:r>
          </a:p>
          <a:p>
            <a:pPr>
              <a:lnSpc>
                <a:spcPct val="150000"/>
              </a:lnSpc>
            </a:pPr>
            <a:r>
              <a:rPr lang="en-US" altLang="zh-TW" dirty="0">
                <a:solidFill>
                  <a:srgbClr val="66FF33"/>
                </a:solidFill>
                <a:latin typeface="Times New Roman" panose="02020603050405020304" pitchFamily="18" charset="0"/>
                <a:cs typeface="Times New Roman" panose="02020603050405020304" pitchFamily="18" charset="0"/>
              </a:rPr>
              <a:t>– Randomize ICMP global </a:t>
            </a:r>
          </a:p>
          <a:p>
            <a:pPr>
              <a:lnSpc>
                <a:spcPct val="150000"/>
              </a:lnSpc>
            </a:pPr>
            <a:r>
              <a:rPr lang="en-US" altLang="zh-TW" dirty="0">
                <a:solidFill>
                  <a:srgbClr val="66FF33"/>
                </a:solidFill>
                <a:latin typeface="Times New Roman" panose="02020603050405020304" pitchFamily="18" charset="0"/>
                <a:cs typeface="Times New Roman" panose="02020603050405020304" pitchFamily="18" charset="0"/>
              </a:rPr>
              <a:t>   rate limit</a:t>
            </a:r>
            <a:endParaRPr lang="zh-TW" altLang="en-US" dirty="0">
              <a:solidFill>
                <a:srgbClr val="66FF33"/>
              </a:solidFill>
              <a:latin typeface="Times New Roman" panose="02020603050405020304" pitchFamily="18" charset="0"/>
              <a:cs typeface="Times New Roman" panose="02020603050405020304" pitchFamily="18" charset="0"/>
            </a:endParaRPr>
          </a:p>
        </p:txBody>
      </p:sp>
      <p:pic>
        <p:nvPicPr>
          <p:cNvPr id="6" name="圖片 5">
            <a:extLst>
              <a:ext uri="{FF2B5EF4-FFF2-40B4-BE49-F238E27FC236}">
                <a16:creationId xmlns:a16="http://schemas.microsoft.com/office/drawing/2014/main" id="{62BEA4CA-0921-4F8A-9230-10301F42BD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73178" y="1052736"/>
            <a:ext cx="7153882" cy="4953743"/>
          </a:xfrm>
          <a:prstGeom prst="rect">
            <a:avLst/>
          </a:prstGeom>
          <a:noFill/>
          <a:ln>
            <a:noFill/>
          </a:ln>
        </p:spPr>
      </p:pic>
    </p:spTree>
    <p:extLst>
      <p:ext uri="{BB962C8B-B14F-4D97-AF65-F5344CB8AC3E}">
        <p14:creationId xmlns:p14="http://schemas.microsoft.com/office/powerpoint/2010/main" val="838324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88DE94A-6466-4370-8A90-52DC7C01DD9D}"/>
              </a:ext>
            </a:extLst>
          </p:cNvPr>
          <p:cNvSpPr/>
          <p:nvPr/>
        </p:nvSpPr>
        <p:spPr>
          <a:xfrm>
            <a:off x="1197868" y="620688"/>
            <a:ext cx="10441160" cy="584775"/>
          </a:xfrm>
          <a:prstGeom prst="rect">
            <a:avLst/>
          </a:prstGeom>
        </p:spPr>
        <p:txBody>
          <a:bodyPr wrap="square">
            <a:spAutoFit/>
          </a:bodyPr>
          <a:lstStyle/>
          <a:p>
            <a:pPr algn="just"/>
            <a:r>
              <a:rPr lang="en-US" altLang="zh-TW" sz="3200" b="1" i="0" dirty="0">
                <a:solidFill>
                  <a:schemeClr val="accent1">
                    <a:lumMod val="60000"/>
                    <a:lumOff val="40000"/>
                  </a:schemeClr>
                </a:solidFill>
                <a:effectLst/>
                <a:latin typeface="Times New Roman" panose="02020603050405020304" pitchFamily="18" charset="0"/>
                <a:cs typeface="Times New Roman" panose="02020603050405020304" pitchFamily="18" charset="0"/>
              </a:rPr>
              <a:t>Conclusion</a:t>
            </a:r>
          </a:p>
        </p:txBody>
      </p:sp>
      <p:sp>
        <p:nvSpPr>
          <p:cNvPr id="10" name="矩形 9">
            <a:extLst>
              <a:ext uri="{FF2B5EF4-FFF2-40B4-BE49-F238E27FC236}">
                <a16:creationId xmlns:a16="http://schemas.microsoft.com/office/drawing/2014/main" id="{3EF6994E-A9BA-4367-97D0-E91DDA639A06}"/>
              </a:ext>
            </a:extLst>
          </p:cNvPr>
          <p:cNvSpPr/>
          <p:nvPr/>
        </p:nvSpPr>
        <p:spPr>
          <a:xfrm>
            <a:off x="11283349" y="6006479"/>
            <a:ext cx="492443" cy="461665"/>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13</a:t>
            </a:r>
            <a:endParaRPr lang="zh-TW"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8D459E1F-349A-4FF2-BB62-0B72CF500576}"/>
              </a:ext>
            </a:extLst>
          </p:cNvPr>
          <p:cNvSpPr/>
          <p:nvPr/>
        </p:nvSpPr>
        <p:spPr>
          <a:xfrm>
            <a:off x="1193393" y="1338951"/>
            <a:ext cx="6513322" cy="1687963"/>
          </a:xfrm>
          <a:prstGeom prst="rect">
            <a:avLst/>
          </a:prstGeom>
        </p:spPr>
        <p:txBody>
          <a:bodyPr wrap="none">
            <a:spAutoFit/>
          </a:bodyPr>
          <a:lstStyle/>
          <a:p>
            <a:pPr>
              <a:lnSpc>
                <a:spcPct val="150000"/>
              </a:lnSpc>
            </a:pPr>
            <a:r>
              <a:rPr lang="en-US" altLang="zh-TW" dirty="0">
                <a:solidFill>
                  <a:srgbClr val="00B0F0"/>
                </a:solidFill>
                <a:latin typeface="Times New Roman" panose="02020603050405020304" pitchFamily="18" charset="0"/>
                <a:cs typeface="Times New Roman" panose="02020603050405020304" pitchFamily="18" charset="0"/>
              </a:rPr>
              <a:t>– Side channel based on UDP port scan</a:t>
            </a:r>
          </a:p>
          <a:p>
            <a:pPr>
              <a:lnSpc>
                <a:spcPct val="150000"/>
              </a:lnSpc>
            </a:pPr>
            <a:r>
              <a:rPr lang="en-US" altLang="zh-TW" dirty="0">
                <a:solidFill>
                  <a:srgbClr val="00B0F0"/>
                </a:solidFill>
                <a:latin typeface="Times New Roman" panose="02020603050405020304" pitchFamily="18" charset="0"/>
                <a:cs typeface="Times New Roman" panose="02020603050405020304" pitchFamily="18" charset="0"/>
              </a:rPr>
              <a:t>– Make DNS cache poisoning attack possible again</a:t>
            </a:r>
          </a:p>
          <a:p>
            <a:pPr>
              <a:lnSpc>
                <a:spcPct val="150000"/>
              </a:lnSpc>
            </a:pPr>
            <a:r>
              <a:rPr lang="en-US" altLang="zh-TW" dirty="0">
                <a:solidFill>
                  <a:srgbClr val="00B0F0"/>
                </a:solidFill>
                <a:latin typeface="Times New Roman" panose="02020603050405020304" pitchFamily="18" charset="0"/>
                <a:cs typeface="Times New Roman" panose="02020603050405020304" pitchFamily="18" charset="0"/>
              </a:rPr>
              <a:t>– Effective real-world attack results</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268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88DE94A-6466-4370-8A90-52DC7C01DD9D}"/>
              </a:ext>
            </a:extLst>
          </p:cNvPr>
          <p:cNvSpPr/>
          <p:nvPr/>
        </p:nvSpPr>
        <p:spPr>
          <a:xfrm>
            <a:off x="1197868" y="620688"/>
            <a:ext cx="10441160" cy="646331"/>
          </a:xfrm>
          <a:prstGeom prst="rect">
            <a:avLst/>
          </a:prstGeom>
        </p:spPr>
        <p:txBody>
          <a:bodyPr wrap="square">
            <a:spAutoFit/>
          </a:bodyPr>
          <a:lstStyle/>
          <a:p>
            <a:pPr algn="just"/>
            <a:r>
              <a:rPr lang="en-US" altLang="zh-TW" sz="3600" b="1" i="0" dirty="0">
                <a:solidFill>
                  <a:schemeClr val="accent1">
                    <a:lumMod val="60000"/>
                    <a:lumOff val="40000"/>
                  </a:schemeClr>
                </a:solidFill>
                <a:effectLst/>
                <a:latin typeface="Times New Roman" panose="02020603050405020304" pitchFamily="18" charset="0"/>
                <a:cs typeface="Times New Roman" panose="02020603050405020304" pitchFamily="18" charset="0"/>
              </a:rPr>
              <a:t>Outline</a:t>
            </a:r>
          </a:p>
        </p:txBody>
      </p:sp>
      <p:sp>
        <p:nvSpPr>
          <p:cNvPr id="7" name="矩形 6">
            <a:extLst>
              <a:ext uri="{FF2B5EF4-FFF2-40B4-BE49-F238E27FC236}">
                <a16:creationId xmlns:a16="http://schemas.microsoft.com/office/drawing/2014/main" id="{39E8B4A8-FAA0-4C7C-B6B7-8D8DA600B079}"/>
              </a:ext>
            </a:extLst>
          </p:cNvPr>
          <p:cNvSpPr/>
          <p:nvPr/>
        </p:nvSpPr>
        <p:spPr>
          <a:xfrm>
            <a:off x="1197868" y="1700808"/>
            <a:ext cx="9577064" cy="3021276"/>
          </a:xfrm>
          <a:prstGeom prst="rect">
            <a:avLst/>
          </a:prstGeom>
        </p:spPr>
        <p:txBody>
          <a:bodyPr wrap="square">
            <a:spAutoFit/>
          </a:bodyPr>
          <a:lstStyle/>
          <a:p>
            <a:pPr>
              <a:lnSpc>
                <a:spcPct val="150000"/>
              </a:lnSpc>
            </a:pPr>
            <a:r>
              <a:rPr lang="en-US" altLang="zh-TW" sz="2600" dirty="0">
                <a:solidFill>
                  <a:srgbClr val="00B0F0"/>
                </a:solidFill>
                <a:latin typeface="Times New Roman" panose="02020603050405020304" pitchFamily="18" charset="0"/>
                <a:cs typeface="Times New Roman" panose="02020603050405020304" pitchFamily="18" charset="0"/>
              </a:rPr>
              <a:t>1. What is DNS Cache Poisoning Attack?</a:t>
            </a:r>
          </a:p>
          <a:p>
            <a:pPr>
              <a:lnSpc>
                <a:spcPct val="150000"/>
              </a:lnSpc>
            </a:pPr>
            <a:r>
              <a:rPr lang="en-US" altLang="zh-TW" sz="2600" dirty="0">
                <a:solidFill>
                  <a:srgbClr val="00B0F0"/>
                </a:solidFill>
                <a:latin typeface="Times New Roman" panose="02020603050405020304" pitchFamily="18" charset="0"/>
                <a:cs typeface="Times New Roman" panose="02020603050405020304" pitchFamily="18" charset="0"/>
              </a:rPr>
              <a:t>2. How to Infer the Ephemeral Port?</a:t>
            </a:r>
          </a:p>
          <a:p>
            <a:pPr>
              <a:lnSpc>
                <a:spcPct val="150000"/>
              </a:lnSpc>
            </a:pPr>
            <a:r>
              <a:rPr lang="en-US" altLang="zh-TW" sz="2600" dirty="0">
                <a:solidFill>
                  <a:srgbClr val="00B0F0"/>
                </a:solidFill>
                <a:latin typeface="Times New Roman" panose="02020603050405020304" pitchFamily="18" charset="0"/>
                <a:cs typeface="Times New Roman" panose="02020603050405020304" pitchFamily="18" charset="0"/>
              </a:rPr>
              <a:t>3. How to Extend the Attack Window?</a:t>
            </a:r>
          </a:p>
          <a:p>
            <a:pPr>
              <a:lnSpc>
                <a:spcPct val="150000"/>
              </a:lnSpc>
            </a:pPr>
            <a:r>
              <a:rPr lang="en-US" altLang="zh-TW" sz="2600" dirty="0">
                <a:solidFill>
                  <a:srgbClr val="00B0F0"/>
                </a:solidFill>
                <a:latin typeface="Times New Roman" panose="02020603050405020304" pitchFamily="18" charset="0"/>
                <a:cs typeface="Times New Roman" panose="02020603050405020304" pitchFamily="18" charset="0"/>
              </a:rPr>
              <a:t>4. Real-world Attacking Results</a:t>
            </a:r>
          </a:p>
          <a:p>
            <a:pPr>
              <a:lnSpc>
                <a:spcPct val="150000"/>
              </a:lnSpc>
            </a:pPr>
            <a:r>
              <a:rPr lang="en-US" altLang="zh-TW" sz="2600" dirty="0">
                <a:solidFill>
                  <a:srgbClr val="00B0F0"/>
                </a:solidFill>
                <a:latin typeface="Times New Roman" panose="02020603050405020304" pitchFamily="18" charset="0"/>
                <a:cs typeface="Times New Roman" panose="02020603050405020304" pitchFamily="18" charset="0"/>
              </a:rPr>
              <a:t>5. How to Defense?</a:t>
            </a:r>
          </a:p>
        </p:txBody>
      </p:sp>
      <p:sp>
        <p:nvSpPr>
          <p:cNvPr id="10" name="矩形 9">
            <a:extLst>
              <a:ext uri="{FF2B5EF4-FFF2-40B4-BE49-F238E27FC236}">
                <a16:creationId xmlns:a16="http://schemas.microsoft.com/office/drawing/2014/main" id="{3EF6994E-A9BA-4367-97D0-E91DDA639A06}"/>
              </a:ext>
            </a:extLst>
          </p:cNvPr>
          <p:cNvSpPr/>
          <p:nvPr/>
        </p:nvSpPr>
        <p:spPr>
          <a:xfrm>
            <a:off x="11283349" y="6006479"/>
            <a:ext cx="338554" cy="461665"/>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88DE94A-6466-4370-8A90-52DC7C01DD9D}"/>
              </a:ext>
            </a:extLst>
          </p:cNvPr>
          <p:cNvSpPr/>
          <p:nvPr/>
        </p:nvSpPr>
        <p:spPr>
          <a:xfrm>
            <a:off x="1197868" y="620688"/>
            <a:ext cx="10441160" cy="646331"/>
          </a:xfrm>
          <a:prstGeom prst="rect">
            <a:avLst/>
          </a:prstGeom>
        </p:spPr>
        <p:txBody>
          <a:bodyPr wrap="square">
            <a:spAutoFit/>
          </a:bodyPr>
          <a:lstStyle/>
          <a:p>
            <a:pPr algn="just"/>
            <a:r>
              <a:rPr lang="en-US" altLang="zh-TW" sz="3600" b="1" dirty="0">
                <a:solidFill>
                  <a:schemeClr val="accent1">
                    <a:lumMod val="60000"/>
                    <a:lumOff val="40000"/>
                  </a:schemeClr>
                </a:solidFill>
                <a:latin typeface="Times New Roman" panose="02020603050405020304" pitchFamily="18" charset="0"/>
                <a:cs typeface="Times New Roman" panose="02020603050405020304" pitchFamily="18" charset="0"/>
              </a:rPr>
              <a:t>What is DNS Cache Poisoning Attack?</a:t>
            </a:r>
            <a:endParaRPr lang="en-US" altLang="zh-TW" sz="3600" b="1" i="0"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9E8B4A8-FAA0-4C7C-B6B7-8D8DA600B079}"/>
              </a:ext>
            </a:extLst>
          </p:cNvPr>
          <p:cNvSpPr/>
          <p:nvPr/>
        </p:nvSpPr>
        <p:spPr>
          <a:xfrm>
            <a:off x="1200633" y="1200473"/>
            <a:ext cx="10085481" cy="579967"/>
          </a:xfrm>
          <a:prstGeom prst="rect">
            <a:avLst/>
          </a:prstGeom>
        </p:spPr>
        <p:txBody>
          <a:bodyPr wrap="square">
            <a:spAutoFit/>
          </a:bodyPr>
          <a:lstStyle/>
          <a:p>
            <a:pPr>
              <a:lnSpc>
                <a:spcPct val="150000"/>
              </a:lnSpc>
            </a:pPr>
            <a:r>
              <a:rPr lang="en-US" altLang="zh-TW" dirty="0">
                <a:solidFill>
                  <a:srgbClr val="00B0F0"/>
                </a:solidFill>
                <a:latin typeface="Times New Roman" panose="02020603050405020304" pitchFamily="18" charset="0"/>
                <a:cs typeface="Times New Roman" panose="02020603050405020304" pitchFamily="18" charset="0"/>
              </a:rPr>
              <a:t> </a:t>
            </a:r>
          </a:p>
        </p:txBody>
      </p:sp>
      <p:sp>
        <p:nvSpPr>
          <p:cNvPr id="10" name="矩形 9">
            <a:extLst>
              <a:ext uri="{FF2B5EF4-FFF2-40B4-BE49-F238E27FC236}">
                <a16:creationId xmlns:a16="http://schemas.microsoft.com/office/drawing/2014/main" id="{3EF6994E-A9BA-4367-97D0-E91DDA639A06}"/>
              </a:ext>
            </a:extLst>
          </p:cNvPr>
          <p:cNvSpPr/>
          <p:nvPr/>
        </p:nvSpPr>
        <p:spPr>
          <a:xfrm>
            <a:off x="11283349" y="6006479"/>
            <a:ext cx="338554" cy="461665"/>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p:txBody>
      </p:sp>
      <p:pic>
        <p:nvPicPr>
          <p:cNvPr id="3" name="圖片 2">
            <a:extLst>
              <a:ext uri="{FF2B5EF4-FFF2-40B4-BE49-F238E27FC236}">
                <a16:creationId xmlns:a16="http://schemas.microsoft.com/office/drawing/2014/main" id="{7D9421B1-43A6-490A-9221-5CC8DDEA7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128" y="1319138"/>
            <a:ext cx="9016879" cy="4696562"/>
          </a:xfrm>
          <a:prstGeom prst="rect">
            <a:avLst/>
          </a:prstGeom>
        </p:spPr>
      </p:pic>
      <p:sp>
        <p:nvSpPr>
          <p:cNvPr id="9" name="矩形 8">
            <a:extLst>
              <a:ext uri="{FF2B5EF4-FFF2-40B4-BE49-F238E27FC236}">
                <a16:creationId xmlns:a16="http://schemas.microsoft.com/office/drawing/2014/main" id="{1E8C44BF-37CB-40D6-9C8E-FFB2CAAA5776}"/>
              </a:ext>
            </a:extLst>
          </p:cNvPr>
          <p:cNvSpPr/>
          <p:nvPr/>
        </p:nvSpPr>
        <p:spPr>
          <a:xfrm>
            <a:off x="482149" y="6237311"/>
            <a:ext cx="10801200" cy="400110"/>
          </a:xfrm>
          <a:prstGeom prst="rect">
            <a:avLst/>
          </a:prstGeom>
        </p:spPr>
        <p:txBody>
          <a:bodyPr wrap="square">
            <a:spAutoFit/>
          </a:bodyPr>
          <a:lstStyle/>
          <a:p>
            <a:r>
              <a:rPr lang="en-US" altLang="zh-TW" sz="2000" dirty="0">
                <a:solidFill>
                  <a:schemeClr val="bg2">
                    <a:lumMod val="60000"/>
                    <a:lumOff val="40000"/>
                  </a:schemeClr>
                </a:solidFill>
                <a:latin typeface="Times New Roman" panose="02020603050405020304" pitchFamily="18" charset="0"/>
                <a:cs typeface="Times New Roman" panose="02020603050405020304" pitchFamily="18" charset="0"/>
              </a:rPr>
              <a:t>Sniffing Traffic is the process of capturing and viewing traffic as it is passed along the network.</a:t>
            </a:r>
            <a:endParaRPr lang="zh-TW" altLang="en-US" sz="2000"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01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88DE94A-6466-4370-8A90-52DC7C01DD9D}"/>
              </a:ext>
            </a:extLst>
          </p:cNvPr>
          <p:cNvSpPr/>
          <p:nvPr/>
        </p:nvSpPr>
        <p:spPr>
          <a:xfrm>
            <a:off x="1197868" y="620688"/>
            <a:ext cx="10729192" cy="646331"/>
          </a:xfrm>
          <a:prstGeom prst="rect">
            <a:avLst/>
          </a:prstGeom>
        </p:spPr>
        <p:txBody>
          <a:bodyPr wrap="square">
            <a:spAutoFit/>
          </a:bodyPr>
          <a:lstStyle/>
          <a:p>
            <a:pPr algn="just"/>
            <a:r>
              <a:rPr lang="en-US" altLang="zh-TW" sz="3600" b="1" dirty="0">
                <a:solidFill>
                  <a:schemeClr val="accent1">
                    <a:lumMod val="60000"/>
                    <a:lumOff val="40000"/>
                  </a:schemeClr>
                </a:solidFill>
                <a:latin typeface="Times New Roman" panose="02020603050405020304" pitchFamily="18" charset="0"/>
                <a:cs typeface="Times New Roman" panose="02020603050405020304" pitchFamily="18" charset="0"/>
              </a:rPr>
              <a:t>How to craft a validated DNS as an injection packet?</a:t>
            </a:r>
            <a:endParaRPr lang="en-US" altLang="zh-TW" sz="3600" b="1" i="0"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3EF6994E-A9BA-4367-97D0-E91DDA639A06}"/>
              </a:ext>
            </a:extLst>
          </p:cNvPr>
          <p:cNvSpPr/>
          <p:nvPr/>
        </p:nvSpPr>
        <p:spPr>
          <a:xfrm>
            <a:off x="11283349" y="6006479"/>
            <a:ext cx="338554" cy="461665"/>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40A7FEF1-CEAE-42F3-9210-7D1C41ED8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76" y="1357849"/>
            <a:ext cx="8742734" cy="4671208"/>
          </a:xfrm>
          <a:prstGeom prst="rect">
            <a:avLst/>
          </a:prstGeom>
        </p:spPr>
      </p:pic>
      <p:sp>
        <p:nvSpPr>
          <p:cNvPr id="9" name="矩形 8">
            <a:extLst>
              <a:ext uri="{FF2B5EF4-FFF2-40B4-BE49-F238E27FC236}">
                <a16:creationId xmlns:a16="http://schemas.microsoft.com/office/drawing/2014/main" id="{CB82F083-DCEB-4C71-8B50-D99AB8B13D35}"/>
              </a:ext>
            </a:extLst>
          </p:cNvPr>
          <p:cNvSpPr/>
          <p:nvPr/>
        </p:nvSpPr>
        <p:spPr>
          <a:xfrm>
            <a:off x="117748" y="6119887"/>
            <a:ext cx="10801200" cy="707886"/>
          </a:xfrm>
          <a:prstGeom prst="rect">
            <a:avLst/>
          </a:prstGeom>
        </p:spPr>
        <p:txBody>
          <a:bodyPr wrap="square">
            <a:spAutoFit/>
          </a:bodyPr>
          <a:lstStyle/>
          <a:p>
            <a:r>
              <a:rPr lang="en-US" altLang="zh-TW" sz="2000" dirty="0">
                <a:solidFill>
                  <a:schemeClr val="bg2">
                    <a:lumMod val="60000"/>
                    <a:lumOff val="40000"/>
                  </a:schemeClr>
                </a:solidFill>
                <a:latin typeface="Times New Roman" panose="02020603050405020304" pitchFamily="18" charset="0"/>
                <a:cs typeface="Times New Roman" panose="02020603050405020304" pitchFamily="18" charset="0"/>
              </a:rPr>
              <a:t>Ephemeral Port is a communications endpoint (port) of a transport layer protocol of the Internet protocol suite that is used for only a short period of time for the duration of a communication session.</a:t>
            </a:r>
            <a:endParaRPr lang="zh-TW" altLang="en-US" sz="2000"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48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88DE94A-6466-4370-8A90-52DC7C01DD9D}"/>
              </a:ext>
            </a:extLst>
          </p:cNvPr>
          <p:cNvSpPr/>
          <p:nvPr/>
        </p:nvSpPr>
        <p:spPr>
          <a:xfrm>
            <a:off x="1197868" y="620688"/>
            <a:ext cx="10441160" cy="646331"/>
          </a:xfrm>
          <a:prstGeom prst="rect">
            <a:avLst/>
          </a:prstGeom>
        </p:spPr>
        <p:txBody>
          <a:bodyPr wrap="square">
            <a:spAutoFit/>
          </a:bodyPr>
          <a:lstStyle/>
          <a:p>
            <a:pPr algn="just"/>
            <a:r>
              <a:rPr lang="en-US" altLang="zh-TW" sz="3600" b="1" dirty="0">
                <a:solidFill>
                  <a:schemeClr val="accent1">
                    <a:lumMod val="60000"/>
                    <a:lumOff val="40000"/>
                  </a:schemeClr>
                </a:solidFill>
                <a:latin typeface="Times New Roman" panose="02020603050405020304" pitchFamily="18" charset="0"/>
                <a:cs typeface="Times New Roman" panose="02020603050405020304" pitchFamily="18" charset="0"/>
              </a:rPr>
              <a:t>Basic Port Inference</a:t>
            </a:r>
          </a:p>
        </p:txBody>
      </p:sp>
      <p:sp>
        <p:nvSpPr>
          <p:cNvPr id="7" name="矩形 6">
            <a:extLst>
              <a:ext uri="{FF2B5EF4-FFF2-40B4-BE49-F238E27FC236}">
                <a16:creationId xmlns:a16="http://schemas.microsoft.com/office/drawing/2014/main" id="{39E8B4A8-FAA0-4C7C-B6B7-8D8DA600B079}"/>
              </a:ext>
            </a:extLst>
          </p:cNvPr>
          <p:cNvSpPr/>
          <p:nvPr/>
        </p:nvSpPr>
        <p:spPr>
          <a:xfrm>
            <a:off x="1193395" y="1340768"/>
            <a:ext cx="10089954" cy="579967"/>
          </a:xfrm>
          <a:prstGeom prst="rect">
            <a:avLst/>
          </a:prstGeom>
        </p:spPr>
        <p:txBody>
          <a:bodyPr wrap="square">
            <a:spAutoFit/>
          </a:bodyPr>
          <a:lstStyle/>
          <a:p>
            <a:pPr>
              <a:lnSpc>
                <a:spcPct val="150000"/>
              </a:lnSpc>
            </a:pPr>
            <a:r>
              <a:rPr lang="en-US" altLang="zh-TW" dirty="0">
                <a:solidFill>
                  <a:srgbClr val="00B0F0"/>
                </a:solidFill>
                <a:latin typeface="Times New Roman" panose="02020603050405020304" pitchFamily="18" charset="0"/>
                <a:cs typeface="Times New Roman" panose="02020603050405020304" pitchFamily="18" charset="0"/>
              </a:rPr>
              <a:t>– </a:t>
            </a:r>
          </a:p>
        </p:txBody>
      </p:sp>
      <p:sp>
        <p:nvSpPr>
          <p:cNvPr id="10" name="矩形 9">
            <a:extLst>
              <a:ext uri="{FF2B5EF4-FFF2-40B4-BE49-F238E27FC236}">
                <a16:creationId xmlns:a16="http://schemas.microsoft.com/office/drawing/2014/main" id="{3EF6994E-A9BA-4367-97D0-E91DDA639A06}"/>
              </a:ext>
            </a:extLst>
          </p:cNvPr>
          <p:cNvSpPr/>
          <p:nvPr/>
        </p:nvSpPr>
        <p:spPr>
          <a:xfrm>
            <a:off x="11283349" y="6006479"/>
            <a:ext cx="338554" cy="461665"/>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p:txBody>
      </p:sp>
      <p:pic>
        <p:nvPicPr>
          <p:cNvPr id="6" name="圖片 5">
            <a:extLst>
              <a:ext uri="{FF2B5EF4-FFF2-40B4-BE49-F238E27FC236}">
                <a16:creationId xmlns:a16="http://schemas.microsoft.com/office/drawing/2014/main" id="{EFC4BE36-2A6A-4F87-90EF-23925231CEA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69876" y="1417740"/>
            <a:ext cx="5477081" cy="4819571"/>
          </a:xfrm>
          <a:prstGeom prst="rect">
            <a:avLst/>
          </a:prstGeom>
          <a:noFill/>
          <a:ln>
            <a:noFill/>
          </a:ln>
        </p:spPr>
      </p:pic>
    </p:spTree>
    <p:extLst>
      <p:ext uri="{BB962C8B-B14F-4D97-AF65-F5344CB8AC3E}">
        <p14:creationId xmlns:p14="http://schemas.microsoft.com/office/powerpoint/2010/main" val="225669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C0E2706F-0F15-455C-84E2-3939D8D6391D}"/>
              </a:ext>
            </a:extLst>
          </p:cNvPr>
          <p:cNvSpPr/>
          <p:nvPr/>
        </p:nvSpPr>
        <p:spPr>
          <a:xfrm>
            <a:off x="1197868" y="620688"/>
            <a:ext cx="10441160" cy="646331"/>
          </a:xfrm>
          <a:prstGeom prst="rect">
            <a:avLst/>
          </a:prstGeom>
        </p:spPr>
        <p:txBody>
          <a:bodyPr wrap="square">
            <a:spAutoFit/>
          </a:bodyPr>
          <a:lstStyle/>
          <a:p>
            <a:pPr algn="just"/>
            <a:r>
              <a:rPr lang="en-US" altLang="zh-TW" sz="3600" b="1" i="0" dirty="0">
                <a:solidFill>
                  <a:schemeClr val="accent1">
                    <a:lumMod val="60000"/>
                    <a:lumOff val="40000"/>
                  </a:schemeClr>
                </a:solidFill>
                <a:effectLst/>
                <a:latin typeface="Times New Roman" panose="02020603050405020304" pitchFamily="18" charset="0"/>
                <a:cs typeface="Times New Roman" panose="02020603050405020304" pitchFamily="18" charset="0"/>
              </a:rPr>
              <a:t>Port Inference of Ephemeral Port</a:t>
            </a:r>
          </a:p>
        </p:txBody>
      </p:sp>
      <p:sp>
        <p:nvSpPr>
          <p:cNvPr id="14" name="矩形 13">
            <a:extLst>
              <a:ext uri="{FF2B5EF4-FFF2-40B4-BE49-F238E27FC236}">
                <a16:creationId xmlns:a16="http://schemas.microsoft.com/office/drawing/2014/main" id="{3399F7F9-7458-4E48-84C8-34922E83C2EF}"/>
              </a:ext>
            </a:extLst>
          </p:cNvPr>
          <p:cNvSpPr/>
          <p:nvPr/>
        </p:nvSpPr>
        <p:spPr>
          <a:xfrm>
            <a:off x="11283349" y="6006479"/>
            <a:ext cx="346570" cy="461665"/>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p:txBody>
      </p:sp>
      <p:pic>
        <p:nvPicPr>
          <p:cNvPr id="9" name="圖片 8">
            <a:extLst>
              <a:ext uri="{FF2B5EF4-FFF2-40B4-BE49-F238E27FC236}">
                <a16:creationId xmlns:a16="http://schemas.microsoft.com/office/drawing/2014/main" id="{602FC878-5726-48D7-8CC8-74A3F32589D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41884" y="1556792"/>
            <a:ext cx="8568952" cy="4449687"/>
          </a:xfrm>
          <a:prstGeom prst="rect">
            <a:avLst/>
          </a:prstGeom>
          <a:noFill/>
          <a:ln>
            <a:noFill/>
          </a:ln>
        </p:spPr>
      </p:pic>
    </p:spTree>
    <p:extLst>
      <p:ext uri="{BB962C8B-B14F-4D97-AF65-F5344CB8AC3E}">
        <p14:creationId xmlns:p14="http://schemas.microsoft.com/office/powerpoint/2010/main" val="234420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8F96A6C-9612-49CA-BCD8-9DF914145539}"/>
              </a:ext>
            </a:extLst>
          </p:cNvPr>
          <p:cNvSpPr/>
          <p:nvPr/>
        </p:nvSpPr>
        <p:spPr>
          <a:xfrm>
            <a:off x="1197868" y="620688"/>
            <a:ext cx="10441160" cy="646331"/>
          </a:xfrm>
          <a:prstGeom prst="rect">
            <a:avLst/>
          </a:prstGeom>
        </p:spPr>
        <p:txBody>
          <a:bodyPr wrap="square">
            <a:spAutoFit/>
          </a:bodyPr>
          <a:lstStyle/>
          <a:p>
            <a:pPr algn="just"/>
            <a:r>
              <a:rPr lang="en-US" altLang="zh-TW" sz="3600" b="1" i="0" dirty="0">
                <a:solidFill>
                  <a:schemeClr val="accent1">
                    <a:lumMod val="60000"/>
                    <a:lumOff val="40000"/>
                  </a:schemeClr>
                </a:solidFill>
                <a:effectLst/>
                <a:latin typeface="Times New Roman" panose="02020603050405020304" pitchFamily="18" charset="0"/>
                <a:cs typeface="Times New Roman" panose="02020603050405020304" pitchFamily="18" charset="0"/>
              </a:rPr>
              <a:t>Port Inference with IP Spoofing</a:t>
            </a:r>
          </a:p>
        </p:txBody>
      </p:sp>
      <p:sp>
        <p:nvSpPr>
          <p:cNvPr id="16" name="矩形 15">
            <a:extLst>
              <a:ext uri="{FF2B5EF4-FFF2-40B4-BE49-F238E27FC236}">
                <a16:creationId xmlns:a16="http://schemas.microsoft.com/office/drawing/2014/main" id="{578A275A-37D9-42FF-827A-CD6B9CEA7582}"/>
              </a:ext>
            </a:extLst>
          </p:cNvPr>
          <p:cNvSpPr/>
          <p:nvPr/>
        </p:nvSpPr>
        <p:spPr>
          <a:xfrm>
            <a:off x="11283349" y="6006479"/>
            <a:ext cx="338554" cy="461665"/>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6</a:t>
            </a:r>
            <a:endParaRPr lang="zh-TW" altLang="en-US" dirty="0">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D3004FFE-371B-4D8E-A206-231400176CFF}"/>
              </a:ext>
            </a:extLst>
          </p:cNvPr>
          <p:cNvSpPr/>
          <p:nvPr/>
        </p:nvSpPr>
        <p:spPr>
          <a:xfrm>
            <a:off x="1193395" y="1340768"/>
            <a:ext cx="10445633" cy="579967"/>
          </a:xfrm>
          <a:prstGeom prst="rect">
            <a:avLst/>
          </a:prstGeom>
        </p:spPr>
        <p:txBody>
          <a:bodyPr wrap="square">
            <a:spAutoFit/>
          </a:bodyPr>
          <a:lstStyle/>
          <a:p>
            <a:pPr>
              <a:lnSpc>
                <a:spcPct val="150000"/>
              </a:lnSpc>
            </a:pPr>
            <a:r>
              <a:rPr lang="en-US" altLang="zh-TW" dirty="0">
                <a:solidFill>
                  <a:srgbClr val="00B0F0"/>
                </a:solidFill>
                <a:latin typeface="Times New Roman" panose="02020603050405020304" pitchFamily="18" charset="0"/>
                <a:cs typeface="Times New Roman" panose="02020603050405020304" pitchFamily="18" charset="0"/>
              </a:rPr>
              <a:t>– </a:t>
            </a:r>
          </a:p>
        </p:txBody>
      </p:sp>
      <p:pic>
        <p:nvPicPr>
          <p:cNvPr id="6" name="圖片 5">
            <a:extLst>
              <a:ext uri="{FF2B5EF4-FFF2-40B4-BE49-F238E27FC236}">
                <a16:creationId xmlns:a16="http://schemas.microsoft.com/office/drawing/2014/main" id="{7AE42E55-BBAE-4C35-8610-3C89D1174F8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69876" y="1470801"/>
            <a:ext cx="8640960" cy="4766511"/>
          </a:xfrm>
          <a:prstGeom prst="rect">
            <a:avLst/>
          </a:prstGeom>
          <a:noFill/>
          <a:ln>
            <a:noFill/>
          </a:ln>
        </p:spPr>
      </p:pic>
    </p:spTree>
    <p:extLst>
      <p:ext uri="{BB962C8B-B14F-4D97-AF65-F5344CB8AC3E}">
        <p14:creationId xmlns:p14="http://schemas.microsoft.com/office/powerpoint/2010/main" val="8310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88DE94A-6466-4370-8A90-52DC7C01DD9D}"/>
              </a:ext>
            </a:extLst>
          </p:cNvPr>
          <p:cNvSpPr/>
          <p:nvPr/>
        </p:nvSpPr>
        <p:spPr>
          <a:xfrm>
            <a:off x="1197868" y="620688"/>
            <a:ext cx="10441160" cy="646331"/>
          </a:xfrm>
          <a:prstGeom prst="rect">
            <a:avLst/>
          </a:prstGeom>
        </p:spPr>
        <p:txBody>
          <a:bodyPr wrap="square">
            <a:spAutoFit/>
          </a:bodyPr>
          <a:lstStyle/>
          <a:p>
            <a:pPr algn="just"/>
            <a:r>
              <a:rPr lang="en-US" altLang="zh-TW" sz="3600" b="1" i="0" dirty="0">
                <a:solidFill>
                  <a:schemeClr val="accent1">
                    <a:lumMod val="60000"/>
                    <a:lumOff val="40000"/>
                  </a:schemeClr>
                </a:solidFill>
                <a:effectLst/>
                <a:latin typeface="Times New Roman" panose="02020603050405020304" pitchFamily="18" charset="0"/>
                <a:cs typeface="Times New Roman" panose="02020603050405020304" pitchFamily="18" charset="0"/>
              </a:rPr>
              <a:t>Port Inference with Side Channels</a:t>
            </a:r>
          </a:p>
        </p:txBody>
      </p:sp>
      <p:sp>
        <p:nvSpPr>
          <p:cNvPr id="10" name="矩形 9">
            <a:extLst>
              <a:ext uri="{FF2B5EF4-FFF2-40B4-BE49-F238E27FC236}">
                <a16:creationId xmlns:a16="http://schemas.microsoft.com/office/drawing/2014/main" id="{3EF6994E-A9BA-4367-97D0-E91DDA639A06}"/>
              </a:ext>
            </a:extLst>
          </p:cNvPr>
          <p:cNvSpPr/>
          <p:nvPr/>
        </p:nvSpPr>
        <p:spPr>
          <a:xfrm>
            <a:off x="11283349" y="6006479"/>
            <a:ext cx="338554" cy="461665"/>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7</a:t>
            </a:r>
            <a:endParaRPr lang="zh-TW" altLang="en-US"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9FC93528-944E-4F94-8612-415EA60B87A3}"/>
              </a:ext>
            </a:extLst>
          </p:cNvPr>
          <p:cNvSpPr/>
          <p:nvPr/>
        </p:nvSpPr>
        <p:spPr>
          <a:xfrm>
            <a:off x="1195924" y="1196752"/>
            <a:ext cx="10441159" cy="579967"/>
          </a:xfrm>
          <a:prstGeom prst="rect">
            <a:avLst/>
          </a:prstGeom>
        </p:spPr>
        <p:txBody>
          <a:bodyPr wrap="square">
            <a:spAutoFit/>
          </a:bodyPr>
          <a:lstStyle/>
          <a:p>
            <a:pPr>
              <a:lnSpc>
                <a:spcPct val="150000"/>
              </a:lnSpc>
            </a:pPr>
            <a:r>
              <a:rPr lang="en-US" altLang="zh-TW" dirty="0">
                <a:solidFill>
                  <a:srgbClr val="00B0F0"/>
                </a:solidFill>
                <a:latin typeface="Times New Roman" panose="02020603050405020304" pitchFamily="18" charset="0"/>
                <a:cs typeface="Times New Roman" panose="02020603050405020304" pitchFamily="18" charset="0"/>
              </a:rPr>
              <a:t>– ICMP Global Rate Limit: 	(1) Limit sending rate, (2) Shared by all IPs</a:t>
            </a:r>
          </a:p>
        </p:txBody>
      </p:sp>
      <p:sp>
        <p:nvSpPr>
          <p:cNvPr id="7" name="矩形 6">
            <a:extLst>
              <a:ext uri="{FF2B5EF4-FFF2-40B4-BE49-F238E27FC236}">
                <a16:creationId xmlns:a16="http://schemas.microsoft.com/office/drawing/2014/main" id="{559E1B28-F0D6-4458-91DE-F4F2F0D7A963}"/>
              </a:ext>
            </a:extLst>
          </p:cNvPr>
          <p:cNvSpPr/>
          <p:nvPr/>
        </p:nvSpPr>
        <p:spPr>
          <a:xfrm>
            <a:off x="189756" y="5589240"/>
            <a:ext cx="11093593" cy="1015663"/>
          </a:xfrm>
          <a:prstGeom prst="rect">
            <a:avLst/>
          </a:prstGeom>
        </p:spPr>
        <p:txBody>
          <a:bodyPr wrap="square">
            <a:spAutoFit/>
          </a:bodyPr>
          <a:lstStyle/>
          <a:p>
            <a:r>
              <a:rPr lang="en-US" altLang="zh-TW" sz="2000" dirty="0">
                <a:solidFill>
                  <a:schemeClr val="bg2">
                    <a:lumMod val="60000"/>
                    <a:lumOff val="40000"/>
                  </a:schemeClr>
                </a:solidFill>
                <a:latin typeface="Times New Roman" panose="02020603050405020304" pitchFamily="18" charset="0"/>
                <a:cs typeface="Times New Roman" panose="02020603050405020304" pitchFamily="18" charset="0"/>
              </a:rPr>
              <a:t>[1] Yue Cao, </a:t>
            </a:r>
            <a:r>
              <a:rPr lang="en-US" altLang="zh-TW" sz="2000" dirty="0" err="1">
                <a:solidFill>
                  <a:schemeClr val="bg2">
                    <a:lumMod val="60000"/>
                    <a:lumOff val="40000"/>
                  </a:schemeClr>
                </a:solidFill>
                <a:latin typeface="Times New Roman" panose="02020603050405020304" pitchFamily="18" charset="0"/>
                <a:cs typeface="Times New Roman" panose="02020603050405020304" pitchFamily="18" charset="0"/>
              </a:rPr>
              <a:t>Zhiyun</a:t>
            </a:r>
            <a:r>
              <a:rPr lang="en-US" altLang="zh-TW" sz="2000" dirty="0">
                <a:solidFill>
                  <a:schemeClr val="bg2">
                    <a:lumMod val="60000"/>
                    <a:lumOff val="40000"/>
                  </a:schemeClr>
                </a:solidFill>
                <a:latin typeface="Times New Roman" panose="02020603050405020304" pitchFamily="18" charset="0"/>
                <a:cs typeface="Times New Roman" panose="02020603050405020304" pitchFamily="18" charset="0"/>
              </a:rPr>
              <a:t> Qian, </a:t>
            </a:r>
            <a:r>
              <a:rPr lang="en-US" altLang="zh-TW" sz="2000" dirty="0" err="1">
                <a:solidFill>
                  <a:schemeClr val="bg2">
                    <a:lumMod val="60000"/>
                    <a:lumOff val="40000"/>
                  </a:schemeClr>
                </a:solidFill>
                <a:latin typeface="Times New Roman" panose="02020603050405020304" pitchFamily="18" charset="0"/>
                <a:cs typeface="Times New Roman" panose="02020603050405020304" pitchFamily="18" charset="0"/>
              </a:rPr>
              <a:t>Zhongjie</a:t>
            </a:r>
            <a:r>
              <a:rPr lang="en-US" altLang="zh-TW" sz="2000" dirty="0">
                <a:solidFill>
                  <a:schemeClr val="bg2">
                    <a:lumMod val="60000"/>
                    <a:lumOff val="40000"/>
                  </a:schemeClr>
                </a:solidFill>
                <a:latin typeface="Times New Roman" panose="02020603050405020304" pitchFamily="18" charset="0"/>
                <a:cs typeface="Times New Roman" panose="02020603050405020304" pitchFamily="18" charset="0"/>
              </a:rPr>
              <a:t> Wang, Tuan Dao, Srikanth V. Krishnamurthy, and Lisa M. Marvel. 2016. Off-path TCP exploits: global rate limit considered dangerous. In Proceedings of </a:t>
            </a:r>
            <a:r>
              <a:rPr lang="en-US" altLang="zh-TW" sz="2000" i="1" dirty="0">
                <a:solidFill>
                  <a:schemeClr val="bg2">
                    <a:lumMod val="60000"/>
                    <a:lumOff val="40000"/>
                  </a:schemeClr>
                </a:solidFill>
                <a:latin typeface="Times New Roman" panose="02020603050405020304" pitchFamily="18" charset="0"/>
                <a:cs typeface="Times New Roman" panose="02020603050405020304" pitchFamily="18" charset="0"/>
              </a:rPr>
              <a:t>the 25th USENIX Conference on Security Symposium (SEC'16)</a:t>
            </a:r>
            <a:r>
              <a:rPr lang="en-US" altLang="zh-TW" sz="2000" dirty="0">
                <a:solidFill>
                  <a:schemeClr val="bg2">
                    <a:lumMod val="60000"/>
                    <a:lumOff val="40000"/>
                  </a:schemeClr>
                </a:solidFill>
                <a:latin typeface="Times New Roman" panose="02020603050405020304" pitchFamily="18" charset="0"/>
                <a:cs typeface="Times New Roman" panose="02020603050405020304" pitchFamily="18" charset="0"/>
              </a:rPr>
              <a:t>. USENIX Association, USA, 209–225.</a:t>
            </a:r>
            <a:endParaRPr lang="zh-TW" altLang="en-US" sz="2000"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pic>
        <p:nvPicPr>
          <p:cNvPr id="3" name="圖片 2">
            <a:extLst>
              <a:ext uri="{FF2B5EF4-FFF2-40B4-BE49-F238E27FC236}">
                <a16:creationId xmlns:a16="http://schemas.microsoft.com/office/drawing/2014/main" id="{CC33CD9B-230D-4DDB-9241-BB28FFF11C94}"/>
              </a:ext>
            </a:extLst>
          </p:cNvPr>
          <p:cNvPicPr>
            <a:picLocks noChangeAspect="1"/>
          </p:cNvPicPr>
          <p:nvPr/>
        </p:nvPicPr>
        <p:blipFill>
          <a:blip r:embed="rId3"/>
          <a:stretch>
            <a:fillRect/>
          </a:stretch>
        </p:blipFill>
        <p:spPr>
          <a:xfrm>
            <a:off x="1269875" y="2102058"/>
            <a:ext cx="9013675" cy="2839109"/>
          </a:xfrm>
          <a:prstGeom prst="rect">
            <a:avLst/>
          </a:prstGeom>
        </p:spPr>
      </p:pic>
    </p:spTree>
    <p:extLst>
      <p:ext uri="{BB962C8B-B14F-4D97-AF65-F5344CB8AC3E}">
        <p14:creationId xmlns:p14="http://schemas.microsoft.com/office/powerpoint/2010/main" val="41015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88DE94A-6466-4370-8A90-52DC7C01DD9D}"/>
              </a:ext>
            </a:extLst>
          </p:cNvPr>
          <p:cNvSpPr/>
          <p:nvPr/>
        </p:nvSpPr>
        <p:spPr>
          <a:xfrm>
            <a:off x="1197868" y="620688"/>
            <a:ext cx="10441160" cy="584775"/>
          </a:xfrm>
          <a:prstGeom prst="rect">
            <a:avLst/>
          </a:prstGeom>
        </p:spPr>
        <p:txBody>
          <a:bodyPr wrap="square">
            <a:spAutoFit/>
          </a:bodyPr>
          <a:lstStyle/>
          <a:p>
            <a:pPr algn="just"/>
            <a:r>
              <a:rPr lang="en-US" altLang="zh-TW" sz="3200" b="1" i="0" dirty="0">
                <a:solidFill>
                  <a:schemeClr val="accent1">
                    <a:lumMod val="60000"/>
                    <a:lumOff val="40000"/>
                  </a:schemeClr>
                </a:solidFill>
                <a:effectLst/>
                <a:latin typeface="Times New Roman" panose="02020603050405020304" pitchFamily="18" charset="0"/>
                <a:cs typeface="Times New Roman" panose="02020603050405020304" pitchFamily="18" charset="0"/>
              </a:rPr>
              <a:t>How this Special Port Inference Works </a:t>
            </a:r>
          </a:p>
        </p:txBody>
      </p:sp>
      <p:sp>
        <p:nvSpPr>
          <p:cNvPr id="10" name="矩形 9">
            <a:extLst>
              <a:ext uri="{FF2B5EF4-FFF2-40B4-BE49-F238E27FC236}">
                <a16:creationId xmlns:a16="http://schemas.microsoft.com/office/drawing/2014/main" id="{3EF6994E-A9BA-4367-97D0-E91DDA639A06}"/>
              </a:ext>
            </a:extLst>
          </p:cNvPr>
          <p:cNvSpPr/>
          <p:nvPr/>
        </p:nvSpPr>
        <p:spPr>
          <a:xfrm>
            <a:off x="11283349" y="6006479"/>
            <a:ext cx="338554" cy="461665"/>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8</a:t>
            </a:r>
            <a:endParaRPr lang="zh-TW"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5B84A348-5607-4643-B7B6-76996EF07C4D}"/>
              </a:ext>
            </a:extLst>
          </p:cNvPr>
          <p:cNvSpPr/>
          <p:nvPr/>
        </p:nvSpPr>
        <p:spPr>
          <a:xfrm>
            <a:off x="1193394" y="1340768"/>
            <a:ext cx="3316842" cy="579967"/>
          </a:xfrm>
          <a:prstGeom prst="rect">
            <a:avLst/>
          </a:prstGeom>
        </p:spPr>
        <p:txBody>
          <a:bodyPr wrap="square">
            <a:spAutoFit/>
          </a:bodyPr>
          <a:lstStyle/>
          <a:p>
            <a:pPr>
              <a:lnSpc>
                <a:spcPct val="150000"/>
              </a:lnSpc>
            </a:pPr>
            <a:r>
              <a:rPr lang="en-US" altLang="zh-TW" dirty="0">
                <a:solidFill>
                  <a:srgbClr val="00B0F0"/>
                </a:solidFill>
                <a:latin typeface="Times New Roman" panose="02020603050405020304" pitchFamily="18" charset="0"/>
                <a:cs typeface="Times New Roman" panose="02020603050405020304" pitchFamily="18" charset="0"/>
              </a:rPr>
              <a:t>– </a:t>
            </a:r>
          </a:p>
        </p:txBody>
      </p:sp>
      <p:pic>
        <p:nvPicPr>
          <p:cNvPr id="9" name="圖片 8">
            <a:extLst>
              <a:ext uri="{FF2B5EF4-FFF2-40B4-BE49-F238E27FC236}">
                <a16:creationId xmlns:a16="http://schemas.microsoft.com/office/drawing/2014/main" id="{894E4FF6-C5B6-4B26-85CD-73637A04BC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93394" y="1520151"/>
            <a:ext cx="9221498" cy="4717161"/>
          </a:xfrm>
          <a:prstGeom prst="rect">
            <a:avLst/>
          </a:prstGeom>
          <a:noFill/>
          <a:ln>
            <a:noFill/>
          </a:ln>
        </p:spPr>
      </p:pic>
      <p:sp>
        <p:nvSpPr>
          <p:cNvPr id="11" name="矩形 10">
            <a:extLst>
              <a:ext uri="{FF2B5EF4-FFF2-40B4-BE49-F238E27FC236}">
                <a16:creationId xmlns:a16="http://schemas.microsoft.com/office/drawing/2014/main" id="{961F24C9-CDC0-4518-AE4D-04028FBBC69F}"/>
              </a:ext>
            </a:extLst>
          </p:cNvPr>
          <p:cNvSpPr/>
          <p:nvPr/>
        </p:nvSpPr>
        <p:spPr>
          <a:xfrm>
            <a:off x="117748" y="6341258"/>
            <a:ext cx="10801200" cy="400110"/>
          </a:xfrm>
          <a:prstGeom prst="rect">
            <a:avLst/>
          </a:prstGeom>
        </p:spPr>
        <p:txBody>
          <a:bodyPr wrap="square">
            <a:spAutoFit/>
          </a:bodyPr>
          <a:lstStyle/>
          <a:p>
            <a:r>
              <a:rPr lang="en-US" altLang="zh-TW" sz="2000" dirty="0">
                <a:solidFill>
                  <a:schemeClr val="bg2">
                    <a:lumMod val="60000"/>
                    <a:lumOff val="40000"/>
                  </a:schemeClr>
                </a:solidFill>
                <a:latin typeface="Times New Roman" panose="02020603050405020304" pitchFamily="18" charset="0"/>
                <a:cs typeface="Times New Roman" panose="02020603050405020304" pitchFamily="18" charset="0"/>
              </a:rPr>
              <a:t>Jitter is the variation in time delay between signals transmitted and received over a network connection.</a:t>
            </a:r>
            <a:endParaRPr lang="zh-TW" altLang="en-US" sz="2000"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81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科技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22_TF02787990.potx" id="{5D7B44C0-935F-4527-AFD9-533AB007DCDD}" vid="{68BFFC14-726C-4C6F-B5FD-8BFDC490BED3}"/>
    </a:ext>
  </a:extLst>
</a:theme>
</file>

<file path=ppt/theme/theme2.xml><?xml version="1.0" encoding="utf-8"?>
<a:theme xmlns:a="http://schemas.openxmlformats.org/drawingml/2006/main" name="Office 佈景主題">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佈景主題">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三條電路線簡報 (寬螢幕)</Template>
  <TotalTime>3644</TotalTime>
  <Words>2060</Words>
  <Application>Microsoft Office PowerPoint</Application>
  <PresentationFormat>自訂</PresentationFormat>
  <Paragraphs>105</Paragraphs>
  <Slides>14</Slides>
  <Notes>14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微軟正黑體</vt:lpstr>
      <vt:lpstr>Arial</vt:lpstr>
      <vt:lpstr>Georgia</vt:lpstr>
      <vt:lpstr>Times New Roman</vt:lpstr>
      <vt:lpstr>科技 16x9</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標題版面配置</dc:title>
  <dc:creator>陳劭珩</dc:creator>
  <cp:lastModifiedBy>陳劭珩</cp:lastModifiedBy>
  <cp:revision>740</cp:revision>
  <dcterms:created xsi:type="dcterms:W3CDTF">2022-02-09T04:51:17Z</dcterms:created>
  <dcterms:modified xsi:type="dcterms:W3CDTF">2022-05-15T14:00:26Z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