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0" r:id="rId4"/>
    <p:sldId id="264" r:id="rId5"/>
    <p:sldId id="261" r:id="rId6"/>
    <p:sldId id="262" r:id="rId7"/>
    <p:sldId id="259" r:id="rId8"/>
    <p:sldId id="258" r:id="rId9"/>
    <p:sldId id="266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劭珩" initials="陳劭珩" lastIdx="1" clrIdx="0">
    <p:extLst>
      <p:ext uri="{19B8F6BF-5375-455C-9EA6-DF929625EA0E}">
        <p15:presenceInfo xmlns:p15="http://schemas.microsoft.com/office/powerpoint/2012/main" userId="S-1-5-21-869998833-777307487-1452402179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34" autoAdjust="0"/>
  </p:normalViewPr>
  <p:slideViewPr>
    <p:cSldViewPr snapToGrid="0">
      <p:cViewPr varScale="1">
        <p:scale>
          <a:sx n="148" d="100"/>
          <a:sy n="148" d="100"/>
        </p:scale>
        <p:origin x="73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1B2BD2A2-D029-4532-ABC2-BEFCD92E98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C78517A-708B-45E7-90BE-D6024AC57E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54C88-739F-431A-8918-C77E18EDC8F5}" type="datetimeFigureOut">
              <a:rPr lang="zh-TW" altLang="en-US" smtClean="0"/>
              <a:t>2022/11/6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458B2C6-8D2C-4540-AA31-FC7EDFA799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2BD9FF7-22FA-4807-8127-D0E2B7D5DC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237D2-F64A-4119-9901-8A403A8ABA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750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0E268-90DC-4AED-A482-FD80EE670BCE}" type="datetimeFigureOut">
              <a:rPr lang="zh-TW" altLang="en-US" smtClean="0"/>
              <a:t>2022/11/6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0C722-5EC5-422E-B6AC-104B5FBE5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211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0C722-5EC5-422E-B6AC-104B5FBE57D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448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0C722-5EC5-422E-B6AC-104B5FBE57D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58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10223502" y="6021388"/>
            <a:ext cx="1968500" cy="836612"/>
            <a:chOff x="521" y="210"/>
            <a:chExt cx="2520" cy="1504"/>
          </a:xfrm>
        </p:grpSpPr>
        <p:pic>
          <p:nvPicPr>
            <p:cNvPr id="5" name="Picture 44" descr="未標題-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" y="709"/>
              <a:ext cx="2268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5" descr="未標題-1 複製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210"/>
              <a:ext cx="2520" cy="1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" name="Picture 47" descr="ed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035" y="6076950"/>
            <a:ext cx="11303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5" descr="Bann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7200"/>
            <a:ext cx="863600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5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02786" y="1989141"/>
            <a:ext cx="9986433" cy="1800225"/>
          </a:xfrm>
        </p:spPr>
        <p:txBody>
          <a:bodyPr/>
          <a:lstStyle>
            <a:lvl1pPr algn="ctr">
              <a:defRPr sz="3600" b="0">
                <a:solidFill>
                  <a:srgbClr val="02020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zh-TW" dirty="0"/>
          </a:p>
        </p:txBody>
      </p:sp>
      <p:sp>
        <p:nvSpPr>
          <p:cNvPr id="5146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100516"/>
            <a:ext cx="8534400" cy="176688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0">
                <a:solidFill>
                  <a:srgbClr val="020202"/>
                </a:solidFill>
              </a:defRPr>
            </a:lvl1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487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BC23C-4A44-4145-A4D1-38834CDA9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2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686800" y="331788"/>
            <a:ext cx="2590800" cy="591661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2286" y="331788"/>
            <a:ext cx="7571316" cy="591661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BC23C-4A44-4145-A4D1-38834CDA9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461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90652" y="331791"/>
            <a:ext cx="9886949" cy="9366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912284" y="1700216"/>
            <a:ext cx="5080000" cy="4548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5484" y="1700216"/>
            <a:ext cx="5080000" cy="4548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BC23C-4A44-4145-A4D1-38834CDA9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36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BC23C-4A44-4145-A4D1-38834CDA9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43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BC23C-4A44-4145-A4D1-38834CDA9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411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2284" y="1700216"/>
            <a:ext cx="5080000" cy="45481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5484" y="1700216"/>
            <a:ext cx="5080000" cy="45481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BC23C-4A44-4145-A4D1-38834CDA9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87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BC23C-4A44-4145-A4D1-38834CDA9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1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BC23C-4A44-4145-A4D1-38834CDA9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12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BC23C-4A44-4145-A4D1-38834CDA9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76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BC23C-4A44-4145-A4D1-38834CDA9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3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BC23C-4A44-4145-A4D1-38834CDA9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87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3" descr="Title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2" y="692153"/>
            <a:ext cx="87206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Line 81"/>
          <p:cNvSpPr>
            <a:spLocks noChangeShapeType="1"/>
          </p:cNvSpPr>
          <p:nvPr/>
        </p:nvSpPr>
        <p:spPr bwMode="auto">
          <a:xfrm>
            <a:off x="334435" y="1196975"/>
            <a:ext cx="10466917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350">
              <a:solidFill>
                <a:srgbClr val="545472"/>
              </a:solidFill>
              <a:latin typeface="Tahoma" panose="020B0604030504040204" pitchFamily="34" charset="0"/>
            </a:endParaRPr>
          </a:p>
        </p:txBody>
      </p:sp>
      <p:pic>
        <p:nvPicPr>
          <p:cNvPr id="1028" name="Picture 71" descr="lin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1111" b="46909"/>
          <a:stretch>
            <a:fillRect/>
          </a:stretch>
        </p:blipFill>
        <p:spPr bwMode="auto">
          <a:xfrm>
            <a:off x="12048068" y="2924175"/>
            <a:ext cx="143933" cy="384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70" descr="line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433" y="6669091"/>
            <a:ext cx="9652000" cy="7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1390652" y="331791"/>
            <a:ext cx="9886949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31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4" y="1700216"/>
            <a:ext cx="10363200" cy="454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129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008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050">
                <a:latin typeface="+mn-lt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4130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050">
                <a:latin typeface="Arial" panose="020B0604020202020204" pitchFamily="34" charset="0"/>
              </a:defRPr>
            </a:lvl1pPr>
          </a:lstStyle>
          <a:p>
            <a:fld id="{2D6BC23C-4A44-4145-A4D1-38834CDA95BE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034" name="Group 56"/>
          <p:cNvGrpSpPr>
            <a:grpSpLocks/>
          </p:cNvGrpSpPr>
          <p:nvPr/>
        </p:nvGrpSpPr>
        <p:grpSpPr bwMode="auto">
          <a:xfrm>
            <a:off x="10608733" y="6165850"/>
            <a:ext cx="1583267" cy="692150"/>
            <a:chOff x="521" y="210"/>
            <a:chExt cx="2520" cy="1504"/>
          </a:xfrm>
        </p:grpSpPr>
        <p:pic>
          <p:nvPicPr>
            <p:cNvPr id="1036" name="Picture 57" descr="未標題-2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" y="709"/>
              <a:ext cx="2268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58" descr="未標題-1 複製"/>
            <p:cNvPicPr>
              <a:picLocks noChangeAspect="1" noChangeArrowheads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210"/>
              <a:ext cx="2520" cy="1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35" name="Line 84"/>
          <p:cNvSpPr>
            <a:spLocks noChangeShapeType="1"/>
          </p:cNvSpPr>
          <p:nvPr/>
        </p:nvSpPr>
        <p:spPr bwMode="auto">
          <a:xfrm rot="5400000">
            <a:off x="286809" y="1174750"/>
            <a:ext cx="125095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350">
              <a:solidFill>
                <a:srgbClr val="545472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63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000099"/>
          </a:solidFill>
          <a:latin typeface="Arial" charset="0"/>
          <a:ea typeface="新細明體" pitchFamily="18" charset="-120"/>
          <a:cs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000099"/>
          </a:solidFill>
          <a:latin typeface="Arial" charset="0"/>
          <a:ea typeface="新細明體" pitchFamily="18" charset="-120"/>
          <a:cs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000099"/>
          </a:solidFill>
          <a:latin typeface="Arial" charset="0"/>
          <a:ea typeface="新細明體" pitchFamily="18" charset="-120"/>
          <a:cs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000099"/>
          </a:solidFill>
          <a:latin typeface="Arial" charset="0"/>
          <a:ea typeface="新細明體" pitchFamily="18" charset="-120"/>
          <a:cs typeface="Tahoma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000099"/>
          </a:solidFill>
          <a:latin typeface="Arial" charset="0"/>
          <a:ea typeface="新細明體" pitchFamily="18" charset="-120"/>
          <a:cs typeface="Tahoma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000099"/>
          </a:solidFill>
          <a:latin typeface="Arial" charset="0"/>
          <a:ea typeface="新細明體" pitchFamily="18" charset="-120"/>
          <a:cs typeface="Tahoma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000099"/>
          </a:solidFill>
          <a:latin typeface="Arial" charset="0"/>
          <a:ea typeface="新細明體" pitchFamily="18" charset="-120"/>
          <a:cs typeface="Tahoma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rgbClr val="000099"/>
          </a:solidFill>
          <a:latin typeface="Arial" charset="0"/>
          <a:ea typeface="新細明體" pitchFamily="18" charset="-120"/>
          <a:cs typeface="Tahoma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10000"/>
        </a:spcAft>
        <a:buClr>
          <a:srgbClr val="0000FF"/>
        </a:buClr>
        <a:buFont typeface="Wingdings" panose="05000000000000000000" pitchFamily="2" charset="2"/>
        <a:buChar char="n"/>
        <a:defRPr kumimoji="1" sz="2400" b="1">
          <a:solidFill>
            <a:srgbClr val="000099"/>
          </a:solidFill>
          <a:latin typeface="+mn-lt"/>
          <a:ea typeface="+mn-ea"/>
          <a:cs typeface="+mn-cs"/>
        </a:defRPr>
      </a:lvl1pPr>
      <a:lvl2pPr marL="595313" indent="-252413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n"/>
        <a:defRPr kumimoji="1" sz="2000">
          <a:solidFill>
            <a:srgbClr val="990000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n"/>
        <a:defRPr kumimoji="1">
          <a:solidFill>
            <a:srgbClr val="0000FF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n"/>
        <a:defRPr kumimoji="1" sz="1600">
          <a:solidFill>
            <a:srgbClr val="00CC00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n"/>
        <a:defRPr kumimoji="1" sz="1600">
          <a:solidFill>
            <a:srgbClr val="FF3300"/>
          </a:solidFill>
          <a:latin typeface="+mn-lt"/>
          <a:ea typeface="+mn-ea"/>
          <a:cs typeface="+mn-cs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n"/>
        <a:defRPr kumimoji="1" sz="1200">
          <a:solidFill>
            <a:srgbClr val="FF3300"/>
          </a:solidFill>
          <a:latin typeface="+mn-lt"/>
          <a:ea typeface="+mn-ea"/>
          <a:cs typeface="+mn-cs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n"/>
        <a:defRPr kumimoji="1" sz="1200">
          <a:solidFill>
            <a:srgbClr val="FF3300"/>
          </a:solidFill>
          <a:latin typeface="+mn-lt"/>
          <a:ea typeface="+mn-ea"/>
          <a:cs typeface="+mn-cs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n"/>
        <a:defRPr kumimoji="1" sz="1200">
          <a:solidFill>
            <a:srgbClr val="FF3300"/>
          </a:solidFill>
          <a:latin typeface="+mn-lt"/>
          <a:ea typeface="+mn-ea"/>
          <a:cs typeface="+mn-cs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n"/>
        <a:defRPr kumimoji="1" sz="1200">
          <a:solidFill>
            <a:srgbClr val="FF3300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6E92C-02DD-48F7-901D-E6D19C9F3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1088" y="2300291"/>
            <a:ext cx="7758827" cy="1800225"/>
          </a:xfrm>
        </p:spPr>
        <p:txBody>
          <a:bodyPr/>
          <a:lstStyle/>
          <a:p>
            <a:r>
              <a:rPr lang="en-US" altLang="zh-TW" b="1" dirty="0"/>
              <a:t>Advanced </a:t>
            </a:r>
            <a:r>
              <a:rPr lang="en-US" altLang="zh-TW" b="1" dirty="0" err="1"/>
              <a:t>Dashcam</a:t>
            </a:r>
            <a:r>
              <a:rPr lang="en-US" altLang="zh-TW" b="1" dirty="0"/>
              <a:t> Assistance System</a:t>
            </a:r>
            <a:endParaRPr lang="zh-TW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4E7F66-20A5-45A9-A7D7-CB8C901F4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043967"/>
            <a:ext cx="8534400" cy="2270588"/>
          </a:xfrm>
        </p:spPr>
        <p:txBody>
          <a:bodyPr/>
          <a:lstStyle/>
          <a:p>
            <a:pPr lvl="0"/>
            <a:r>
              <a:rPr lang="en-US" altLang="zh-TW" sz="2400" b="1" dirty="0">
                <a:solidFill>
                  <a:srgbClr val="545472"/>
                </a:solidFill>
                <a:ea typeface="標楷體" panose="03000509000000000000" pitchFamily="65" charset="-120"/>
              </a:rPr>
              <a:t>Group 2</a:t>
            </a:r>
          </a:p>
          <a:p>
            <a:r>
              <a:rPr lang="zh-TW" altLang="en-US" sz="1600" dirty="0">
                <a:latin typeface="+mj-lt"/>
              </a:rPr>
              <a:t>通訊所 </a:t>
            </a:r>
            <a:r>
              <a:rPr lang="en-US" altLang="zh-TW" sz="1600" dirty="0">
                <a:latin typeface="+mj-lt"/>
              </a:rPr>
              <a:t>110064533 </a:t>
            </a:r>
            <a:r>
              <a:rPr lang="zh-TW" altLang="en-US" sz="1600" dirty="0">
                <a:latin typeface="+mj-lt"/>
              </a:rPr>
              <a:t>陳劭珩</a:t>
            </a:r>
            <a:endParaRPr lang="en-US" altLang="zh-TW" sz="1600" dirty="0">
              <a:latin typeface="+mj-lt"/>
            </a:endParaRPr>
          </a:p>
          <a:p>
            <a:r>
              <a:rPr lang="zh-TW" altLang="en-US" sz="1600" dirty="0">
                <a:latin typeface="+mj-lt"/>
              </a:rPr>
              <a:t>電機所 </a:t>
            </a:r>
            <a:r>
              <a:rPr lang="en-US" altLang="zh-TW" sz="1600" dirty="0">
                <a:latin typeface="+mj-lt"/>
              </a:rPr>
              <a:t>111061537 </a:t>
            </a:r>
            <a:r>
              <a:rPr lang="zh-TW" altLang="en-US" sz="1600" dirty="0">
                <a:latin typeface="+mj-lt"/>
              </a:rPr>
              <a:t>洪子晴</a:t>
            </a:r>
            <a:endParaRPr lang="en-US" altLang="zh-TW" sz="1600" dirty="0">
              <a:latin typeface="+mj-lt"/>
            </a:endParaRPr>
          </a:p>
          <a:p>
            <a:r>
              <a:rPr lang="zh-TW" altLang="en-US" sz="1600" dirty="0">
                <a:latin typeface="+mj-lt"/>
              </a:rPr>
              <a:t>資工所 </a:t>
            </a:r>
            <a:r>
              <a:rPr lang="en-US" altLang="zh-TW" sz="1600" dirty="0">
                <a:latin typeface="+mj-lt"/>
              </a:rPr>
              <a:t>111062574 </a:t>
            </a:r>
            <a:r>
              <a:rPr lang="zh-TW" altLang="en-US" sz="1600" dirty="0">
                <a:latin typeface="+mj-lt"/>
              </a:rPr>
              <a:t>徐瑞憫</a:t>
            </a:r>
            <a:endParaRPr lang="en-US" altLang="zh-TW" sz="1600" dirty="0">
              <a:latin typeface="+mj-lt"/>
            </a:endParaRPr>
          </a:p>
          <a:p>
            <a:r>
              <a:rPr lang="zh-TW" altLang="en-US" sz="1600" dirty="0">
                <a:latin typeface="+mj-lt"/>
              </a:rPr>
              <a:t>通訊所 </a:t>
            </a:r>
            <a:r>
              <a:rPr lang="en-US" altLang="zh-TW" sz="1600" dirty="0">
                <a:latin typeface="+mj-lt"/>
              </a:rPr>
              <a:t>111064537 </a:t>
            </a:r>
            <a:r>
              <a:rPr lang="zh-TW" altLang="en-US" sz="1600" dirty="0">
                <a:latin typeface="+mj-lt"/>
              </a:rPr>
              <a:t>林亭君</a:t>
            </a:r>
            <a:endParaRPr lang="en-US" altLang="zh-TW" sz="1600" dirty="0">
              <a:latin typeface="+mj-lt"/>
            </a:endParaRPr>
          </a:p>
          <a:p>
            <a:r>
              <a:rPr lang="zh-TW" altLang="en-US" sz="1600" dirty="0">
                <a:latin typeface="+mj-lt"/>
              </a:rPr>
              <a:t>資應所 </a:t>
            </a:r>
            <a:r>
              <a:rPr lang="en-US" altLang="zh-TW" sz="1600" dirty="0">
                <a:latin typeface="+mj-lt"/>
              </a:rPr>
              <a:t>111065515 </a:t>
            </a:r>
            <a:r>
              <a:rPr lang="zh-TW" altLang="en-US" sz="1600" dirty="0">
                <a:latin typeface="+mj-lt"/>
              </a:rPr>
              <a:t>鄭皓姿</a:t>
            </a:r>
            <a:endParaRPr lang="en-US" altLang="zh-TW" sz="1600" dirty="0">
              <a:latin typeface="+mj-lt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529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CB6DD7-4993-47C6-A743-686AEE1D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915322-1F98-487C-9CB9-7F395E508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Motivation</a:t>
            </a:r>
          </a:p>
          <a:p>
            <a:r>
              <a:rPr lang="en-US" altLang="zh-TW" dirty="0"/>
              <a:t>Application</a:t>
            </a:r>
          </a:p>
          <a:p>
            <a:r>
              <a:rPr lang="en-US" altLang="zh-TW" dirty="0"/>
              <a:t>Technology</a:t>
            </a:r>
          </a:p>
          <a:p>
            <a:r>
              <a:rPr lang="en-US" altLang="zh-TW" dirty="0"/>
              <a:t>Task Partition</a:t>
            </a:r>
          </a:p>
          <a:p>
            <a:r>
              <a:rPr lang="en-US" altLang="zh-TW" dirty="0"/>
              <a:t>Product Schedule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6BC23C-4A44-4145-A4D1-38834CDA95B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68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2284" y="1700217"/>
            <a:ext cx="10363200" cy="2968376"/>
          </a:xfrm>
        </p:spPr>
        <p:txBody>
          <a:bodyPr/>
          <a:lstStyle/>
          <a:p>
            <a:r>
              <a:rPr lang="en-US" altLang="zh-TW" dirty="0"/>
              <a:t>Driving Condition</a:t>
            </a:r>
          </a:p>
          <a:p>
            <a:pPr lvl="1"/>
            <a:r>
              <a:rPr lang="en-US" altLang="zh-TW" dirty="0"/>
              <a:t>There are numerous thing to pay attention while driving [1]</a:t>
            </a:r>
          </a:p>
          <a:p>
            <a:pPr lvl="1"/>
            <a:r>
              <a:rPr lang="en-US" altLang="zh-TW" dirty="0"/>
              <a:t>Useful Visual Field of View (UFOV) studies in driving ability [2]</a:t>
            </a:r>
          </a:p>
          <a:p>
            <a:pPr lvl="1"/>
            <a:r>
              <a:rPr lang="en-US" altLang="zh-TW" dirty="0"/>
              <a:t>Driver’s attention and concentration [3]</a:t>
            </a:r>
          </a:p>
          <a:p>
            <a:r>
              <a:rPr lang="en-US" altLang="zh-TW" dirty="0"/>
              <a:t>Target User</a:t>
            </a:r>
          </a:p>
          <a:p>
            <a:pPr lvl="1"/>
            <a:r>
              <a:rPr lang="en-US" altLang="zh-TW" dirty="0"/>
              <a:t>Ordinary drivers with safety consciousness</a:t>
            </a:r>
          </a:p>
          <a:p>
            <a:pPr lvl="1"/>
            <a:r>
              <a:rPr lang="en-US" altLang="zh-TW" dirty="0"/>
              <a:t>E.g. Car rental company,</a:t>
            </a:r>
            <a:r>
              <a:rPr lang="zh-TW" altLang="en-US" dirty="0"/>
              <a:t> </a:t>
            </a:r>
            <a:r>
              <a:rPr lang="en-US" altLang="zh-TW" dirty="0"/>
              <a:t>Uber, driving school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6BC23C-4A44-4145-A4D1-38834CDA95BE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6FBFD94B-5A43-44E3-9D8D-DBD15D383CE2}"/>
              </a:ext>
            </a:extLst>
          </p:cNvPr>
          <p:cNvSpPr txBox="1">
            <a:spLocks/>
          </p:cNvSpPr>
          <p:nvPr/>
        </p:nvSpPr>
        <p:spPr bwMode="auto">
          <a:xfrm>
            <a:off x="912284" y="5222383"/>
            <a:ext cx="9519603" cy="152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rgbClr val="000099"/>
                </a:solidFill>
                <a:latin typeface="Arial" charset="0"/>
                <a:ea typeface="新細明體" pitchFamily="18" charset="-120"/>
                <a:cs typeface="Tahom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rgbClr val="000099"/>
                </a:solidFill>
                <a:latin typeface="Arial" charset="0"/>
                <a:ea typeface="新細明體" pitchFamily="18" charset="-120"/>
                <a:cs typeface="Tahom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rgbClr val="000099"/>
                </a:solidFill>
                <a:latin typeface="Arial" charset="0"/>
                <a:ea typeface="新細明體" pitchFamily="18" charset="-120"/>
                <a:cs typeface="Tahom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rgbClr val="000099"/>
                </a:solidFill>
                <a:latin typeface="Arial" charset="0"/>
                <a:ea typeface="新細明體" pitchFamily="18" charset="-120"/>
                <a:cs typeface="Tahoma" pitchFamily="34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rgbClr val="000099"/>
                </a:solidFill>
                <a:latin typeface="Arial" charset="0"/>
                <a:ea typeface="新細明體" pitchFamily="18" charset="-120"/>
                <a:cs typeface="Tahoma" pitchFamily="34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rgbClr val="000099"/>
                </a:solidFill>
                <a:latin typeface="Arial" charset="0"/>
                <a:ea typeface="新細明體" pitchFamily="18" charset="-120"/>
                <a:cs typeface="Tahoma" pitchFamily="34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rgbClr val="000099"/>
                </a:solidFill>
                <a:latin typeface="Arial" charset="0"/>
                <a:ea typeface="新細明體" pitchFamily="18" charset="-120"/>
                <a:cs typeface="Tahoma" pitchFamily="34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rgbClr val="000099"/>
                </a:solidFill>
                <a:latin typeface="Arial" charset="0"/>
                <a:ea typeface="新細明體" pitchFamily="18" charset="-120"/>
                <a:cs typeface="Tahoma" pitchFamily="34" charset="0"/>
              </a:defRPr>
            </a:lvl9pPr>
          </a:lstStyle>
          <a:p>
            <a:r>
              <a:rPr lang="en-US" altLang="zh-TW" sz="1400" b="0" dirty="0">
                <a:solidFill>
                  <a:schemeClr val="tx1"/>
                </a:solidFill>
              </a:rPr>
              <a:t>[1] Gershon, </a:t>
            </a:r>
            <a:r>
              <a:rPr lang="en-US" altLang="zh-TW" sz="1400" b="0" dirty="0" err="1">
                <a:solidFill>
                  <a:schemeClr val="tx1"/>
                </a:solidFill>
              </a:rPr>
              <a:t>Pnina</a:t>
            </a:r>
            <a:r>
              <a:rPr lang="en-US" altLang="zh-TW" sz="1400" b="0" dirty="0">
                <a:solidFill>
                  <a:schemeClr val="tx1"/>
                </a:solidFill>
              </a:rPr>
              <a:t>, et al. "Distracted driving, visual inattention, and crash risk among teenage drivers." American journal of preventive medicine 56.4 (2019): 494-500.</a:t>
            </a:r>
          </a:p>
          <a:p>
            <a:r>
              <a:rPr lang="en-US" altLang="zh-TW" sz="1400" b="0" dirty="0">
                <a:solidFill>
                  <a:schemeClr val="tx1"/>
                </a:solidFill>
              </a:rPr>
              <a:t>[2] Ball, Karlene K., Virginia G. Wadley, and Jerri D. Edwards. "Advances in technology used to assess and retrain older drivers." </a:t>
            </a:r>
            <a:r>
              <a:rPr lang="en-US" altLang="zh-TW" sz="1400" b="0" i="1" dirty="0" err="1">
                <a:solidFill>
                  <a:schemeClr val="tx1"/>
                </a:solidFill>
              </a:rPr>
              <a:t>Gerontechnology</a:t>
            </a:r>
            <a:r>
              <a:rPr lang="en-US" altLang="zh-TW" sz="1400" b="0" dirty="0">
                <a:solidFill>
                  <a:schemeClr val="tx1"/>
                </a:solidFill>
              </a:rPr>
              <a:t> (2002).</a:t>
            </a:r>
          </a:p>
          <a:p>
            <a:r>
              <a:rPr lang="en-US" altLang="zh-TW" sz="1400" b="0" dirty="0">
                <a:solidFill>
                  <a:schemeClr val="tx1"/>
                </a:solidFill>
              </a:rPr>
              <a:t>[3] </a:t>
            </a:r>
            <a:r>
              <a:rPr lang="en-US" altLang="zh-TW" sz="1400" b="0" dirty="0" err="1">
                <a:solidFill>
                  <a:schemeClr val="tx1"/>
                </a:solidFill>
              </a:rPr>
              <a:t>Tzortzi</a:t>
            </a:r>
            <a:r>
              <a:rPr lang="en-US" altLang="zh-TW" sz="1400" b="0" dirty="0">
                <a:solidFill>
                  <a:schemeClr val="tx1"/>
                </a:solidFill>
              </a:rPr>
              <a:t>, Anna, et al. "Driving behavior that limits concentration: A nationwide survey in Greece." </a:t>
            </a:r>
            <a:r>
              <a:rPr lang="en-US" altLang="zh-TW" sz="1400" b="0" i="1" dirty="0">
                <a:solidFill>
                  <a:schemeClr val="tx1"/>
                </a:solidFill>
              </a:rPr>
              <a:t>International journal of environmental research and public health</a:t>
            </a:r>
            <a:r>
              <a:rPr lang="en-US" altLang="zh-TW" sz="1400" b="0" dirty="0">
                <a:solidFill>
                  <a:schemeClr val="tx1"/>
                </a:solidFill>
              </a:rPr>
              <a:t> 18.8 (2021): 4104.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60315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Advanced </a:t>
            </a:r>
            <a:r>
              <a:rPr lang="en-US" altLang="zh-TW" dirty="0" err="1"/>
              <a:t>Dashcam</a:t>
            </a:r>
            <a:r>
              <a:rPr lang="en-US" altLang="zh-TW" dirty="0"/>
              <a:t> Assistance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2284" y="1700216"/>
            <a:ext cx="10363200" cy="3090725"/>
          </a:xfrm>
        </p:spPr>
        <p:txBody>
          <a:bodyPr/>
          <a:lstStyle/>
          <a:p>
            <a:r>
              <a:rPr lang="en-US" altLang="zh-TW" dirty="0"/>
              <a:t>Help driver staying focused</a:t>
            </a:r>
          </a:p>
          <a:p>
            <a:pPr lvl="1"/>
            <a:r>
              <a:rPr lang="en-US" altLang="zh-TW" dirty="0"/>
              <a:t>Road Condition Detection</a:t>
            </a:r>
          </a:p>
          <a:p>
            <a:pPr lvl="1"/>
            <a:r>
              <a:rPr lang="en-US" altLang="zh-TW" dirty="0"/>
              <a:t>Abnormal-Driving Alert</a:t>
            </a:r>
          </a:p>
          <a:p>
            <a:r>
              <a:rPr lang="en-US" altLang="zh-TW" dirty="0"/>
              <a:t>Goal</a:t>
            </a:r>
          </a:p>
          <a:p>
            <a:pPr lvl="1"/>
            <a:r>
              <a:rPr lang="en-US" altLang="zh-TW" dirty="0"/>
              <a:t>Reduce driver anxiety</a:t>
            </a:r>
          </a:p>
          <a:p>
            <a:pPr lvl="1"/>
            <a:r>
              <a:rPr lang="en-US" altLang="zh-TW" dirty="0"/>
              <a:t>Reduce drunk driving</a:t>
            </a:r>
          </a:p>
          <a:p>
            <a:pPr lvl="1"/>
            <a:r>
              <a:rPr lang="en-US" altLang="zh-TW" dirty="0"/>
              <a:t>Improve passenger safety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6BC23C-4A44-4145-A4D1-38834CDA95B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112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2284" y="1700217"/>
            <a:ext cx="10363200" cy="2942618"/>
          </a:xfrm>
        </p:spPr>
        <p:txBody>
          <a:bodyPr/>
          <a:lstStyle/>
          <a:p>
            <a:r>
              <a:rPr lang="en-US" altLang="zh-TW" dirty="0"/>
              <a:t>Active Road Condition Detection</a:t>
            </a:r>
          </a:p>
          <a:p>
            <a:pPr lvl="1"/>
            <a:r>
              <a:rPr lang="en-US" altLang="zh-TW" dirty="0"/>
              <a:t>Traffic sign detection</a:t>
            </a:r>
          </a:p>
          <a:p>
            <a:pPr lvl="1"/>
            <a:r>
              <a:rPr lang="en-US" altLang="zh-TW" dirty="0"/>
              <a:t>On-road obstacles detection</a:t>
            </a:r>
          </a:p>
          <a:p>
            <a:pPr lvl="1"/>
            <a:r>
              <a:rPr lang="en-US" altLang="zh-TW" dirty="0"/>
              <a:t>Special road types detection, e.g. mountain road, extreme curved road</a:t>
            </a:r>
          </a:p>
          <a:p>
            <a:r>
              <a:rPr lang="en-US" altLang="zh-TW" dirty="0"/>
              <a:t>Driver Concentration Detection</a:t>
            </a:r>
          </a:p>
          <a:p>
            <a:pPr lvl="1"/>
            <a:r>
              <a:rPr lang="en-US" altLang="zh-TW" dirty="0"/>
              <a:t>Fatigue driver</a:t>
            </a:r>
          </a:p>
          <a:p>
            <a:pPr lvl="1"/>
            <a:r>
              <a:rPr lang="en-US" altLang="zh-TW" dirty="0"/>
              <a:t>Drunk driver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6BC23C-4A44-4145-A4D1-38834CDA95B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691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Technology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2284" y="1700216"/>
            <a:ext cx="10363200" cy="5054753"/>
          </a:xfrm>
        </p:spPr>
        <p:txBody>
          <a:bodyPr/>
          <a:lstStyle/>
          <a:p>
            <a:r>
              <a:rPr lang="en-US" altLang="zh-TW" dirty="0"/>
              <a:t>CPU</a:t>
            </a:r>
          </a:p>
          <a:p>
            <a:pPr lvl="1"/>
            <a:r>
              <a:rPr lang="en-US" altLang="zh-TW" dirty="0"/>
              <a:t>ARM-Cortex R4F Processor</a:t>
            </a:r>
          </a:p>
          <a:p>
            <a:r>
              <a:rPr lang="en-US" altLang="zh-TW" dirty="0"/>
              <a:t>DSP + AI</a:t>
            </a:r>
            <a:r>
              <a:rPr lang="zh-TW" altLang="en-US" dirty="0"/>
              <a:t> </a:t>
            </a:r>
            <a:r>
              <a:rPr lang="en-US" altLang="zh-TW" dirty="0"/>
              <a:t>processor</a:t>
            </a:r>
          </a:p>
          <a:p>
            <a:pPr lvl="1"/>
            <a:r>
              <a:rPr lang="en-US" altLang="zh-TW" dirty="0"/>
              <a:t>C674x DSP Core + HX6537-A09TDIG Processor</a:t>
            </a:r>
          </a:p>
          <a:p>
            <a:r>
              <a:rPr lang="en-US" altLang="zh-TW" dirty="0"/>
              <a:t>Dashcam</a:t>
            </a:r>
          </a:p>
          <a:p>
            <a:r>
              <a:rPr lang="en-US" altLang="zh-TW" dirty="0"/>
              <a:t>Network protocol</a:t>
            </a:r>
          </a:p>
          <a:p>
            <a:pPr lvl="1"/>
            <a:r>
              <a:rPr lang="en-US" altLang="zh-TW" dirty="0"/>
              <a:t>Bluetooth</a:t>
            </a:r>
            <a:r>
              <a:rPr lang="zh-TW" altLang="en-US" dirty="0"/>
              <a:t> </a:t>
            </a:r>
            <a:r>
              <a:rPr lang="en-US" altLang="zh-TW" dirty="0"/>
              <a:t>4.0 Low Energy</a:t>
            </a:r>
          </a:p>
          <a:p>
            <a:r>
              <a:rPr lang="en-US" altLang="zh-TW" dirty="0"/>
              <a:t>Sensing device</a:t>
            </a:r>
          </a:p>
          <a:p>
            <a:pPr lvl="1"/>
            <a:r>
              <a:rPr lang="en-US" altLang="zh-TW" dirty="0"/>
              <a:t>Semiconductor Chip-Type Gas Sensor</a:t>
            </a:r>
          </a:p>
          <a:p>
            <a:pPr lvl="1"/>
            <a:r>
              <a:rPr lang="en-US" altLang="zh-TW" dirty="0"/>
              <a:t>Radar device: TI AWR 1642</a:t>
            </a:r>
          </a:p>
          <a:p>
            <a:pPr lvl="2"/>
            <a:r>
              <a:rPr lang="en-US" altLang="zh-TW" dirty="0"/>
              <a:t> Outside the car: object’s range and velocity</a:t>
            </a:r>
          </a:p>
          <a:p>
            <a:pPr lvl="2"/>
            <a:r>
              <a:rPr lang="en-US" altLang="zh-TW" dirty="0"/>
              <a:t> Inside the car: passenger’s vital sign signals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6BC23C-4A44-4145-A4D1-38834CDA95B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907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 Partition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Technology analysis</a:t>
            </a:r>
          </a:p>
          <a:p>
            <a:pPr lvl="1"/>
            <a:r>
              <a:rPr lang="en-US" altLang="zh-TW" dirty="0"/>
              <a:t>Hardware</a:t>
            </a:r>
          </a:p>
          <a:p>
            <a:pPr lvl="2"/>
            <a:r>
              <a:rPr lang="en-US" altLang="zh-TW" dirty="0"/>
              <a:t> Outer Sensor: </a:t>
            </a:r>
            <a:r>
              <a:rPr lang="zh-TW" altLang="en-US" dirty="0"/>
              <a:t>林亭君</a:t>
            </a:r>
            <a:endParaRPr lang="en-US" altLang="zh-TW" dirty="0"/>
          </a:p>
          <a:p>
            <a:pPr lvl="2"/>
            <a:r>
              <a:rPr lang="en-US" altLang="zh-TW" dirty="0"/>
              <a:t> Inner Sensor: </a:t>
            </a:r>
            <a:r>
              <a:rPr lang="zh-TW" altLang="en-US" dirty="0"/>
              <a:t>洪子晴</a:t>
            </a:r>
            <a:endParaRPr lang="en-US" altLang="zh-TW" dirty="0"/>
          </a:p>
          <a:p>
            <a:pPr lvl="2"/>
            <a:r>
              <a:rPr lang="en-US" altLang="zh-TW" dirty="0"/>
              <a:t> Radar device: </a:t>
            </a:r>
            <a:r>
              <a:rPr lang="zh-TW" altLang="en-US" dirty="0"/>
              <a:t>陳劭珩</a:t>
            </a:r>
            <a:endParaRPr lang="en-US" altLang="zh-TW" dirty="0"/>
          </a:p>
          <a:p>
            <a:pPr lvl="1"/>
            <a:r>
              <a:rPr lang="en-US" altLang="zh-TW" dirty="0"/>
              <a:t>Software</a:t>
            </a:r>
          </a:p>
          <a:p>
            <a:pPr lvl="2"/>
            <a:r>
              <a:rPr lang="en-US" altLang="zh-TW" dirty="0"/>
              <a:t> Network Protocol: </a:t>
            </a:r>
            <a:r>
              <a:rPr lang="zh-TW" altLang="en-US" dirty="0"/>
              <a:t>鄭皓姿</a:t>
            </a:r>
            <a:endParaRPr lang="en-US" altLang="zh-TW" dirty="0"/>
          </a:p>
          <a:p>
            <a:pPr lvl="2"/>
            <a:r>
              <a:rPr lang="en-US" altLang="zh-TW" dirty="0"/>
              <a:t> Deep Learning: </a:t>
            </a:r>
            <a:r>
              <a:rPr lang="zh-TW" altLang="en-US" dirty="0"/>
              <a:t>徐瑞憫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6BC23C-4A44-4145-A4D1-38834CDA95B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657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Product Roadmap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313" r="-1"/>
          <a:stretch/>
        </p:blipFill>
        <p:spPr>
          <a:xfrm>
            <a:off x="298450" y="2715892"/>
            <a:ext cx="11595100" cy="3051816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6BC23C-4A44-4145-A4D1-38834CDA95BE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819718A-8C05-492E-891D-30A059D4D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284" y="1700217"/>
            <a:ext cx="10363200" cy="592222"/>
          </a:xfrm>
        </p:spPr>
        <p:txBody>
          <a:bodyPr/>
          <a:lstStyle/>
          <a:p>
            <a:r>
              <a:rPr lang="en-US" altLang="zh-TW" dirty="0"/>
              <a:t>Gantt chart schedule</a:t>
            </a:r>
          </a:p>
        </p:txBody>
      </p:sp>
    </p:spTree>
    <p:extLst>
      <p:ext uri="{BB962C8B-B14F-4D97-AF65-F5344CB8AC3E}">
        <p14:creationId xmlns:p14="http://schemas.microsoft.com/office/powerpoint/2010/main" val="1381475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02783" y="2528887"/>
            <a:ext cx="9986433" cy="1800225"/>
          </a:xfrm>
        </p:spPr>
        <p:txBody>
          <a:bodyPr/>
          <a:lstStyle/>
          <a:p>
            <a:r>
              <a:rPr lang="en-US" altLang="zh-TW" b="1" dirty="0"/>
              <a:t>Thanks for your time and attention!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984701129"/>
      </p:ext>
    </p:extLst>
  </p:cSld>
  <p:clrMapOvr>
    <a:masterClrMapping/>
  </p:clrMapOvr>
</p:sld>
</file>

<file path=ppt/theme/theme1.xml><?xml version="1.0" encoding="utf-8"?>
<a:theme xmlns:a="http://schemas.openxmlformats.org/drawingml/2006/main" name="晶片系統佈景主題">
  <a:themeElements>
    <a:clrScheme name="SUMIPNTG 1">
      <a:dk1>
        <a:srgbClr val="545472"/>
      </a:dk1>
      <a:lt1>
        <a:srgbClr val="FFFFFF"/>
      </a:lt1>
      <a:dk2>
        <a:srgbClr val="892D5B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CCCCFF"/>
      </a:hlink>
      <a:folHlink>
        <a:srgbClr val="D9D9E5"/>
      </a:folHlink>
    </a:clrScheme>
    <a:fontScheme name="SS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UMIPNTG 1">
        <a:dk1>
          <a:srgbClr val="545472"/>
        </a:dk1>
        <a:lt1>
          <a:srgbClr val="FFFFFF"/>
        </a:lt1>
        <a:dk2>
          <a:srgbClr val="892D5B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CCCCFF"/>
        </a:hlink>
        <a:folHlink>
          <a:srgbClr val="D9D9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PNTG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B7B7FF"/>
        </a:hlink>
        <a:folHlink>
          <a:srgbClr val="BCD8E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PNT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PNTG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9DC6D5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CCDFE7"/>
        </a:accent5>
        <a:accent6>
          <a:srgbClr val="CD96B1"/>
        </a:accent6>
        <a:hlink>
          <a:srgbClr val="B7B7FF"/>
        </a:hlink>
        <a:folHlink>
          <a:srgbClr val="F2D6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PNTG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D5BAFC"/>
        </a:hlink>
        <a:folHlink>
          <a:srgbClr val="D7D9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PNTG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FBE9BB"/>
        </a:hlink>
        <a:folHlink>
          <a:srgbClr val="CFE2C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PNTG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D1EC9C"/>
        </a:hlink>
        <a:folHlink>
          <a:srgbClr val="EFE5C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晶片系統佈景主題" id="{9376B554-C0E1-4252-AE39-BF0766FFDB44}" vid="{A06E46EA-B599-4447-8A33-C3123347CA4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晶片系統佈景主題</Template>
  <TotalTime>5726</TotalTime>
  <Words>377</Words>
  <Application>Microsoft Office PowerPoint</Application>
  <PresentationFormat>寬螢幕</PresentationFormat>
  <Paragraphs>74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新細明體</vt:lpstr>
      <vt:lpstr>標楷體</vt:lpstr>
      <vt:lpstr>Arial</vt:lpstr>
      <vt:lpstr>Calibri</vt:lpstr>
      <vt:lpstr>Tahoma</vt:lpstr>
      <vt:lpstr>Times New Roman</vt:lpstr>
      <vt:lpstr>Wingdings</vt:lpstr>
      <vt:lpstr>晶片系統佈景主題</vt:lpstr>
      <vt:lpstr>Advanced Dashcam Assistance System</vt:lpstr>
      <vt:lpstr>Outline</vt:lpstr>
      <vt:lpstr>Motivation</vt:lpstr>
      <vt:lpstr>Advanced Dashcam Assistance System</vt:lpstr>
      <vt:lpstr>Application</vt:lpstr>
      <vt:lpstr>Technology</vt:lpstr>
      <vt:lpstr>Task Partition</vt:lpstr>
      <vt:lpstr>Product Roadmap</vt:lpstr>
      <vt:lpstr>Thanks for your time and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yiping</dc:creator>
  <cp:lastModifiedBy>陳劭珩</cp:lastModifiedBy>
  <cp:revision>817</cp:revision>
  <dcterms:created xsi:type="dcterms:W3CDTF">2019-10-07T13:40:58Z</dcterms:created>
  <dcterms:modified xsi:type="dcterms:W3CDTF">2022-11-06T08:32:37Z</dcterms:modified>
</cp:coreProperties>
</file>