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k/IV5a0JOLYbSOMW7jVLQK80T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384f91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384f9140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8384f9140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7667626" y="6021388"/>
            <a:ext cx="1476375" cy="836612"/>
            <a:chOff x="521" y="210"/>
            <a:chExt cx="2520" cy="1504"/>
          </a:xfrm>
        </p:grpSpPr>
        <p:pic>
          <p:nvPicPr>
            <p:cNvPr id="24" name="Google Shape;24;p13" descr="未標題-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3" descr="未標題-1 複製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" name="Google Shape;26;p13" descr="e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4026" y="6076950"/>
            <a:ext cx="8477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3" descr="Bann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1600" y="457200"/>
            <a:ext cx="647700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 txBox="1">
            <a:spLocks noGrp="1"/>
          </p:cNvSpPr>
          <p:nvPr>
            <p:ph type="ctrTitle"/>
          </p:nvPr>
        </p:nvSpPr>
        <p:spPr>
          <a:xfrm>
            <a:off x="827089" y="1989140"/>
            <a:ext cx="74898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>
                <a:solidFill>
                  <a:srgbClr val="02020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ubTitle" idx="1"/>
          </p:nvPr>
        </p:nvSpPr>
        <p:spPr>
          <a:xfrm>
            <a:off x="1371600" y="4100515"/>
            <a:ext cx="640080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 b="0">
                <a:solidFill>
                  <a:srgbClr val="02020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 rot="5400000">
            <a:off x="2296320" y="88109"/>
            <a:ext cx="4548187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528344" y="2318544"/>
            <a:ext cx="5916612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65151" y="450851"/>
            <a:ext cx="5916612" cy="567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38100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4646613" y="1700215"/>
            <a:ext cx="38100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SzPts val="4800"/>
              <a:buNone/>
              <a:defRPr sz="4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350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38100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■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646613" y="1700215"/>
            <a:ext cx="38100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■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■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■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 descr="Title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95289" y="692152"/>
            <a:ext cx="654050" cy="72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2"/>
          <p:cNvCxnSpPr/>
          <p:nvPr/>
        </p:nvCxnSpPr>
        <p:spPr>
          <a:xfrm>
            <a:off x="250826" y="1196975"/>
            <a:ext cx="7850188" cy="0"/>
          </a:xfrm>
          <a:prstGeom prst="straightConnector1">
            <a:avLst/>
          </a:pr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2" descr="line"/>
          <p:cNvPicPr preferRelativeResize="0"/>
          <p:nvPr/>
        </p:nvPicPr>
        <p:blipFill rotWithShape="1">
          <a:blip r:embed="rId15">
            <a:alphaModFix/>
          </a:blip>
          <a:srcRect r="-51111" b="46908"/>
          <a:stretch/>
        </p:blipFill>
        <p:spPr>
          <a:xfrm>
            <a:off x="9036051" y="2924175"/>
            <a:ext cx="107950" cy="384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2" descr="line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0075" y="6669090"/>
            <a:ext cx="7239000" cy="7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■"/>
              <a:defRPr sz="2400" b="1" i="0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rgbClr val="00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Noto Sans Symbols"/>
              <a:buChar char="■"/>
              <a:defRPr sz="12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Noto Sans Symbols"/>
              <a:buChar char="■"/>
              <a:defRPr sz="12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Noto Sans Symbols"/>
              <a:buChar char="■"/>
              <a:defRPr sz="12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Noto Sans Symbols"/>
              <a:buChar char="■"/>
              <a:defRPr sz="12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2"/>
          <p:cNvGrpSpPr/>
          <p:nvPr/>
        </p:nvGrpSpPr>
        <p:grpSpPr>
          <a:xfrm>
            <a:off x="7956550" y="6165850"/>
            <a:ext cx="1187450" cy="692150"/>
            <a:chOff x="521" y="210"/>
            <a:chExt cx="2520" cy="1504"/>
          </a:xfrm>
        </p:grpSpPr>
        <p:pic>
          <p:nvPicPr>
            <p:cNvPr id="19" name="Google Shape;19;p12" descr="未標題-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12" descr="未標題-1 複製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Google Shape;21;p12"/>
          <p:cNvCxnSpPr/>
          <p:nvPr/>
        </p:nvCxnSpPr>
        <p:spPr>
          <a:xfrm rot="5400000">
            <a:off x="58738" y="1174750"/>
            <a:ext cx="1250950" cy="0"/>
          </a:xfrm>
          <a:prstGeom prst="straightConnector1">
            <a:avLst/>
          </a:pr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827087" y="2300290"/>
            <a:ext cx="74898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Drone-aided Police’s Control System</a:t>
            </a:r>
            <a:br>
              <a:rPr lang="en-US"/>
            </a:br>
            <a:r>
              <a:rPr lang="en-US" sz="3200"/>
              <a:t>Group 3</a:t>
            </a:r>
            <a:endParaRPr sz="320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371600" y="4100515"/>
            <a:ext cx="640080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545472"/>
                </a:solidFill>
              </a:rPr>
              <a:t>工科所 109011566 楊智勝</a:t>
            </a:r>
            <a:endParaRPr sz="2000">
              <a:solidFill>
                <a:srgbClr val="545472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545472"/>
                </a:solidFill>
              </a:rPr>
              <a:t>資工所 111062656 許芷毓</a:t>
            </a:r>
            <a:endParaRPr sz="2000">
              <a:solidFill>
                <a:srgbClr val="545472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545472"/>
                </a:solidFill>
              </a:rPr>
              <a:t>交大電信所 0007-310513008 楊士緯</a:t>
            </a:r>
            <a:endParaRPr sz="2000">
              <a:solidFill>
                <a:srgbClr val="545472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545472"/>
                </a:solidFill>
              </a:rPr>
              <a:t>電機系 108061181 郭義安</a:t>
            </a:r>
            <a:endParaRPr sz="2000">
              <a:solidFill>
                <a:srgbClr val="545472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545472"/>
                </a:solidFill>
              </a:rPr>
              <a:t>光電所  110066534  陳俊翰</a:t>
            </a:r>
            <a:endParaRPr sz="2000">
              <a:solidFill>
                <a:srgbClr val="545472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545472"/>
                </a:solidFill>
              </a:rPr>
              <a:t> </a:t>
            </a:r>
            <a:endParaRPr/>
          </a:p>
          <a:p>
            <a:pPr marL="0" lvl="0" indent="0" algn="ctr" rtl="0">
              <a:spcBef>
                <a:spcPts val="7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</a:t>
            </a:r>
            <a:r>
              <a:rPr lang="en-US"/>
              <a:t>ask Partition</a:t>
            </a:r>
            <a:endParaRPr sz="3600"/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Technology analysis</a:t>
            </a:r>
            <a:endParaRPr/>
          </a:p>
          <a:p>
            <a:pPr marL="595313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Sensor: 楊智勝</a:t>
            </a:r>
            <a:endParaRPr/>
          </a:p>
          <a:p>
            <a:pPr marL="595313" lvl="1" indent="-252412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Camera:許芷毓</a:t>
            </a:r>
            <a:endParaRPr/>
          </a:p>
          <a:p>
            <a:pPr marL="595313" lvl="1" indent="-252412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Monitor &amp; Speaker:楊士緯</a:t>
            </a:r>
            <a:endParaRPr/>
          </a:p>
          <a:p>
            <a:pPr marL="595313" lvl="1" indent="-252412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Router &amp; Network Protocol:郭義安</a:t>
            </a:r>
            <a:endParaRPr/>
          </a:p>
          <a:p>
            <a:pPr marL="595313" lvl="1" indent="-252412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Storage Device:陳俊翰</a:t>
            </a:r>
            <a:endParaRPr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Report</a:t>
            </a:r>
            <a:endParaRPr/>
          </a:p>
          <a:p>
            <a:pPr marL="595313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All</a:t>
            </a:r>
            <a:endParaRPr/>
          </a:p>
          <a:p>
            <a:pPr marL="257175" lvl="0" indent="-1047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57175" lvl="0" indent="-104775" algn="l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Schedule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</a:t>
            </a:r>
            <a:endParaRPr sz="3600"/>
          </a:p>
        </p:txBody>
      </p:sp>
      <p:sp>
        <p:nvSpPr>
          <p:cNvPr id="163" name="Google Shape;163;p11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2022/11/7</a:t>
            </a:r>
            <a:endParaRPr/>
          </a:p>
          <a:p>
            <a:pPr marL="595313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Proposal</a:t>
            </a:r>
            <a:endParaRPr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2022/11/14</a:t>
            </a:r>
            <a:endParaRPr/>
          </a:p>
          <a:p>
            <a:pPr marL="595313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System Analysis</a:t>
            </a:r>
            <a:endParaRPr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2022/11/28</a:t>
            </a:r>
            <a:endParaRPr/>
          </a:p>
          <a:p>
            <a:pPr marL="595313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Technology Analysis</a:t>
            </a:r>
            <a:endParaRPr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2022/12/05</a:t>
            </a:r>
            <a:endParaRPr/>
          </a:p>
          <a:p>
            <a:pPr marL="595313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System architecture diagram</a:t>
            </a:r>
            <a:endParaRPr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2022/12/12</a:t>
            </a:r>
            <a:endParaRPr/>
          </a:p>
          <a:p>
            <a:pPr marL="595313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Discussion</a:t>
            </a:r>
            <a:endParaRPr/>
          </a:p>
          <a:p>
            <a:pPr marL="257175" lvl="0" indent="-1047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57175" lvl="0" indent="-104775" algn="l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57175" lvl="0" indent="-104775" algn="l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57175" lvl="0" indent="-104775" algn="l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Motivation and Application</a:t>
            </a:r>
            <a:endParaRPr/>
          </a:p>
          <a:p>
            <a:pPr marL="257175" lvl="0" indent="-257175" algn="l" rtl="0">
              <a:spcBef>
                <a:spcPts val="72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Technology</a:t>
            </a:r>
            <a:endParaRPr/>
          </a:p>
          <a:p>
            <a:pPr marL="257175" lvl="0" indent="-257175" algn="l" rtl="0">
              <a:spcBef>
                <a:spcPts val="72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Task Partition</a:t>
            </a:r>
            <a:endParaRPr/>
          </a:p>
          <a:p>
            <a:pPr marL="257175" lvl="0" indent="-257175" algn="l" rtl="0">
              <a:spcBef>
                <a:spcPts val="72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Schedule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Motivation and Application</a:t>
            </a:r>
            <a:endParaRPr/>
          </a:p>
          <a:p>
            <a:pPr marL="0" lvl="0" indent="0" algn="l" rtl="0">
              <a:spcBef>
                <a:spcPts val="144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and Application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Itaewon crowd crush (梨泰院)</a:t>
            </a:r>
            <a:endParaRPr/>
          </a:p>
          <a:p>
            <a:pPr marL="595313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It’s difficult for the police to rescue.</a:t>
            </a:r>
            <a:endParaRPr/>
          </a:p>
          <a:p>
            <a:pPr marL="857250" lvl="2" indent="-17145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At the scenario of  too many people</a:t>
            </a:r>
            <a:endParaRPr/>
          </a:p>
          <a:p>
            <a:pPr marL="595312" lvl="1" indent="-252412" algn="l" rtl="0">
              <a:spcBef>
                <a:spcPts val="36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We propose a UAV-based evacuate system</a:t>
            </a:r>
            <a:endParaRPr/>
          </a:p>
          <a:p>
            <a:pPr marL="857250" lvl="2" indent="-17145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For a emergency situation, the system can deployment the UAVs rapidly and broadcast the alert information </a:t>
            </a:r>
            <a:endParaRPr/>
          </a:p>
          <a:p>
            <a:pPr marL="857250" lvl="2" indent="-17145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For a traffic jam, it can control the congestion problem without police</a:t>
            </a:r>
            <a:endParaRPr/>
          </a:p>
          <a:p>
            <a:pPr marL="857250" lvl="2" indent="-17145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It can also improve the mobile signal (LTE, 5G NR) coverage with the portable small cell station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798" y="4422549"/>
            <a:ext cx="3247276" cy="24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and Application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Drone</a:t>
            </a:r>
            <a:endParaRPr/>
          </a:p>
          <a:p>
            <a:pPr marL="595313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Sound alert</a:t>
            </a:r>
            <a:endParaRPr/>
          </a:p>
          <a:p>
            <a:pPr marL="857250" lvl="2" indent="-17145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 police can broadcast to the crowd</a:t>
            </a:r>
            <a:endParaRPr/>
          </a:p>
          <a:p>
            <a:pPr marL="595313" lvl="1" indent="-252412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Image alert</a:t>
            </a:r>
            <a:endParaRPr/>
          </a:p>
          <a:p>
            <a:pPr marL="857250" lvl="2" indent="-17145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Real time image upload to the server  </a:t>
            </a:r>
            <a:endParaRPr/>
          </a:p>
          <a:p>
            <a:pPr marL="857250" lvl="2" indent="-17145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Project icon on the wall or building</a:t>
            </a:r>
            <a:endParaRPr/>
          </a:p>
          <a:p>
            <a:pPr marL="595313" lvl="1" indent="-252412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Communication</a:t>
            </a:r>
            <a:endParaRPr/>
          </a:p>
          <a:p>
            <a:pPr marL="857250" lvl="2" indent="-17145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5G, Wi-Fi (Enhance signal coverage by multiple drones)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Technology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Technology</a:t>
            </a:r>
            <a:endParaRPr sz="3600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684213" y="1547815"/>
            <a:ext cx="7772400" cy="45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Sensor</a:t>
            </a:r>
            <a:endParaRPr/>
          </a:p>
          <a:p>
            <a:pPr marL="595312" lvl="1" indent="-252412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ultrasound sensor:Valentine V1 Gen2 Radar Detector</a:t>
            </a:r>
            <a:endParaRPr/>
          </a:p>
          <a:p>
            <a:pPr marL="595312" lvl="1" indent="-252412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temperature sensor:TMP117 </a:t>
            </a:r>
            <a:endParaRPr/>
          </a:p>
          <a:p>
            <a:pPr marL="595312" lvl="1" indent="-252412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Accelerometer &amp; Speed Sensor:H3LIS331DL</a:t>
            </a:r>
            <a:endParaRPr/>
          </a:p>
          <a:p>
            <a:pPr marL="595312" lvl="1" indent="-252412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moisture sensor:HDC3021-Q1</a:t>
            </a:r>
            <a:endParaRPr/>
          </a:p>
          <a:p>
            <a:pPr marL="595312" lvl="1" indent="-252412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Motion &amp; Position Sensor:ADXL314</a:t>
            </a:r>
            <a:endParaRPr/>
          </a:p>
          <a:p>
            <a:pPr marL="595312" lvl="1" indent="-252412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Gyroscopes:IAM-20380</a:t>
            </a:r>
            <a:endParaRPr/>
          </a:p>
          <a:p>
            <a:pPr marL="257175" lvl="0" indent="-257175" algn="l" rtl="0">
              <a:spcBef>
                <a:spcPts val="72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Camera</a:t>
            </a:r>
            <a:endParaRPr/>
          </a:p>
          <a:p>
            <a:pPr marL="595312" lvl="1" indent="-252412" algn="l" rtl="0">
              <a:spcBef>
                <a:spcPts val="72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Moment Drone Series Mavic 2 Pro Anamorphic Lens</a:t>
            </a:r>
            <a:endParaRPr/>
          </a:p>
          <a:p>
            <a:pPr marL="257175" lvl="0" indent="-257175" algn="l" rtl="0">
              <a:spcBef>
                <a:spcPts val="72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Monitor and Projector</a:t>
            </a:r>
            <a:endParaRPr/>
          </a:p>
          <a:p>
            <a:pPr marL="595312" lvl="1" indent="-252412" algn="l" rtl="0">
              <a:spcBef>
                <a:spcPts val="72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Mini projector : Nebula Capsule Small Portable Movie Projector</a:t>
            </a:r>
            <a:endParaRPr/>
          </a:p>
          <a:p>
            <a:pPr marL="257175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384f91408_0_0"/>
          <p:cNvSpPr txBox="1">
            <a:spLocks noGrp="1"/>
          </p:cNvSpPr>
          <p:nvPr>
            <p:ph type="title"/>
          </p:nvPr>
        </p:nvSpPr>
        <p:spPr>
          <a:xfrm>
            <a:off x="1042989" y="331790"/>
            <a:ext cx="7415100" cy="9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</a:t>
            </a:r>
            <a:endParaRPr/>
          </a:p>
        </p:txBody>
      </p:sp>
      <p:sp>
        <p:nvSpPr>
          <p:cNvPr id="139" name="Google Shape;139;g18384f91408_0_0"/>
          <p:cNvSpPr txBox="1">
            <a:spLocks noGrp="1"/>
          </p:cNvSpPr>
          <p:nvPr>
            <p:ph type="body" idx="1"/>
          </p:nvPr>
        </p:nvSpPr>
        <p:spPr>
          <a:xfrm>
            <a:off x="684213" y="1700215"/>
            <a:ext cx="7772400" cy="454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72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Speaker</a:t>
            </a:r>
            <a:endParaRPr/>
          </a:p>
          <a:p>
            <a:pPr marL="595312" lvl="1" indent="-252412" algn="l" rtl="0">
              <a:spcBef>
                <a:spcPts val="72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Global Drone Speaker</a:t>
            </a:r>
            <a:endParaRPr/>
          </a:p>
          <a:p>
            <a:pPr marL="257175" lvl="0" indent="-257175" algn="l" rtl="0">
              <a:spcBef>
                <a:spcPts val="72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Base Station</a:t>
            </a:r>
            <a:endParaRPr/>
          </a:p>
          <a:p>
            <a:pPr marL="595312" lvl="1" indent="-252412" algn="l" rtl="0">
              <a:spcBef>
                <a:spcPts val="72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LiteOn 5G small-cell : FlexiFi RDU</a:t>
            </a:r>
            <a:endParaRPr/>
          </a:p>
          <a:p>
            <a:pPr marL="595312" lvl="1" indent="-252412" algn="l" rtl="0">
              <a:spcBef>
                <a:spcPts val="72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Wi-Fi AP:Netgear, Cisco, etc.</a:t>
            </a:r>
            <a:endParaRPr/>
          </a:p>
          <a:p>
            <a:pPr marL="257175" lvl="0" indent="-257175" algn="l" rtl="0">
              <a:spcBef>
                <a:spcPts val="72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Storage Device</a:t>
            </a:r>
            <a:endParaRPr/>
          </a:p>
          <a:p>
            <a:pPr marL="595312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Cloud Storage</a:t>
            </a:r>
            <a:endParaRPr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Network Protocol</a:t>
            </a:r>
            <a:endParaRPr/>
          </a:p>
          <a:p>
            <a:pPr marL="595312" lvl="1" indent="-252412" algn="l" rtl="0">
              <a:spcBef>
                <a:spcPts val="64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IEEE 802.15.1(Bluetooth)</a:t>
            </a:r>
            <a:endParaRPr/>
          </a:p>
          <a:p>
            <a:pPr marL="595312" lvl="1" indent="-252412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IEEE 802.11(Wi-fi)</a:t>
            </a:r>
            <a:endParaRPr/>
          </a:p>
          <a:p>
            <a:pPr marL="595312" lvl="1" indent="-252412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5G (sub-6G or 28 GHz)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Task Partition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晶片系統佈景主題">
  <a:themeElements>
    <a:clrScheme name="SUMIPNTG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如螢幕大小 (4:3)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Noto Sans Symbols</vt:lpstr>
      <vt:lpstr>Arial</vt:lpstr>
      <vt:lpstr>Calibri</vt:lpstr>
      <vt:lpstr>Times New Roman</vt:lpstr>
      <vt:lpstr>晶片系統佈景主題</vt:lpstr>
      <vt:lpstr>Drone-aided Police’s Control System Group 3</vt:lpstr>
      <vt:lpstr>Outline</vt:lpstr>
      <vt:lpstr>PowerPoint 簡報</vt:lpstr>
      <vt:lpstr>Motivation and Application</vt:lpstr>
      <vt:lpstr>Motivation and Application</vt:lpstr>
      <vt:lpstr>PowerPoint 簡報</vt:lpstr>
      <vt:lpstr>Technology</vt:lpstr>
      <vt:lpstr>Technology</vt:lpstr>
      <vt:lpstr>PowerPoint 簡報</vt:lpstr>
      <vt:lpstr>Task Partition</vt:lpstr>
      <vt:lpstr>PowerPoint 簡報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Drone-aided Police’s Control System Group 3</dc:title>
  <dc:creator>yiping</dc:creator>
  <cp:lastModifiedBy>楊智勝</cp:lastModifiedBy>
  <cp:revision>1</cp:revision>
  <dcterms:created xsi:type="dcterms:W3CDTF">2019-10-07T13:40:58Z</dcterms:created>
  <dcterms:modified xsi:type="dcterms:W3CDTF">2022-11-05T13:41:00Z</dcterms:modified>
</cp:coreProperties>
</file>