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7F35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1"/>
    <p:restoredTop sz="96770" autoAdjust="0"/>
  </p:normalViewPr>
  <p:slideViewPr>
    <p:cSldViewPr snapToGrid="0">
      <p:cViewPr varScale="1">
        <p:scale>
          <a:sx n="68" d="100"/>
          <a:sy n="68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E268-90DC-4AED-A482-FD80EE670BCE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0C722-5EC5-422E-B6AC-104B5FBE5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21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0C722-5EC5-422E-B6AC-104B5FBE57D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44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667626" y="6021388"/>
            <a:ext cx="1476375" cy="836612"/>
            <a:chOff x="521" y="210"/>
            <a:chExt cx="2520" cy="1504"/>
          </a:xfrm>
        </p:grpSpPr>
        <p:pic>
          <p:nvPicPr>
            <p:cNvPr id="5" name="Picture 44" descr="未標題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709"/>
              <a:ext cx="226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5" descr="未標題-1 複製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10"/>
              <a:ext cx="2520" cy="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47" descr="ed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6" y="6076950"/>
            <a:ext cx="8477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5" descr="Ban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647700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827089" y="1989140"/>
            <a:ext cx="7489825" cy="1800225"/>
          </a:xfrm>
        </p:spPr>
        <p:txBody>
          <a:bodyPr/>
          <a:lstStyle>
            <a:lvl1pPr algn="ctr">
              <a:defRPr sz="3600" b="0">
                <a:solidFill>
                  <a:srgbClr val="02020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zh-TW" dirty="0"/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00515"/>
            <a:ext cx="6400800" cy="17668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0">
                <a:solidFill>
                  <a:srgbClr val="020202"/>
                </a:solidFill>
              </a:defRPr>
            </a:lvl1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87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2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31788"/>
            <a:ext cx="1943100" cy="59166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4" y="331788"/>
            <a:ext cx="5678487" cy="591661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461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989" y="331790"/>
            <a:ext cx="7415212" cy="9366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700215"/>
            <a:ext cx="3810000" cy="4548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700215"/>
            <a:ext cx="3810000" cy="4548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3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43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1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700215"/>
            <a:ext cx="3810000" cy="45481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700215"/>
            <a:ext cx="3810000" cy="45481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87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12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7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8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3" descr="Title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692152"/>
            <a:ext cx="654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81"/>
          <p:cNvSpPr>
            <a:spLocks noChangeShapeType="1"/>
          </p:cNvSpPr>
          <p:nvPr/>
        </p:nvSpPr>
        <p:spPr bwMode="auto">
          <a:xfrm>
            <a:off x="250826" y="1196975"/>
            <a:ext cx="7850188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rgbClr val="545472"/>
              </a:solidFill>
              <a:latin typeface="Tahoma" panose="020B0604030504040204" pitchFamily="34" charset="0"/>
            </a:endParaRPr>
          </a:p>
        </p:txBody>
      </p:sp>
      <p:pic>
        <p:nvPicPr>
          <p:cNvPr id="1028" name="Picture 71" descr="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111" b="46909"/>
          <a:stretch>
            <a:fillRect/>
          </a:stretch>
        </p:blipFill>
        <p:spPr bwMode="auto">
          <a:xfrm>
            <a:off x="9036051" y="2924175"/>
            <a:ext cx="107950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0" descr="lin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6669090"/>
            <a:ext cx="7239000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331790"/>
            <a:ext cx="74152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1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700215"/>
            <a:ext cx="7772400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12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50">
                <a:latin typeface="Arial" panose="020B0604020202020204" pitchFamily="34" charset="0"/>
              </a:defRPr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34" name="Group 56"/>
          <p:cNvGrpSpPr>
            <a:grpSpLocks/>
          </p:cNvGrpSpPr>
          <p:nvPr/>
        </p:nvGrpSpPr>
        <p:grpSpPr bwMode="auto">
          <a:xfrm>
            <a:off x="7956550" y="6165850"/>
            <a:ext cx="1187450" cy="692150"/>
            <a:chOff x="521" y="210"/>
            <a:chExt cx="2520" cy="1504"/>
          </a:xfrm>
        </p:grpSpPr>
        <p:pic>
          <p:nvPicPr>
            <p:cNvPr id="1036" name="Picture 57" descr="未標題-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709"/>
              <a:ext cx="226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58" descr="未標題-1 複製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10"/>
              <a:ext cx="2520" cy="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5" name="Line 84"/>
          <p:cNvSpPr>
            <a:spLocks noChangeShapeType="1"/>
          </p:cNvSpPr>
          <p:nvPr/>
        </p:nvSpPr>
        <p:spPr bwMode="auto">
          <a:xfrm rot="5400000">
            <a:off x="58738" y="1174750"/>
            <a:ext cx="12509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rgbClr val="54547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10000"/>
        </a:spcAft>
        <a:buClr>
          <a:srgbClr val="0000FF"/>
        </a:buClr>
        <a:buFont typeface="Wingdings" panose="05000000000000000000" pitchFamily="2" charset="2"/>
        <a:buChar char="n"/>
        <a:defRPr kumimoji="1" sz="2400" b="1">
          <a:solidFill>
            <a:srgbClr val="000099"/>
          </a:solidFill>
          <a:latin typeface="+mn-lt"/>
          <a:ea typeface="+mn-ea"/>
          <a:cs typeface="+mn-cs"/>
        </a:defRPr>
      </a:lvl1pPr>
      <a:lvl2pPr marL="595313" indent="-252413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 sz="2000">
          <a:solidFill>
            <a:srgbClr val="990000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>
          <a:solidFill>
            <a:srgbClr val="0000FF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 sz="1600">
          <a:solidFill>
            <a:srgbClr val="00CC00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 sz="1600">
          <a:solidFill>
            <a:srgbClr val="FF3300"/>
          </a:solidFill>
          <a:latin typeface="+mn-lt"/>
          <a:ea typeface="+mn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6E92C-02DD-48F7-901D-E6D19C9F3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087" y="2300290"/>
            <a:ext cx="7489825" cy="1800225"/>
          </a:xfrm>
        </p:spPr>
        <p:txBody>
          <a:bodyPr/>
          <a:lstStyle/>
          <a:p>
            <a:r>
              <a:rPr lang="en-US" altLang="zh-TW" dirty="0"/>
              <a:t>Smart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laundry room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4E7F66-20A5-45A9-A7D7-CB8C901F4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TW" sz="2000" dirty="0">
                <a:solidFill>
                  <a:srgbClr val="545472"/>
                </a:solidFill>
                <a:ea typeface="標楷體" panose="03000509000000000000" pitchFamily="65" charset="-120"/>
              </a:rPr>
              <a:t>Group 5</a:t>
            </a:r>
          </a:p>
          <a:p>
            <a:pPr lvl="0"/>
            <a:r>
              <a:rPr lang="en-US" altLang="zh-TW" sz="2000" dirty="0">
                <a:solidFill>
                  <a:srgbClr val="545472"/>
                </a:solidFill>
                <a:ea typeface="標楷體" panose="03000509000000000000" pitchFamily="65" charset="-120"/>
              </a:rPr>
              <a:t>111062572 </a:t>
            </a:r>
            <a:r>
              <a:rPr lang="zh-TW" altLang="en-US" sz="2000" dirty="0">
                <a:solidFill>
                  <a:srgbClr val="545472"/>
                </a:solidFill>
                <a:ea typeface="標楷體" panose="03000509000000000000" pitchFamily="65" charset="-120"/>
              </a:rPr>
              <a:t>施冠彰</a:t>
            </a:r>
            <a:endParaRPr lang="en-US" altLang="zh-TW" sz="2000" dirty="0">
              <a:solidFill>
                <a:srgbClr val="545472"/>
              </a:solidFill>
              <a:ea typeface="標楷體" panose="03000509000000000000" pitchFamily="65" charset="-120"/>
            </a:endParaRPr>
          </a:p>
          <a:p>
            <a:pPr lvl="0"/>
            <a:r>
              <a:rPr lang="en-US" altLang="zh-TW" sz="2000" dirty="0">
                <a:solidFill>
                  <a:srgbClr val="545472"/>
                </a:solidFill>
                <a:ea typeface="標楷體" panose="03000509000000000000" pitchFamily="65" charset="-120"/>
              </a:rPr>
              <a:t>111062644</a:t>
            </a:r>
            <a:r>
              <a:rPr lang="zh-TW" altLang="en-US" sz="2000" dirty="0">
                <a:solidFill>
                  <a:srgbClr val="545472"/>
                </a:solidFill>
                <a:ea typeface="標楷體" panose="03000509000000000000" pitchFamily="65" charset="-120"/>
              </a:rPr>
              <a:t> 黃廉傑</a:t>
            </a:r>
            <a:endParaRPr lang="en-US" altLang="zh-TW" sz="2000" dirty="0">
              <a:solidFill>
                <a:srgbClr val="545472"/>
              </a:solidFill>
              <a:ea typeface="標楷體" panose="03000509000000000000" pitchFamily="65" charset="-120"/>
            </a:endParaRPr>
          </a:p>
          <a:p>
            <a:pPr lvl="0"/>
            <a:r>
              <a:rPr lang="en-US" altLang="zh-TW" sz="2000" dirty="0">
                <a:solidFill>
                  <a:srgbClr val="545472"/>
                </a:solidFill>
                <a:ea typeface="標楷體" panose="03000509000000000000" pitchFamily="65" charset="-120"/>
              </a:rPr>
              <a:t>111062510</a:t>
            </a:r>
            <a:r>
              <a:rPr lang="zh-TW" altLang="en-US" sz="2000" dirty="0">
                <a:solidFill>
                  <a:srgbClr val="545472"/>
                </a:solidFill>
                <a:ea typeface="標楷體" panose="03000509000000000000" pitchFamily="65" charset="-120"/>
              </a:rPr>
              <a:t> 張又仁</a:t>
            </a:r>
            <a:endParaRPr lang="en-US" altLang="zh-TW" sz="2000" dirty="0">
              <a:solidFill>
                <a:srgbClr val="545472"/>
              </a:solidFill>
              <a:ea typeface="標楷體" panose="03000509000000000000" pitchFamily="65" charset="-120"/>
            </a:endParaRPr>
          </a:p>
          <a:p>
            <a:pPr lvl="0"/>
            <a:r>
              <a:rPr lang="en-US" altLang="zh-TW" sz="2000" dirty="0">
                <a:solidFill>
                  <a:srgbClr val="545472"/>
                </a:solidFill>
                <a:ea typeface="標楷體" panose="03000509000000000000" pitchFamily="65" charset="-120"/>
              </a:rPr>
              <a:t>111062575</a:t>
            </a:r>
            <a:r>
              <a:rPr lang="zh-TW" altLang="en-US" sz="2000" dirty="0">
                <a:solidFill>
                  <a:srgbClr val="545472"/>
                </a:solidFill>
                <a:ea typeface="標楷體" panose="03000509000000000000" pitchFamily="65" charset="-120"/>
              </a:rPr>
              <a:t> 許詠晴</a:t>
            </a:r>
            <a:r>
              <a:rPr lang="en-US" altLang="zh-TW" sz="2000" dirty="0">
                <a:solidFill>
                  <a:srgbClr val="545472"/>
                </a:solidFill>
                <a:ea typeface="標楷體" panose="03000509000000000000" pitchFamily="65" charset="-120"/>
              </a:rPr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529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F237E-1CA1-4AA7-A320-12DC12AE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Technology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0D6BDC-1ED2-45D0-8207-D41F884EF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19" y="1436055"/>
            <a:ext cx="7772400" cy="4548187"/>
          </a:xfrm>
        </p:spPr>
        <p:txBody>
          <a:bodyPr/>
          <a:lstStyle/>
          <a:p>
            <a:r>
              <a:rPr lang="en-US" altLang="zh-TW" dirty="0"/>
              <a:t>Sensing Device</a:t>
            </a:r>
          </a:p>
          <a:p>
            <a:pPr lvl="1"/>
            <a:r>
              <a:rPr lang="en-US" altLang="zh-TW" dirty="0"/>
              <a:t>Temperature Sensor</a:t>
            </a:r>
          </a:p>
          <a:p>
            <a:pPr lvl="1"/>
            <a:r>
              <a:rPr lang="en-US" altLang="zh-TW" dirty="0"/>
              <a:t>Humidity Sensor</a:t>
            </a:r>
          </a:p>
          <a:p>
            <a:pPr lvl="1"/>
            <a:r>
              <a:rPr lang="en-US" altLang="zh-TW" dirty="0"/>
              <a:t>Sunlight Sensor</a:t>
            </a:r>
          </a:p>
          <a:p>
            <a:pPr lvl="1"/>
            <a:r>
              <a:rPr lang="en-US" altLang="zh-TW" dirty="0"/>
              <a:t>Clothes Wetness Detection: RFID</a:t>
            </a:r>
          </a:p>
          <a:p>
            <a:pPr lvl="1"/>
            <a:r>
              <a:rPr lang="en-US" altLang="zh-TW" dirty="0"/>
              <a:t>Camera</a:t>
            </a:r>
          </a:p>
          <a:p>
            <a:r>
              <a:rPr lang="en-US" altLang="zh-TW" dirty="0"/>
              <a:t>Storage Device</a:t>
            </a:r>
          </a:p>
          <a:p>
            <a:pPr lvl="1"/>
            <a:r>
              <a:rPr lang="en-US" altLang="zh-TW" dirty="0"/>
              <a:t>Cloud Storage</a:t>
            </a:r>
          </a:p>
          <a:p>
            <a:r>
              <a:rPr lang="en-US" altLang="zh-TW" dirty="0"/>
              <a:t>Network Protocol</a:t>
            </a:r>
          </a:p>
          <a:p>
            <a:pPr lvl="1"/>
            <a:r>
              <a:rPr lang="en-US" altLang="ko-KR" dirty="0">
                <a:cs typeface="Arial" pitchFamily="34" charset="0"/>
              </a:rPr>
              <a:t>IEEE 802.15.1(Bluetooth)</a:t>
            </a:r>
          </a:p>
          <a:p>
            <a:pPr lvl="1"/>
            <a:r>
              <a:rPr lang="en-US" altLang="ko-KR" dirty="0">
                <a:cs typeface="Arial" pitchFamily="34" charset="0"/>
              </a:rPr>
              <a:t>IEEE 802.11(Wi-fi)</a:t>
            </a:r>
            <a:endParaRPr lang="ko-KR" altLang="en-US" dirty="0">
              <a:cs typeface="Arial" pitchFamily="34" charset="0"/>
            </a:endParaRPr>
          </a:p>
          <a:p>
            <a:r>
              <a:rPr lang="en-US" altLang="zh-TW" dirty="0"/>
              <a:t>App</a:t>
            </a:r>
          </a:p>
          <a:p>
            <a:pPr lvl="1"/>
            <a:r>
              <a:rPr lang="en-US" altLang="zh-TW" dirty="0"/>
              <a:t>Android/</a:t>
            </a:r>
            <a:r>
              <a:rPr lang="en-US" altLang="zh-TW" dirty="0" err="1"/>
              <a:t>ios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117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0BD43-2F90-4834-A563-6D57B87D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Partition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4D1DC-0072-4DBD-B9ED-052110E9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Technology analysis</a:t>
            </a:r>
          </a:p>
          <a:p>
            <a:pPr lvl="1"/>
            <a:r>
              <a:rPr lang="en-US" altLang="zh-TW" dirty="0"/>
              <a:t>Sensing Device:</a:t>
            </a:r>
          </a:p>
          <a:p>
            <a:pPr lvl="1"/>
            <a:r>
              <a:rPr lang="en-US" altLang="zh-TW" dirty="0"/>
              <a:t>Storage Device, Network</a:t>
            </a:r>
          </a:p>
          <a:p>
            <a:pPr lvl="1"/>
            <a:r>
              <a:rPr lang="en-US" altLang="zh-TW" dirty="0"/>
              <a:t>App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Report</a:t>
            </a:r>
          </a:p>
          <a:p>
            <a:pPr lvl="1"/>
            <a:r>
              <a:rPr lang="en-US" altLang="zh-TW" dirty="0"/>
              <a:t>ALL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05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F33C9-2D7B-4093-A716-1D70939B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FAF7E-29A9-4512-B14B-8775189F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2022/11/7: Proposal</a:t>
            </a:r>
          </a:p>
          <a:p>
            <a:r>
              <a:rPr lang="en-US" altLang="zh-TW" dirty="0"/>
              <a:t>2022/11/28:System Analysis</a:t>
            </a:r>
          </a:p>
          <a:p>
            <a:r>
              <a:rPr lang="en-US" altLang="zh-TW" dirty="0"/>
              <a:t>2022/12/05:Technology Analysis</a:t>
            </a:r>
          </a:p>
          <a:p>
            <a:r>
              <a:rPr lang="en-US" altLang="zh-TW" dirty="0"/>
              <a:t>2022/12/12:System Architecture</a:t>
            </a:r>
          </a:p>
          <a:p>
            <a:r>
              <a:rPr lang="en-US" altLang="zh-TW" dirty="0"/>
              <a:t>2023/01/09:Presentation</a:t>
            </a:r>
          </a:p>
        </p:txBody>
      </p:sp>
    </p:spTree>
    <p:extLst>
      <p:ext uri="{BB962C8B-B14F-4D97-AF65-F5344CB8AC3E}">
        <p14:creationId xmlns:p14="http://schemas.microsoft.com/office/powerpoint/2010/main" val="121702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B6DD7-4993-47C6-A743-686AEE1D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15322-1F98-487C-9CB9-7F395E50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002060"/>
                </a:solidFill>
                <a:cs typeface="Arial" pitchFamily="34" charset="0"/>
              </a:rPr>
              <a:t>Motivation and Application</a:t>
            </a:r>
          </a:p>
          <a:p>
            <a:r>
              <a:rPr lang="en-US" altLang="ko-KR" sz="2000" dirty="0">
                <a:solidFill>
                  <a:srgbClr val="002060"/>
                </a:solidFill>
                <a:cs typeface="Arial" pitchFamily="34" charset="0"/>
              </a:rPr>
              <a:t>Technology</a:t>
            </a:r>
          </a:p>
          <a:p>
            <a:r>
              <a:rPr lang="en-US" altLang="ko-KR" sz="2000" dirty="0">
                <a:solidFill>
                  <a:srgbClr val="002060"/>
                </a:solidFill>
                <a:cs typeface="Arial" pitchFamily="34" charset="0"/>
              </a:rPr>
              <a:t>Task partition</a:t>
            </a:r>
          </a:p>
          <a:p>
            <a:r>
              <a:rPr lang="en-US" altLang="ko-KR" sz="2000" dirty="0">
                <a:solidFill>
                  <a:srgbClr val="002060"/>
                </a:solidFill>
                <a:cs typeface="Arial" pitchFamily="34" charset="0"/>
              </a:rPr>
              <a:t>Schedule</a:t>
            </a:r>
          </a:p>
          <a:p>
            <a:endParaRPr lang="en-US" altLang="ko-KR" sz="2000" dirty="0">
              <a:solidFill>
                <a:srgbClr val="002060"/>
              </a:solidFill>
              <a:cs typeface="Arial" pitchFamily="34" charset="0"/>
            </a:endParaRPr>
          </a:p>
          <a:p>
            <a:endParaRPr lang="zh-TW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8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67ECF-72AC-415E-8E95-ADA77CFF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rgbClr val="002060"/>
                </a:solidFill>
                <a:cs typeface="Arial" pitchFamily="34" charset="0"/>
              </a:rPr>
              <a:t>Motivation and Application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403241-ED95-4581-AF1F-2397458E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常常忘記洗衣服曬衣服烘衣服收衣服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用不正確的方法清洗或烘衣服會造成衣服的損傷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常常浪費時間在確認衣服是否乾了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智慧洗衣籃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智慧洗衣機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智慧烘衣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智慧衣架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Ps</a:t>
            </a:r>
            <a:r>
              <a:rPr lang="zh-TW" altLang="en-US" dirty="0"/>
              <a:t> 可分多頁加點圖片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756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67ECF-72AC-415E-8E95-ADA77CFF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rgbClr val="002060"/>
                </a:solidFill>
                <a:cs typeface="Arial" pitchFamily="34" charset="0"/>
              </a:rPr>
              <a:t>Motivation and Application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910E2A8-FAB5-0C08-A7B0-AB4EE29858BB}"/>
              </a:ext>
            </a:extLst>
          </p:cNvPr>
          <p:cNvSpPr txBox="1"/>
          <p:nvPr/>
        </p:nvSpPr>
        <p:spPr>
          <a:xfrm>
            <a:off x="282925" y="1933545"/>
            <a:ext cx="6061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How much time do you spend on do the Laundry?</a:t>
            </a:r>
            <a:endParaRPr kumimoji="1" lang="zh-TW" altLang="en-US" sz="1600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4AE2C55F-5FF6-E234-1F0C-3815A6F48A65}"/>
              </a:ext>
            </a:extLst>
          </p:cNvPr>
          <p:cNvSpPr/>
          <p:nvPr/>
        </p:nvSpPr>
        <p:spPr>
          <a:xfrm>
            <a:off x="550783" y="4247600"/>
            <a:ext cx="7741920" cy="522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E68F348-F0C7-1E34-A899-D2670CF572C3}"/>
              </a:ext>
            </a:extLst>
          </p:cNvPr>
          <p:cNvSpPr/>
          <p:nvPr/>
        </p:nvSpPr>
        <p:spPr>
          <a:xfrm>
            <a:off x="476760" y="4151805"/>
            <a:ext cx="252550" cy="252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9FF8C7-DD33-4464-3B44-E3A6FA2C22A1}"/>
              </a:ext>
            </a:extLst>
          </p:cNvPr>
          <p:cNvSpPr txBox="1"/>
          <p:nvPr/>
        </p:nvSpPr>
        <p:spPr>
          <a:xfrm>
            <a:off x="661945" y="4590115"/>
            <a:ext cx="135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0Hr 0Min</a:t>
            </a:r>
            <a:endParaRPr kumimoji="1" lang="zh-TW" altLang="en-US" sz="14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A370E27-4BDC-247C-91B9-526AB0317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36" y="3213463"/>
            <a:ext cx="722811" cy="72281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01E9E63-E306-E5A7-04BC-0CD7A71AA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6" y="3267887"/>
            <a:ext cx="722811" cy="722811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8EE2EF23-C289-739C-D0D8-F5D388C6FD75}"/>
              </a:ext>
            </a:extLst>
          </p:cNvPr>
          <p:cNvSpPr/>
          <p:nvPr/>
        </p:nvSpPr>
        <p:spPr>
          <a:xfrm>
            <a:off x="2885667" y="4155918"/>
            <a:ext cx="252550" cy="252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5C05EC4-E1C3-20C0-58E0-2D09A96F9636}"/>
              </a:ext>
            </a:extLst>
          </p:cNvPr>
          <p:cNvSpPr txBox="1"/>
          <p:nvPr/>
        </p:nvSpPr>
        <p:spPr>
          <a:xfrm>
            <a:off x="2731159" y="4994719"/>
            <a:ext cx="175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Complete washing</a:t>
            </a:r>
          </a:p>
          <a:p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Dry clothes</a:t>
            </a:r>
            <a:endParaRPr kumimoji="1" lang="zh-TW" altLang="en-US" sz="1400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B33A8EF-E77D-7474-3953-BD369366FB2B}"/>
              </a:ext>
            </a:extLst>
          </p:cNvPr>
          <p:cNvSpPr/>
          <p:nvPr/>
        </p:nvSpPr>
        <p:spPr>
          <a:xfrm>
            <a:off x="4921433" y="4174775"/>
            <a:ext cx="252550" cy="252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C11B76-5D18-47A3-B595-C4A6B18A95C7}"/>
              </a:ext>
            </a:extLst>
          </p:cNvPr>
          <p:cNvSpPr txBox="1"/>
          <p:nvPr/>
        </p:nvSpPr>
        <p:spPr>
          <a:xfrm>
            <a:off x="4852365" y="4926624"/>
            <a:ext cx="205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Complete dry clothes</a:t>
            </a:r>
          </a:p>
          <a:p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Folding clothes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0C01AD-8CA6-F704-CFF5-39476F664B69}"/>
              </a:ext>
            </a:extLst>
          </p:cNvPr>
          <p:cNvSpPr txBox="1"/>
          <p:nvPr/>
        </p:nvSpPr>
        <p:spPr>
          <a:xfrm>
            <a:off x="400556" y="4994382"/>
            <a:ext cx="1612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Take the blanket</a:t>
            </a:r>
          </a:p>
          <a:p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 the washing machine</a:t>
            </a:r>
            <a:endParaRPr kumimoji="1" lang="zh-TW" altLang="en-US" sz="1400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DDADE9-DDFD-014A-8874-2A9A53900121}"/>
              </a:ext>
            </a:extLst>
          </p:cNvPr>
          <p:cNvSpPr txBox="1"/>
          <p:nvPr/>
        </p:nvSpPr>
        <p:spPr>
          <a:xfrm>
            <a:off x="3011941" y="4586456"/>
            <a:ext cx="163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0Hr 50Min</a:t>
            </a:r>
            <a:endParaRPr kumimoji="1" lang="zh-TW" altLang="en-US" sz="14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2ABEBC-B892-2119-BF3E-F7E474DA0A76}"/>
              </a:ext>
            </a:extLst>
          </p:cNvPr>
          <p:cNvSpPr txBox="1"/>
          <p:nvPr/>
        </p:nvSpPr>
        <p:spPr>
          <a:xfrm>
            <a:off x="5093596" y="4586456"/>
            <a:ext cx="163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13Hr 50Min</a:t>
            </a:r>
            <a:endParaRPr kumimoji="1" lang="zh-TW" altLang="en-US" sz="14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F314D03-6192-1B61-62D3-5816A2235150}"/>
              </a:ext>
            </a:extLst>
          </p:cNvPr>
          <p:cNvSpPr/>
          <p:nvPr/>
        </p:nvSpPr>
        <p:spPr>
          <a:xfrm>
            <a:off x="8114176" y="4121325"/>
            <a:ext cx="252550" cy="252550"/>
          </a:xfrm>
          <a:prstGeom prst="ellipse">
            <a:avLst/>
          </a:prstGeom>
          <a:solidFill>
            <a:srgbClr val="92D050"/>
          </a:solidFill>
          <a:ln>
            <a:solidFill>
              <a:srgbClr val="5A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610BEC0-02C8-17D1-68FC-8770A2AEA991}"/>
              </a:ext>
            </a:extLst>
          </p:cNvPr>
          <p:cNvSpPr txBox="1"/>
          <p:nvPr/>
        </p:nvSpPr>
        <p:spPr>
          <a:xfrm>
            <a:off x="7093234" y="4961294"/>
            <a:ext cx="187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Complete</a:t>
            </a:r>
          </a:p>
          <a:p>
            <a:r>
              <a:rPr kumimoji="1" lang="en-US" altLang="zh-TW" sz="14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 laundry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26B0934-C77C-6809-BCFF-BC9854AEE47A}"/>
              </a:ext>
            </a:extLst>
          </p:cNvPr>
          <p:cNvSpPr txBox="1"/>
          <p:nvPr/>
        </p:nvSpPr>
        <p:spPr>
          <a:xfrm>
            <a:off x="7330578" y="4596653"/>
            <a:ext cx="163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14Hr 0Min</a:t>
            </a:r>
            <a:endParaRPr kumimoji="1" lang="zh-TW" altLang="en-US" sz="14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C0359C-F891-1D52-1ECD-965BB6BB05B0}"/>
              </a:ext>
            </a:extLst>
          </p:cNvPr>
          <p:cNvSpPr txBox="1"/>
          <p:nvPr/>
        </p:nvSpPr>
        <p:spPr>
          <a:xfrm>
            <a:off x="282925" y="2225862"/>
            <a:ext cx="5186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Ideal Laundry Time</a:t>
            </a:r>
            <a:endParaRPr kumimoji="1" lang="zh-TW" altLang="en-US" sz="32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6393BF8-04B2-AAAF-4968-6F3C1A3B6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71" y="4650905"/>
            <a:ext cx="202474" cy="202474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7A6295E8-2828-0B40-758C-FDC4C8716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81" y="4654496"/>
            <a:ext cx="202474" cy="202474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0F0D0DA3-4BBC-C8AC-A8F5-0814EE8C3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7" y="4654496"/>
            <a:ext cx="202474" cy="202474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C4A01D28-AB4F-E53C-76C4-3B8B25F50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51" y="4664693"/>
            <a:ext cx="202474" cy="202474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85FA57A6-3F3F-F74E-E8AA-D4805FEDA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25" y="3098240"/>
            <a:ext cx="878341" cy="878341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EB3920A5-B057-6EF7-62F4-4BA8B6538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81" y="3107475"/>
            <a:ext cx="878341" cy="878341"/>
          </a:xfrm>
          <a:prstGeom prst="rect">
            <a:avLst/>
          </a:prstGeom>
        </p:spPr>
      </p:pic>
      <p:sp>
        <p:nvSpPr>
          <p:cNvPr id="35" name="向右箭號 34">
            <a:extLst>
              <a:ext uri="{FF2B5EF4-FFF2-40B4-BE49-F238E27FC236}">
                <a16:creationId xmlns:a16="http://schemas.microsoft.com/office/drawing/2014/main" id="{CD08580C-11B3-FC09-7185-44A8B55F1F16}"/>
              </a:ext>
            </a:extLst>
          </p:cNvPr>
          <p:cNvSpPr/>
          <p:nvPr/>
        </p:nvSpPr>
        <p:spPr>
          <a:xfrm>
            <a:off x="1558834" y="3500846"/>
            <a:ext cx="598678" cy="209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向右箭號 35">
            <a:extLst>
              <a:ext uri="{FF2B5EF4-FFF2-40B4-BE49-F238E27FC236}">
                <a16:creationId xmlns:a16="http://schemas.microsoft.com/office/drawing/2014/main" id="{09FCB999-E07A-7727-9931-3EF13FB8A513}"/>
              </a:ext>
            </a:extLst>
          </p:cNvPr>
          <p:cNvSpPr/>
          <p:nvPr/>
        </p:nvSpPr>
        <p:spPr>
          <a:xfrm>
            <a:off x="3714547" y="3448567"/>
            <a:ext cx="598678" cy="209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向右箭號 36">
            <a:extLst>
              <a:ext uri="{FF2B5EF4-FFF2-40B4-BE49-F238E27FC236}">
                <a16:creationId xmlns:a16="http://schemas.microsoft.com/office/drawing/2014/main" id="{D9ACA847-166C-222C-CCC1-72E30B4ED169}"/>
              </a:ext>
            </a:extLst>
          </p:cNvPr>
          <p:cNvSpPr/>
          <p:nvPr/>
        </p:nvSpPr>
        <p:spPr>
          <a:xfrm>
            <a:off x="6309983" y="3448566"/>
            <a:ext cx="598678" cy="209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174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67ECF-72AC-415E-8E95-ADA77CFF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rgbClr val="002060"/>
                </a:solidFill>
                <a:cs typeface="Arial" pitchFamily="34" charset="0"/>
              </a:rPr>
              <a:t>Motivation and Application</a:t>
            </a:r>
            <a:endParaRPr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4AE2C55F-5FF6-E234-1F0C-3815A6F48A65}"/>
              </a:ext>
            </a:extLst>
          </p:cNvPr>
          <p:cNvSpPr/>
          <p:nvPr/>
        </p:nvSpPr>
        <p:spPr>
          <a:xfrm>
            <a:off x="550783" y="4247600"/>
            <a:ext cx="8538588" cy="457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E68F348-F0C7-1E34-A899-D2670CF572C3}"/>
              </a:ext>
            </a:extLst>
          </p:cNvPr>
          <p:cNvSpPr/>
          <p:nvPr/>
        </p:nvSpPr>
        <p:spPr>
          <a:xfrm>
            <a:off x="476760" y="4151805"/>
            <a:ext cx="252550" cy="252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01E9E63-E306-E5A7-04BC-0CD7A71AA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1" y="3424089"/>
            <a:ext cx="561698" cy="561698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8EE2EF23-C289-739C-D0D8-F5D388C6FD75}"/>
              </a:ext>
            </a:extLst>
          </p:cNvPr>
          <p:cNvSpPr/>
          <p:nvPr/>
        </p:nvSpPr>
        <p:spPr>
          <a:xfrm>
            <a:off x="1824981" y="4136559"/>
            <a:ext cx="252550" cy="2525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B33A8EF-E77D-7474-3953-BD369366FB2B}"/>
              </a:ext>
            </a:extLst>
          </p:cNvPr>
          <p:cNvSpPr/>
          <p:nvPr/>
        </p:nvSpPr>
        <p:spPr>
          <a:xfrm>
            <a:off x="3346122" y="4151805"/>
            <a:ext cx="252550" cy="252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向右箭號 34">
            <a:extLst>
              <a:ext uri="{FF2B5EF4-FFF2-40B4-BE49-F238E27FC236}">
                <a16:creationId xmlns:a16="http://schemas.microsoft.com/office/drawing/2014/main" id="{CD08580C-11B3-FC09-7185-44A8B55F1F16}"/>
              </a:ext>
            </a:extLst>
          </p:cNvPr>
          <p:cNvSpPr/>
          <p:nvPr/>
        </p:nvSpPr>
        <p:spPr>
          <a:xfrm>
            <a:off x="1074423" y="3709063"/>
            <a:ext cx="355532" cy="9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B624DC-DD9C-A2B3-F0AC-58A558C1B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65" y="3359271"/>
            <a:ext cx="587475" cy="5874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3FD0A51-5227-62F8-7A7C-D93E3DE0468D}"/>
              </a:ext>
            </a:extLst>
          </p:cNvPr>
          <p:cNvSpPr txBox="1"/>
          <p:nvPr/>
        </p:nvSpPr>
        <p:spPr>
          <a:xfrm>
            <a:off x="282925" y="1933545"/>
            <a:ext cx="6061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How much time do you spend on do the Laundry?</a:t>
            </a:r>
            <a:endParaRPr kumimoji="1" lang="zh-TW" altLang="en-US" sz="1600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AEC641A-8470-E40B-D0DC-C16CB2BC0226}"/>
              </a:ext>
            </a:extLst>
          </p:cNvPr>
          <p:cNvSpPr txBox="1"/>
          <p:nvPr/>
        </p:nvSpPr>
        <p:spPr>
          <a:xfrm>
            <a:off x="282925" y="2225862"/>
            <a:ext cx="5186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Actual Laundry Time</a:t>
            </a:r>
            <a:endParaRPr kumimoji="1" lang="zh-TW" altLang="en-US" sz="32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B11DDCE-6178-8C76-9826-DD6A9323F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41" y="3410769"/>
            <a:ext cx="561698" cy="56169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453AF58E-3618-DC63-3C3F-144E2A20FCF1}"/>
              </a:ext>
            </a:extLst>
          </p:cNvPr>
          <p:cNvSpPr txBox="1"/>
          <p:nvPr/>
        </p:nvSpPr>
        <p:spPr>
          <a:xfrm>
            <a:off x="367533" y="4582833"/>
            <a:ext cx="135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0Hr 0Min</a:t>
            </a:r>
            <a:endParaRPr kumimoji="1" lang="zh-TW" altLang="en-US" sz="14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0453A6-8210-2C11-13A9-83AB2C2490CD}"/>
              </a:ext>
            </a:extLst>
          </p:cNvPr>
          <p:cNvSpPr txBox="1"/>
          <p:nvPr/>
        </p:nvSpPr>
        <p:spPr>
          <a:xfrm>
            <a:off x="106144" y="4987100"/>
            <a:ext cx="161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Take clothes to</a:t>
            </a:r>
          </a:p>
          <a:p>
            <a:r>
              <a:rPr kumimoji="1" lang="en-US" altLang="zh-TW" sz="12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Washing machine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97D1453D-999E-1AC0-8278-0ABC12565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9" y="4643623"/>
            <a:ext cx="202474" cy="202474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8FD0F484-627B-AF4E-86FE-C384E8D9DB58}"/>
              </a:ext>
            </a:extLst>
          </p:cNvPr>
          <p:cNvSpPr txBox="1"/>
          <p:nvPr/>
        </p:nvSpPr>
        <p:spPr>
          <a:xfrm>
            <a:off x="1995211" y="4582104"/>
            <a:ext cx="135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0Hr 10Min</a:t>
            </a:r>
            <a:endParaRPr kumimoji="1" lang="zh-TW" altLang="en-US" sz="14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9804C0C-4BAF-790F-5E56-451C2289C891}"/>
              </a:ext>
            </a:extLst>
          </p:cNvPr>
          <p:cNvSpPr txBox="1"/>
          <p:nvPr/>
        </p:nvSpPr>
        <p:spPr>
          <a:xfrm>
            <a:off x="1733822" y="4986371"/>
            <a:ext cx="161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available machine, waiting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901E0ED6-0083-3C26-75AB-05771CADF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37" y="4642894"/>
            <a:ext cx="202474" cy="202474"/>
          </a:xfrm>
          <a:prstGeom prst="rect">
            <a:avLst/>
          </a:prstGeom>
        </p:spPr>
      </p:pic>
      <p:sp>
        <p:nvSpPr>
          <p:cNvPr id="39" name="向右箭號 38">
            <a:extLst>
              <a:ext uri="{FF2B5EF4-FFF2-40B4-BE49-F238E27FC236}">
                <a16:creationId xmlns:a16="http://schemas.microsoft.com/office/drawing/2014/main" id="{92E298D6-7D8B-B3AC-CCA0-BA73DE8FABBD}"/>
              </a:ext>
            </a:extLst>
          </p:cNvPr>
          <p:cNvSpPr/>
          <p:nvPr/>
        </p:nvSpPr>
        <p:spPr>
          <a:xfrm>
            <a:off x="2415387" y="3693038"/>
            <a:ext cx="355532" cy="9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25421AB-37C9-6C28-6BE7-99F0E72F6FA6}"/>
              </a:ext>
            </a:extLst>
          </p:cNvPr>
          <p:cNvSpPr txBox="1"/>
          <p:nvPr/>
        </p:nvSpPr>
        <p:spPr>
          <a:xfrm>
            <a:off x="3548596" y="4586498"/>
            <a:ext cx="135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1Hr 10Min</a:t>
            </a:r>
            <a:endParaRPr kumimoji="1" lang="zh-TW" altLang="en-US" sz="14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F3ACC80-EB52-93FE-8A2B-8C2DEC44A32C}"/>
              </a:ext>
            </a:extLst>
          </p:cNvPr>
          <p:cNvSpPr txBox="1"/>
          <p:nvPr/>
        </p:nvSpPr>
        <p:spPr>
          <a:xfrm>
            <a:off x="3287207" y="4990765"/>
            <a:ext cx="161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Found available machine, start laundry </a:t>
            </a: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0511F873-B3DB-AC08-7599-FA7A158A6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122" y="4647288"/>
            <a:ext cx="202474" cy="202474"/>
          </a:xfrm>
          <a:prstGeom prst="rect">
            <a:avLst/>
          </a:prstGeom>
        </p:spPr>
      </p:pic>
      <p:sp>
        <p:nvSpPr>
          <p:cNvPr id="43" name="向右箭號 42">
            <a:extLst>
              <a:ext uri="{FF2B5EF4-FFF2-40B4-BE49-F238E27FC236}">
                <a16:creationId xmlns:a16="http://schemas.microsoft.com/office/drawing/2014/main" id="{8F8013D0-BAA6-CF8B-93EB-F8EE850873C6}"/>
              </a:ext>
            </a:extLst>
          </p:cNvPr>
          <p:cNvSpPr/>
          <p:nvPr/>
        </p:nvSpPr>
        <p:spPr>
          <a:xfrm>
            <a:off x="3985868" y="3660061"/>
            <a:ext cx="355532" cy="9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9836F9E5-5D88-9FCC-429C-EAF8C61F6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24" y="3288640"/>
            <a:ext cx="658106" cy="658106"/>
          </a:xfrm>
          <a:prstGeom prst="rect">
            <a:avLst/>
          </a:prstGeom>
        </p:spPr>
      </p:pic>
      <p:sp>
        <p:nvSpPr>
          <p:cNvPr id="46" name="橢圓 45">
            <a:extLst>
              <a:ext uri="{FF2B5EF4-FFF2-40B4-BE49-F238E27FC236}">
                <a16:creationId xmlns:a16="http://schemas.microsoft.com/office/drawing/2014/main" id="{C4C7B1D3-BF43-38D6-B4AE-B0770F4334FF}"/>
              </a:ext>
            </a:extLst>
          </p:cNvPr>
          <p:cNvSpPr/>
          <p:nvPr/>
        </p:nvSpPr>
        <p:spPr>
          <a:xfrm>
            <a:off x="4773232" y="4155518"/>
            <a:ext cx="252550" cy="252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167EDAC-A783-4B10-76FD-3E034F8E43EA}"/>
              </a:ext>
            </a:extLst>
          </p:cNvPr>
          <p:cNvSpPr txBox="1"/>
          <p:nvPr/>
        </p:nvSpPr>
        <p:spPr>
          <a:xfrm>
            <a:off x="4944906" y="4627556"/>
            <a:ext cx="135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2Hr 0Min</a:t>
            </a:r>
            <a:endParaRPr kumimoji="1" lang="zh-TW" altLang="en-US" sz="14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C8D96CB-2003-EC7A-5C63-9E2AC5D67CFA}"/>
              </a:ext>
            </a:extLst>
          </p:cNvPr>
          <p:cNvSpPr txBox="1"/>
          <p:nvPr/>
        </p:nvSpPr>
        <p:spPr>
          <a:xfrm>
            <a:off x="4683517" y="5031823"/>
            <a:ext cx="161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Hang the clothes, wait for dry.</a:t>
            </a:r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F0110FCF-A2D3-44A6-C378-793A08D38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32" y="4688346"/>
            <a:ext cx="202474" cy="202474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C10BCFAA-7C5F-B17A-2775-9CD3C4DCFF45}"/>
              </a:ext>
            </a:extLst>
          </p:cNvPr>
          <p:cNvSpPr txBox="1"/>
          <p:nvPr/>
        </p:nvSpPr>
        <p:spPr>
          <a:xfrm>
            <a:off x="6342150" y="4584684"/>
            <a:ext cx="135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5Hr 0Min</a:t>
            </a:r>
            <a:endParaRPr kumimoji="1" lang="zh-TW" altLang="en-US" sz="14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EBCCDE0-86FF-4DC9-983F-95BAE189D7ED}"/>
              </a:ext>
            </a:extLst>
          </p:cNvPr>
          <p:cNvSpPr txBox="1"/>
          <p:nvPr/>
        </p:nvSpPr>
        <p:spPr>
          <a:xfrm>
            <a:off x="6080761" y="4988951"/>
            <a:ext cx="161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It's raining!</a:t>
            </a:r>
          </a:p>
          <a:p>
            <a:r>
              <a:rPr kumimoji="1" lang="en-US" altLang="zh-TW" sz="1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Change to use clothes dryer</a:t>
            </a:r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2D2C54CF-2151-CC82-2DA0-8ADDC7A13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76" y="4645474"/>
            <a:ext cx="202474" cy="202474"/>
          </a:xfrm>
          <a:prstGeom prst="rect">
            <a:avLst/>
          </a:prstGeom>
        </p:spPr>
      </p:pic>
      <p:sp>
        <p:nvSpPr>
          <p:cNvPr id="55" name="向右箭號 54">
            <a:extLst>
              <a:ext uri="{FF2B5EF4-FFF2-40B4-BE49-F238E27FC236}">
                <a16:creationId xmlns:a16="http://schemas.microsoft.com/office/drawing/2014/main" id="{09ED0532-A783-F062-F657-853F9D8B9596}"/>
              </a:ext>
            </a:extLst>
          </p:cNvPr>
          <p:cNvSpPr/>
          <p:nvPr/>
        </p:nvSpPr>
        <p:spPr>
          <a:xfrm>
            <a:off x="5397197" y="3649119"/>
            <a:ext cx="355532" cy="9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212992D2-A75E-FA64-19B4-6956EEB16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96" y="3380440"/>
            <a:ext cx="658107" cy="658107"/>
          </a:xfrm>
          <a:prstGeom prst="rect">
            <a:avLst/>
          </a:prstGeom>
        </p:spPr>
      </p:pic>
      <p:sp>
        <p:nvSpPr>
          <p:cNvPr id="58" name="橢圓 57">
            <a:extLst>
              <a:ext uri="{FF2B5EF4-FFF2-40B4-BE49-F238E27FC236}">
                <a16:creationId xmlns:a16="http://schemas.microsoft.com/office/drawing/2014/main" id="{245B07F6-B453-C0F6-28D1-560CB88BC153}"/>
              </a:ext>
            </a:extLst>
          </p:cNvPr>
          <p:cNvSpPr/>
          <p:nvPr/>
        </p:nvSpPr>
        <p:spPr>
          <a:xfrm>
            <a:off x="6109274" y="4168433"/>
            <a:ext cx="252550" cy="2525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FCF0453E-0214-276D-5594-B2CEE0BF96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08" y="3361214"/>
            <a:ext cx="658106" cy="658106"/>
          </a:xfrm>
          <a:prstGeom prst="rect">
            <a:avLst/>
          </a:prstGeom>
        </p:spPr>
      </p:pic>
      <p:sp>
        <p:nvSpPr>
          <p:cNvPr id="61" name="向右箭號 60">
            <a:extLst>
              <a:ext uri="{FF2B5EF4-FFF2-40B4-BE49-F238E27FC236}">
                <a16:creationId xmlns:a16="http://schemas.microsoft.com/office/drawing/2014/main" id="{4A1AA05F-59B6-4ED3-3688-2565E4BC3721}"/>
              </a:ext>
            </a:extLst>
          </p:cNvPr>
          <p:cNvSpPr/>
          <p:nvPr/>
        </p:nvSpPr>
        <p:spPr>
          <a:xfrm>
            <a:off x="6759541" y="3660061"/>
            <a:ext cx="355532" cy="9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2" name="乘號 61">
            <a:extLst>
              <a:ext uri="{FF2B5EF4-FFF2-40B4-BE49-F238E27FC236}">
                <a16:creationId xmlns:a16="http://schemas.microsoft.com/office/drawing/2014/main" id="{A73B4740-B4BF-A796-658E-EEE518C721EE}"/>
              </a:ext>
            </a:extLst>
          </p:cNvPr>
          <p:cNvSpPr/>
          <p:nvPr/>
        </p:nvSpPr>
        <p:spPr>
          <a:xfrm>
            <a:off x="7299453" y="3359271"/>
            <a:ext cx="787215" cy="749907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A3EED4E4-83DC-64A0-D92B-11EDD2542664}"/>
              </a:ext>
            </a:extLst>
          </p:cNvPr>
          <p:cNvSpPr/>
          <p:nvPr/>
        </p:nvSpPr>
        <p:spPr>
          <a:xfrm>
            <a:off x="7566785" y="4182792"/>
            <a:ext cx="252550" cy="2525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F10902D-B03F-313F-A4DF-82771617C593}"/>
              </a:ext>
            </a:extLst>
          </p:cNvPr>
          <p:cNvSpPr txBox="1"/>
          <p:nvPr/>
        </p:nvSpPr>
        <p:spPr>
          <a:xfrm>
            <a:off x="7738460" y="4626085"/>
            <a:ext cx="135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5Hr 10Min</a:t>
            </a:r>
            <a:endParaRPr kumimoji="1" lang="zh-TW" altLang="en-US" sz="14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32C3047-8DB9-BF15-1378-DB489482D43D}"/>
              </a:ext>
            </a:extLst>
          </p:cNvPr>
          <p:cNvSpPr txBox="1"/>
          <p:nvPr/>
        </p:nvSpPr>
        <p:spPr>
          <a:xfrm>
            <a:off x="7477071" y="5030352"/>
            <a:ext cx="161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dryer available now.</a:t>
            </a:r>
          </a:p>
          <a:p>
            <a:r>
              <a:rPr kumimoji="1" lang="en-US" altLang="zh-TW" sz="1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Waiting…</a:t>
            </a:r>
          </a:p>
        </p:txBody>
      </p:sp>
      <p:pic>
        <p:nvPicPr>
          <p:cNvPr id="66" name="圖片 65">
            <a:extLst>
              <a:ext uri="{FF2B5EF4-FFF2-40B4-BE49-F238E27FC236}">
                <a16:creationId xmlns:a16="http://schemas.microsoft.com/office/drawing/2014/main" id="{C5B242D2-C304-C66D-A5EE-2217116ED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86" y="4686875"/>
            <a:ext cx="202474" cy="202474"/>
          </a:xfrm>
          <a:prstGeom prst="rect">
            <a:avLst/>
          </a:prstGeom>
        </p:spPr>
      </p:pic>
      <p:sp>
        <p:nvSpPr>
          <p:cNvPr id="67" name="文字方塊 66">
            <a:extLst>
              <a:ext uri="{FF2B5EF4-FFF2-40B4-BE49-F238E27FC236}">
                <a16:creationId xmlns:a16="http://schemas.microsoft.com/office/drawing/2014/main" id="{F0FE103A-B58E-2FDA-7FB3-384CB3DA5CFA}"/>
              </a:ext>
            </a:extLst>
          </p:cNvPr>
          <p:cNvSpPr txBox="1"/>
          <p:nvPr/>
        </p:nvSpPr>
        <p:spPr>
          <a:xfrm>
            <a:off x="8060604" y="3347514"/>
            <a:ext cx="97166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TW" sz="32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……</a:t>
            </a:r>
            <a:endParaRPr kumimoji="1" lang="zh-TW" altLang="en-US" sz="32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93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67ECF-72AC-415E-8E95-ADA77CFF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rgbClr val="002060"/>
                </a:solidFill>
                <a:cs typeface="Arial" pitchFamily="34" charset="0"/>
              </a:rPr>
              <a:t>Motivation and Application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AEC641A-8470-E40B-D0DC-C16CB2BC0226}"/>
              </a:ext>
            </a:extLst>
          </p:cNvPr>
          <p:cNvSpPr txBox="1"/>
          <p:nvPr/>
        </p:nvSpPr>
        <p:spPr>
          <a:xfrm>
            <a:off x="352593" y="1791214"/>
            <a:ext cx="8791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 Spent too much time to do the laundry</a:t>
            </a:r>
            <a:endParaRPr kumimoji="1" lang="zh-TW" altLang="en-US" sz="28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2A9524-E3C5-B5F5-3D83-9DB87B1B5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5" y="2545004"/>
            <a:ext cx="437512" cy="43751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F0C5DFB-58BD-8068-3D1B-9BA974EE8C4A}"/>
              </a:ext>
            </a:extLst>
          </p:cNvPr>
          <p:cNvSpPr txBox="1"/>
          <p:nvPr/>
        </p:nvSpPr>
        <p:spPr>
          <a:xfrm>
            <a:off x="874262" y="2377159"/>
            <a:ext cx="8269739" cy="134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 for available watching machine → </a:t>
            </a:r>
            <a:r>
              <a:rPr kumimoji="1" lang="en-US" altLang="zh-TW" sz="1400" b="1" dirty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25Min ~ 50Min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Bad weather cause the clothes hard to dry, even redo the laundry → </a:t>
            </a:r>
            <a:r>
              <a:rPr kumimoji="1" lang="en-US" altLang="zh-TW" sz="1400" b="1" dirty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12Hr ~ 24Hr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 for available clothes dryer → </a:t>
            </a:r>
            <a:r>
              <a:rPr kumimoji="1" lang="en-US" altLang="zh-TW" sz="1400" b="1" dirty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30Min ~ 2Hr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complete notification, task done but not yet to get your clothes → </a:t>
            </a:r>
            <a:r>
              <a:rPr kumimoji="1" lang="en-US" altLang="zh-TW" sz="1400" b="1" dirty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1Hr ~ 24Hr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80B8DC3-C8E0-CB1A-BC82-64E1C5A20987}"/>
              </a:ext>
            </a:extLst>
          </p:cNvPr>
          <p:cNvSpPr txBox="1"/>
          <p:nvPr/>
        </p:nvSpPr>
        <p:spPr>
          <a:xfrm>
            <a:off x="874262" y="4032042"/>
            <a:ext cx="7250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Average waste time: 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 </a:t>
            </a:r>
            <a:r>
              <a:rPr kumimoji="1" lang="en-US" altLang="zh-TW" sz="20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Hr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per once </a:t>
            </a:r>
            <a:r>
              <a:rPr kumimoji="1"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(Worst Case)</a:t>
            </a:r>
            <a:endParaRPr kumimoji="1" lang="zh-TW" altLang="en-US" sz="20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DBAC553-257B-B3FC-DFC1-7BA80650F4A9}"/>
              </a:ext>
            </a:extLst>
          </p:cNvPr>
          <p:cNvSpPr txBox="1"/>
          <p:nvPr/>
        </p:nvSpPr>
        <p:spPr>
          <a:xfrm>
            <a:off x="874262" y="4537014"/>
            <a:ext cx="5952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 laundry twice per week → 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64 </a:t>
            </a:r>
            <a:r>
              <a:rPr kumimoji="1" lang="en-US" altLang="zh-TW" sz="20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Hr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/month, 768 </a:t>
            </a:r>
            <a:r>
              <a:rPr kumimoji="1" lang="en-US" altLang="zh-TW" sz="20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Hr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/year</a:t>
            </a:r>
            <a:endParaRPr kumimoji="1" lang="zh-TW" altLang="en-US" sz="1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029377-67BF-EBED-7815-22C292FEB4FB}"/>
              </a:ext>
            </a:extLst>
          </p:cNvPr>
          <p:cNvSpPr txBox="1"/>
          <p:nvPr/>
        </p:nvSpPr>
        <p:spPr>
          <a:xfrm>
            <a:off x="1634419" y="5207808"/>
            <a:ext cx="6640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Take the lecture with 3 academic credit in 1 semester </a:t>
            </a:r>
          </a:p>
          <a:p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 </a:t>
            </a:r>
            <a:r>
              <a:rPr kumimoji="1" lang="en-US" altLang="zh-TW" sz="16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60 </a:t>
            </a:r>
            <a:r>
              <a:rPr kumimoji="1" lang="en-US" altLang="zh-TW" sz="1600" b="1" dirty="0" err="1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Hr</a:t>
            </a:r>
            <a:r>
              <a:rPr kumimoji="1" lang="en-US" altLang="zh-TW" sz="16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you can take </a:t>
            </a:r>
            <a:r>
              <a:rPr kumimoji="1" lang="en-US" altLang="zh-TW" sz="1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additional 12 lectures </a:t>
            </a:r>
            <a:r>
              <a:rPr kumimoji="1" lang="en-US" altLang="zh-TW" sz="16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 one year </a:t>
            </a:r>
            <a:endParaRPr kumimoji="1" lang="zh-TW" altLang="en-US" sz="1400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1820A7D-76C1-072B-91BD-C895D7FFC53A}"/>
              </a:ext>
            </a:extLst>
          </p:cNvPr>
          <p:cNvSpPr txBox="1"/>
          <p:nvPr/>
        </p:nvSpPr>
        <p:spPr>
          <a:xfrm>
            <a:off x="1634419" y="5863256"/>
            <a:ext cx="5177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Take 20 </a:t>
            </a:r>
            <a:r>
              <a:rPr kumimoji="1" lang="en-US" altLang="zh-TW" sz="1400" dirty="0" err="1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Hr</a:t>
            </a:r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you can learn one skill</a:t>
            </a:r>
          </a:p>
          <a:p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 </a:t>
            </a:r>
            <a:r>
              <a:rPr kumimoji="1" lang="en-US" altLang="zh-TW" sz="16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You can learn </a:t>
            </a:r>
            <a:r>
              <a:rPr kumimoji="1" lang="en-US" altLang="zh-TW" sz="1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additional 38.4 skills </a:t>
            </a:r>
            <a:r>
              <a:rPr kumimoji="1" lang="en-US" altLang="zh-TW" sz="1600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 one year</a:t>
            </a:r>
            <a:endParaRPr kumimoji="1" lang="zh-TW" altLang="en-US" sz="1400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B5269471-3F97-C344-DF35-F3F01DC83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14" y="5921498"/>
            <a:ext cx="437514" cy="43751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D7F3D7D-CD74-8B9B-43DF-AE152391D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9" y="5255404"/>
            <a:ext cx="437514" cy="4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9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67ECF-72AC-415E-8E95-ADA77CFF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rgbClr val="002060"/>
                </a:solidFill>
                <a:cs typeface="Arial" pitchFamily="34" charset="0"/>
              </a:rPr>
              <a:t>Motivation and Application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AEC641A-8470-E40B-D0DC-C16CB2BC0226}"/>
              </a:ext>
            </a:extLst>
          </p:cNvPr>
          <p:cNvSpPr txBox="1"/>
          <p:nvPr/>
        </p:nvSpPr>
        <p:spPr>
          <a:xfrm>
            <a:off x="2516779" y="2744835"/>
            <a:ext cx="638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Wrong Washing &amp; Drying Cause</a:t>
            </a:r>
            <a:r>
              <a:rPr kumimoji="1" lang="zh-TW" altLang="en-US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" altLang="zh-TW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Clothing Damage</a:t>
            </a:r>
            <a:r>
              <a:rPr kumimoji="1" lang="en-US" altLang="zh-TW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b="1" dirty="0">
              <a:solidFill>
                <a:schemeClr val="accent5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487310-41DC-272C-9198-BDF68066E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6" y="2644002"/>
            <a:ext cx="1752583" cy="175258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D7F127B-4742-C25A-3CD7-8880A437FFFC}"/>
              </a:ext>
            </a:extLst>
          </p:cNvPr>
          <p:cNvSpPr txBox="1"/>
          <p:nvPr/>
        </p:nvSpPr>
        <p:spPr>
          <a:xfrm>
            <a:off x="2523190" y="3236322"/>
            <a:ext cx="6496715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Different clothes material need different washing 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Different clothes material need different Drying time, temperature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AD81B3-3A71-5BA3-61EE-531DD4407F41}"/>
              </a:ext>
            </a:extLst>
          </p:cNvPr>
          <p:cNvSpPr txBox="1"/>
          <p:nvPr/>
        </p:nvSpPr>
        <p:spPr>
          <a:xfrm>
            <a:off x="2516779" y="4178486"/>
            <a:ext cx="634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accent5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Most People do not know it. 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Cause Clothing Damage  </a:t>
            </a:r>
            <a:endParaRPr kumimoji="1" lang="zh-TW" altLang="en-US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96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67ECF-72AC-415E-8E95-ADA77CFF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rgbClr val="002060"/>
                </a:solidFill>
                <a:cs typeface="Arial" pitchFamily="34" charset="0"/>
              </a:rPr>
              <a:t>Motivation and Application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EE34F06-F86D-0DB0-7EB2-218D8921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7" y="2055223"/>
            <a:ext cx="4811183" cy="425698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22FF36C-232B-6E2C-13D6-446C72F24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96" y="2055223"/>
            <a:ext cx="3967827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0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67ECF-72AC-415E-8E95-ADA77CFF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rgbClr val="002060"/>
                </a:solidFill>
                <a:cs typeface="Arial" pitchFamily="34" charset="0"/>
              </a:rPr>
              <a:t>Motivation and Application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8A6F77-316F-C5AB-47A1-04E80DACC4AB}"/>
              </a:ext>
            </a:extLst>
          </p:cNvPr>
          <p:cNvSpPr txBox="1"/>
          <p:nvPr/>
        </p:nvSpPr>
        <p:spPr>
          <a:xfrm>
            <a:off x="2929604" y="3581325"/>
            <a:ext cx="2947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Laundry Cloud</a:t>
            </a:r>
            <a:endParaRPr kumimoji="1" lang="zh-TW" altLang="en-US" sz="20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A8A615A-60E5-2BE5-08E2-F517264A3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418" y="2067959"/>
            <a:ext cx="1537284" cy="15372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F04A483-1FDA-5947-5A9A-F5B285CB3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08" y="2438562"/>
            <a:ext cx="1342817" cy="1342817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431AF74-F883-15BF-C5CD-09AEE12D183C}"/>
              </a:ext>
            </a:extLst>
          </p:cNvPr>
          <p:cNvCxnSpPr/>
          <p:nvPr/>
        </p:nvCxnSpPr>
        <p:spPr>
          <a:xfrm flipV="1">
            <a:off x="5682403" y="2133295"/>
            <a:ext cx="809897" cy="6183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C094F98-6918-6E29-85DA-AA851D2F56DF}"/>
              </a:ext>
            </a:extLst>
          </p:cNvPr>
          <p:cNvCxnSpPr>
            <a:cxnSpLocks/>
          </p:cNvCxnSpPr>
          <p:nvPr/>
        </p:nvCxnSpPr>
        <p:spPr>
          <a:xfrm flipV="1">
            <a:off x="1628504" y="3981435"/>
            <a:ext cx="1402079" cy="668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0B361E06-EF63-170A-BA01-7CF3C23A7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8" y="5000669"/>
            <a:ext cx="806893" cy="80689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636F93BE-1713-7694-13B8-B7C60B3797BD}"/>
              </a:ext>
            </a:extLst>
          </p:cNvPr>
          <p:cNvSpPr txBox="1"/>
          <p:nvPr/>
        </p:nvSpPr>
        <p:spPr>
          <a:xfrm>
            <a:off x="463514" y="5966035"/>
            <a:ext cx="154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Smart Washer</a:t>
            </a:r>
            <a:endParaRPr kumimoji="1" lang="zh-TW" altLang="en-US" sz="12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AF4D65F-89EF-17D4-3FF1-94330BC22D0B}"/>
              </a:ext>
            </a:extLst>
          </p:cNvPr>
          <p:cNvCxnSpPr>
            <a:cxnSpLocks/>
          </p:cNvCxnSpPr>
          <p:nvPr/>
        </p:nvCxnSpPr>
        <p:spPr>
          <a:xfrm flipV="1">
            <a:off x="3500846" y="4086265"/>
            <a:ext cx="274319" cy="6490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90E3AF13-30E9-E0E6-976C-43E57808E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52" y="4984751"/>
            <a:ext cx="806893" cy="806893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19063E-195C-2F05-6726-D0E062F6B03B}"/>
              </a:ext>
            </a:extLst>
          </p:cNvPr>
          <p:cNvSpPr txBox="1"/>
          <p:nvPr/>
        </p:nvSpPr>
        <p:spPr>
          <a:xfrm>
            <a:off x="2674634" y="5966035"/>
            <a:ext cx="154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Smart Dryer</a:t>
            </a:r>
            <a:endParaRPr kumimoji="1" lang="zh-TW" altLang="en-US" sz="12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F5F6DD7-4AF2-FF6F-77D5-320D1D5BA44E}"/>
              </a:ext>
            </a:extLst>
          </p:cNvPr>
          <p:cNvSpPr txBox="1"/>
          <p:nvPr/>
        </p:nvSpPr>
        <p:spPr>
          <a:xfrm>
            <a:off x="4455883" y="5966035"/>
            <a:ext cx="154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Smart basket</a:t>
            </a:r>
            <a:endParaRPr kumimoji="1" lang="zh-TW" altLang="en-US" sz="12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D2B0E16D-D0B8-1DF9-3666-A17495CB8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01" y="4984750"/>
            <a:ext cx="806893" cy="806893"/>
          </a:xfrm>
          <a:prstGeom prst="rect">
            <a:avLst/>
          </a:prstGeom>
        </p:spPr>
      </p:pic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7B2E81E-402F-A23A-5A36-DC8F4DBA1875}"/>
              </a:ext>
            </a:extLst>
          </p:cNvPr>
          <p:cNvCxnSpPr>
            <a:cxnSpLocks/>
          </p:cNvCxnSpPr>
          <p:nvPr/>
        </p:nvCxnSpPr>
        <p:spPr>
          <a:xfrm flipH="1" flipV="1">
            <a:off x="5562312" y="3981435"/>
            <a:ext cx="1402079" cy="6689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>
            <a:extLst>
              <a:ext uri="{FF2B5EF4-FFF2-40B4-BE49-F238E27FC236}">
                <a16:creationId xmlns:a16="http://schemas.microsoft.com/office/drawing/2014/main" id="{6E7AE8D1-27A2-A052-5C56-0C70AE31A4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497" y="5050488"/>
            <a:ext cx="806893" cy="806893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0158BB7A-819D-5DB9-56A6-C88E6EAC4F19}"/>
              </a:ext>
            </a:extLst>
          </p:cNvPr>
          <p:cNvSpPr txBox="1"/>
          <p:nvPr/>
        </p:nvSpPr>
        <p:spPr>
          <a:xfrm>
            <a:off x="6509279" y="5975407"/>
            <a:ext cx="154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Smart hanger</a:t>
            </a:r>
            <a:endParaRPr kumimoji="1" lang="zh-TW" altLang="en-US" sz="12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AA74744-3533-277C-53DC-7135DE200CA3}"/>
              </a:ext>
            </a:extLst>
          </p:cNvPr>
          <p:cNvCxnSpPr>
            <a:cxnSpLocks/>
          </p:cNvCxnSpPr>
          <p:nvPr/>
        </p:nvCxnSpPr>
        <p:spPr>
          <a:xfrm flipH="1" flipV="1">
            <a:off x="4935603" y="4086265"/>
            <a:ext cx="274319" cy="6490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62E22F85-EB2B-37D7-DB11-92818B0623D2}"/>
              </a:ext>
            </a:extLst>
          </p:cNvPr>
          <p:cNvCxnSpPr>
            <a:cxnSpLocks/>
          </p:cNvCxnSpPr>
          <p:nvPr/>
        </p:nvCxnSpPr>
        <p:spPr>
          <a:xfrm flipH="1" flipV="1">
            <a:off x="2115734" y="2133457"/>
            <a:ext cx="809897" cy="6183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圖片 37">
            <a:extLst>
              <a:ext uri="{FF2B5EF4-FFF2-40B4-BE49-F238E27FC236}">
                <a16:creationId xmlns:a16="http://schemas.microsoft.com/office/drawing/2014/main" id="{ADBA4017-CAD0-EAF7-81DA-976ED6159E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64" y="1664306"/>
            <a:ext cx="882650" cy="882650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D8602D93-B209-96A4-14EF-D0F30137944F}"/>
              </a:ext>
            </a:extLst>
          </p:cNvPr>
          <p:cNvSpPr txBox="1"/>
          <p:nvPr/>
        </p:nvSpPr>
        <p:spPr>
          <a:xfrm>
            <a:off x="6246006" y="2605969"/>
            <a:ext cx="190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Laundry Cloud APP</a:t>
            </a:r>
            <a:endParaRPr kumimoji="1" lang="zh-TW" altLang="en-US" sz="12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658C310B-D20D-E181-8CE3-CE2E31C60D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81" y="1664306"/>
            <a:ext cx="668943" cy="668943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D5950A92-179F-7B95-FBA4-80DF7C49EBB5}"/>
              </a:ext>
            </a:extLst>
          </p:cNvPr>
          <p:cNvSpPr txBox="1"/>
          <p:nvPr/>
        </p:nvSpPr>
        <p:spPr>
          <a:xfrm>
            <a:off x="491099" y="2408456"/>
            <a:ext cx="190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Laundry Cloud Admin</a:t>
            </a:r>
            <a:endParaRPr kumimoji="1" lang="zh-TW" altLang="en-US" sz="12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019425"/>
      </p:ext>
    </p:extLst>
  </p:cSld>
  <p:clrMapOvr>
    <a:masterClrMapping/>
  </p:clrMapOvr>
</p:sld>
</file>

<file path=ppt/theme/theme1.xml><?xml version="1.0" encoding="utf-8"?>
<a:theme xmlns:a="http://schemas.openxmlformats.org/drawingml/2006/main" name="晶片系統佈景主題">
  <a:themeElements>
    <a:clrScheme name="SUMIPNTG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S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UMIPNTG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晶片系統佈景主題" id="{9376B554-C0E1-4252-AE39-BF0766FFDB44}" vid="{A06E46EA-B599-4447-8A33-C3123347CA4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晶片系統佈景主題</Template>
  <TotalTime>5556</TotalTime>
  <Words>451</Words>
  <Application>Microsoft Office PowerPoint</Application>
  <PresentationFormat>如螢幕大小 (4:3)</PresentationFormat>
  <Paragraphs>111</Paragraphs>
  <Slides>12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Microsoft JhengHei</vt:lpstr>
      <vt:lpstr>Arial</vt:lpstr>
      <vt:lpstr>Arial</vt:lpstr>
      <vt:lpstr>Calibri</vt:lpstr>
      <vt:lpstr>Tahoma</vt:lpstr>
      <vt:lpstr>Times New Roman</vt:lpstr>
      <vt:lpstr>Wingdings</vt:lpstr>
      <vt:lpstr>晶片系統佈景主題</vt:lpstr>
      <vt:lpstr>Smart laundry room</vt:lpstr>
      <vt:lpstr>Outline</vt:lpstr>
      <vt:lpstr>Motivation and Application</vt:lpstr>
      <vt:lpstr>Motivation and Application</vt:lpstr>
      <vt:lpstr>Motivation and Application</vt:lpstr>
      <vt:lpstr>Motivation and Application</vt:lpstr>
      <vt:lpstr>Motivation and Application</vt:lpstr>
      <vt:lpstr>Motivation and Application</vt:lpstr>
      <vt:lpstr>Motivation and Application</vt:lpstr>
      <vt:lpstr>Technology</vt:lpstr>
      <vt:lpstr>Task Partition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yiping</dc:creator>
  <cp:lastModifiedBy>詠晴 許</cp:lastModifiedBy>
  <cp:revision>776</cp:revision>
  <dcterms:created xsi:type="dcterms:W3CDTF">2019-10-07T13:40:58Z</dcterms:created>
  <dcterms:modified xsi:type="dcterms:W3CDTF">2022-11-06T11:51:40Z</dcterms:modified>
</cp:coreProperties>
</file>