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9" r:id="rId4"/>
    <p:sldId id="263" r:id="rId5"/>
    <p:sldId id="289" r:id="rId6"/>
    <p:sldId id="287" r:id="rId7"/>
    <p:sldId id="288" r:id="rId8"/>
    <p:sldId id="261" r:id="rId9"/>
    <p:sldId id="285" r:id="rId10"/>
    <p:sldId id="284" r:id="rId11"/>
    <p:sldId id="286" r:id="rId12"/>
    <p:sldId id="290" r:id="rId13"/>
    <p:sldId id="291" r:id="rId14"/>
    <p:sldId id="293" r:id="rId15"/>
    <p:sldId id="292" r:id="rId16"/>
    <p:sldId id="294" r:id="rId17"/>
    <p:sldId id="266" r:id="rId18"/>
    <p:sldId id="295" r:id="rId19"/>
    <p:sldId id="296" r:id="rId20"/>
    <p:sldId id="281" r:id="rId21"/>
    <p:sldId id="262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6"/>
    <p:restoredTop sz="91241" autoAdjust="0"/>
  </p:normalViewPr>
  <p:slideViewPr>
    <p:cSldViewPr snapToGrid="0">
      <p:cViewPr varScale="1">
        <p:scale>
          <a:sx n="148" d="100"/>
          <a:sy n="148" d="100"/>
        </p:scale>
        <p:origin x="28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E268-90DC-4AED-A482-FD80EE670BC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0C722-5EC5-422E-B6AC-104B5FBE5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21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rgbClr val="545472"/>
              </a:solidFill>
              <a:latin typeface="+mn-lt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22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4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00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CAN-FD Protocol</a:t>
            </a:r>
            <a:r>
              <a:rPr lang="en-US" altLang="zh-TW" sz="1200" b="0" dirty="0"/>
              <a:t>, Controller Area Network Flexible Data-Rate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I2C Bus</a:t>
            </a:r>
            <a:r>
              <a:rPr lang="en-US" altLang="zh-TW" sz="1200" b="0" dirty="0"/>
              <a:t>, Inter-Integrated Circuit Bus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2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CAN-FD Protocol</a:t>
            </a:r>
            <a:r>
              <a:rPr lang="en-US" altLang="zh-TW" sz="1200" b="0" dirty="0"/>
              <a:t>, Controller Area Network Flexible Data-Rate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I2C Bus</a:t>
            </a:r>
            <a:r>
              <a:rPr lang="en-US" altLang="zh-TW" sz="1200" b="0" dirty="0"/>
              <a:t>, Inter-Integrated Circuit Bus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54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CAN-FD Protocol</a:t>
            </a:r>
            <a:r>
              <a:rPr lang="en-US" altLang="zh-TW" sz="1200" b="0" dirty="0"/>
              <a:t>, Controller Area Network Flexible Data-Rate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I2C Bus</a:t>
            </a:r>
            <a:r>
              <a:rPr lang="en-US" altLang="zh-TW" sz="1200" b="0" dirty="0"/>
              <a:t>, Inter-Integrated Circuit Bus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13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CAN-FD Protocol</a:t>
            </a:r>
            <a:r>
              <a:rPr lang="en-US" altLang="zh-TW" sz="1200" b="0" dirty="0"/>
              <a:t>, Controller Area Network Flexible Data-Rate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I2C Bus</a:t>
            </a:r>
            <a:r>
              <a:rPr lang="en-US" altLang="zh-TW" sz="1200" b="0" dirty="0"/>
              <a:t>, Inter-Integrated Circuit Bus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2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667626" y="6021388"/>
            <a:ext cx="1476375" cy="836612"/>
            <a:chOff x="521" y="210"/>
            <a:chExt cx="2520" cy="1504"/>
          </a:xfrm>
        </p:grpSpPr>
        <p:pic>
          <p:nvPicPr>
            <p:cNvPr id="5" name="Picture 44" descr="未標題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5" descr="未標題-1 複製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47" descr="ed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6" y="6076950"/>
            <a:ext cx="847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5" descr="Ban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4770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827089" y="1989140"/>
            <a:ext cx="7489825" cy="1800225"/>
          </a:xfrm>
        </p:spPr>
        <p:txBody>
          <a:bodyPr/>
          <a:lstStyle>
            <a:lvl1pPr algn="ctr">
              <a:defRPr sz="3600" b="0">
                <a:solidFill>
                  <a:srgbClr val="02020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00515"/>
            <a:ext cx="6400800" cy="17668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0">
                <a:solidFill>
                  <a:srgbClr val="020202"/>
                </a:solidFill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8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31788"/>
            <a:ext cx="1943100" cy="59166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4" y="331788"/>
            <a:ext cx="5678487" cy="59166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46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700215"/>
            <a:ext cx="3810000" cy="4548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700215"/>
            <a:ext cx="3810000" cy="4548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3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4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700215"/>
            <a:ext cx="3810000" cy="45481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700215"/>
            <a:ext cx="3810000" cy="45481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7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3" descr="Title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692152"/>
            <a:ext cx="654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1"/>
          <p:cNvSpPr>
            <a:spLocks noChangeShapeType="1"/>
          </p:cNvSpPr>
          <p:nvPr/>
        </p:nvSpPr>
        <p:spPr bwMode="auto">
          <a:xfrm>
            <a:off x="250826" y="1196975"/>
            <a:ext cx="78501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rgbClr val="545472"/>
              </a:solidFill>
              <a:latin typeface="Tahoma" panose="020B0604030504040204" pitchFamily="34" charset="0"/>
            </a:endParaRPr>
          </a:p>
        </p:txBody>
      </p:sp>
      <p:pic>
        <p:nvPicPr>
          <p:cNvPr id="1028" name="Picture 71" descr="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11" b="46909"/>
          <a:stretch>
            <a:fillRect/>
          </a:stretch>
        </p:blipFill>
        <p:spPr bwMode="auto">
          <a:xfrm>
            <a:off x="9036051" y="2924175"/>
            <a:ext cx="10795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0" descr="lin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6669090"/>
            <a:ext cx="72390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1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12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50">
                <a:latin typeface="Arial" panose="020B0604020202020204" pitchFamily="34" charset="0"/>
              </a:defRPr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34" name="Group 56"/>
          <p:cNvGrpSpPr>
            <a:grpSpLocks/>
          </p:cNvGrpSpPr>
          <p:nvPr/>
        </p:nvGrpSpPr>
        <p:grpSpPr bwMode="auto">
          <a:xfrm>
            <a:off x="7956550" y="6165850"/>
            <a:ext cx="1187450" cy="692150"/>
            <a:chOff x="521" y="210"/>
            <a:chExt cx="2520" cy="1504"/>
          </a:xfrm>
        </p:grpSpPr>
        <p:pic>
          <p:nvPicPr>
            <p:cNvPr id="1036" name="Picture 57" descr="未標題-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58" descr="未標題-1 複製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Line 84"/>
          <p:cNvSpPr>
            <a:spLocks noChangeShapeType="1"/>
          </p:cNvSpPr>
          <p:nvPr/>
        </p:nvSpPr>
        <p:spPr bwMode="auto">
          <a:xfrm rot="5400000">
            <a:off x="58738" y="1174750"/>
            <a:ext cx="12509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rgbClr val="54547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10000"/>
        </a:spcAft>
        <a:buClr>
          <a:srgbClr val="0000FF"/>
        </a:buClr>
        <a:buFont typeface="Wingdings" panose="05000000000000000000" pitchFamily="2" charset="2"/>
        <a:buChar char="n"/>
        <a:defRPr kumimoji="1" sz="2400" b="1">
          <a:solidFill>
            <a:srgbClr val="000099"/>
          </a:solidFill>
          <a:latin typeface="+mn-lt"/>
          <a:ea typeface="+mn-ea"/>
          <a:cs typeface="+mn-cs"/>
        </a:defRPr>
      </a:lvl1pPr>
      <a:lvl2pPr marL="595313" indent="-252413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2000">
          <a:solidFill>
            <a:srgbClr val="990000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>
          <a:solidFill>
            <a:srgbClr val="0000FF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1600">
          <a:solidFill>
            <a:srgbClr val="00CC00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1600">
          <a:solidFill>
            <a:srgbClr val="FF3300"/>
          </a:solidFill>
          <a:latin typeface="+mn-lt"/>
          <a:ea typeface="+mn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tool/AWR2944EVM" TargetMode="External"/><Relationship Id="rId2" Type="http://schemas.openxmlformats.org/officeDocument/2006/relationships/hyperlink" Target="https://www.mdpi.com/1424-8220/22/11/42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uvition.com/media/blog/lidar-price.html" TargetMode="External"/><Relationship Id="rId5" Type="http://schemas.openxmlformats.org/officeDocument/2006/relationships/hyperlink" Target="https://comma.ai/shop/comma-three" TargetMode="External"/><Relationship Id="rId4" Type="http://schemas.openxmlformats.org/officeDocument/2006/relationships/hyperlink" Target="https://www.ti.com/product/AWR294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6E92C-02DD-48F7-901D-E6D19C9F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87" y="2360250"/>
            <a:ext cx="7621454" cy="1800225"/>
          </a:xfrm>
        </p:spPr>
        <p:txBody>
          <a:bodyPr/>
          <a:lstStyle/>
          <a:p>
            <a:r>
              <a:rPr lang="en-US" altLang="zh-TW" sz="3000" b="1" dirty="0"/>
              <a:t>3D</a:t>
            </a:r>
            <a:r>
              <a:rPr lang="zh-TW" altLang="en-US" sz="3000" b="1" dirty="0"/>
              <a:t> </a:t>
            </a:r>
            <a:r>
              <a:rPr lang="en-US" altLang="zh-TW" sz="3000" b="1" dirty="0"/>
              <a:t>Sensing </a:t>
            </a:r>
            <a:r>
              <a:rPr lang="en-US" altLang="zh-TW" sz="3000" dirty="0"/>
              <a:t>for vehicle technologies</a:t>
            </a:r>
            <a:endParaRPr lang="zh-TW" altLang="en-US"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4E7F66-20A5-45A9-A7D7-CB8C901F4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70336"/>
            <a:ext cx="6528216" cy="1355904"/>
          </a:xfrm>
        </p:spPr>
        <p:txBody>
          <a:bodyPr/>
          <a:lstStyle/>
          <a:p>
            <a:pPr lvl="0"/>
            <a:r>
              <a:rPr lang="zh-TW" altLang="en-US" sz="2000" dirty="0">
                <a:solidFill>
                  <a:srgbClr val="545472"/>
                </a:solidFill>
                <a:latin typeface="+mj-lt"/>
                <a:ea typeface="標楷體" panose="03000509000000000000" pitchFamily="65" charset="-120"/>
                <a:cs typeface="Courier New" panose="02070309020205020404" pitchFamily="49" charset="0"/>
              </a:rPr>
              <a:t>通訊所</a:t>
            </a:r>
            <a:endParaRPr lang="en-US" altLang="zh-TW" sz="2000" dirty="0">
              <a:solidFill>
                <a:srgbClr val="545472"/>
              </a:solidFill>
              <a:latin typeface="+mj-lt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sz="2000" dirty="0">
                <a:solidFill>
                  <a:srgbClr val="545472"/>
                </a:solidFill>
                <a:latin typeface="+mj-lt"/>
                <a:ea typeface="標楷體" panose="03000509000000000000" pitchFamily="65" charset="-120"/>
                <a:cs typeface="Courier New" panose="02070309020205020404" pitchFamily="49" charset="0"/>
              </a:rPr>
              <a:t>110064533</a:t>
            </a:r>
          </a:p>
          <a:p>
            <a:pPr lvl="0"/>
            <a:r>
              <a:rPr lang="zh-TW" altLang="en-US" sz="2000" dirty="0">
                <a:solidFill>
                  <a:srgbClr val="545472"/>
                </a:solidFill>
                <a:latin typeface="+mj-lt"/>
                <a:ea typeface="標楷體" panose="03000509000000000000" pitchFamily="65" charset="-120"/>
                <a:cs typeface="Courier New" panose="02070309020205020404" pitchFamily="49" charset="0"/>
              </a:rPr>
              <a:t>陳劭珩</a:t>
            </a:r>
            <a:endParaRPr lang="zh-TW" alt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qeRFML2.png">
            <a:extLst>
              <a:ext uri="{FF2B5EF4-FFF2-40B4-BE49-F238E27FC236}">
                <a16:creationId xmlns:a16="http://schemas.microsoft.com/office/drawing/2014/main" id="{A1EEDD33-E308-409F-B9DD-F7B024E8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98" y="4679076"/>
            <a:ext cx="4328760" cy="188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4024AD4-DC46-B449-AFCD-5AE5CEC1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Technology</a:t>
            </a:r>
            <a:endParaRPr kumimoji="1" lang="zh-TW" altLang="en-US" sz="3200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254199D0-F215-44B5-852C-D6BBABC2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2"/>
            <a:ext cx="7585855" cy="4082398"/>
          </a:xfrm>
        </p:spPr>
        <p:txBody>
          <a:bodyPr/>
          <a:lstStyle/>
          <a:p>
            <a:r>
              <a:rPr lang="en-US" altLang="zh-TW" sz="2000" dirty="0"/>
              <a:t>FMCW waveform</a:t>
            </a:r>
          </a:p>
          <a:p>
            <a:pPr lvl="1"/>
            <a:r>
              <a:rPr lang="en-US" altLang="zh-TW" sz="1800" b="0" dirty="0"/>
              <a:t>Then, a low-pass filter is used to filter out the sum frequency component and obtain the </a:t>
            </a:r>
            <a:r>
              <a:rPr lang="en-US" altLang="zh-TW" sz="1800" b="1" dirty="0"/>
              <a:t>IF signal</a:t>
            </a:r>
            <a:r>
              <a:rPr lang="en-US" altLang="zh-TW" sz="1800" b="0" dirty="0"/>
              <a:t> (Intermediate Frequency, IF)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sz="1600" dirty="0"/>
              <a:t>In this way, FMCW radar can achieve GHz with only MHz sampling</a:t>
            </a:r>
          </a:p>
          <a:p>
            <a:pPr lvl="1"/>
            <a:r>
              <a:rPr lang="en-US" altLang="zh-TW" sz="1800" dirty="0"/>
              <a:t>Resulting complex exponential IF signal </a:t>
            </a:r>
          </a:p>
          <a:p>
            <a:pPr lvl="1"/>
            <a:r>
              <a:rPr lang="en-US" altLang="zh-TW" sz="1800" dirty="0"/>
              <a:t>Next, the IF signal is sampled N times by an ADC converter, resulting in a discrete-time complex signal </a:t>
            </a:r>
            <a:endParaRPr lang="en-US" altLang="zh-TW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89159B1-E640-4282-B415-483DD6552300}"/>
                  </a:ext>
                </a:extLst>
              </p:cNvPr>
              <p:cNvSpPr txBox="1"/>
              <p:nvPr/>
            </p:nvSpPr>
            <p:spPr>
              <a:xfrm>
                <a:off x="1553398" y="3715937"/>
                <a:ext cx="6427754" cy="887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000" i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89159B1-E640-4282-B415-483DD6552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98" y="3715937"/>
                <a:ext cx="6427754" cy="88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EC9FBEA-786F-499A-8812-9FE249EDD92F}"/>
                  </a:ext>
                </a:extLst>
              </p:cNvPr>
              <p:cNvSpPr txBox="1"/>
              <p:nvPr/>
            </p:nvSpPr>
            <p:spPr>
              <a:xfrm>
                <a:off x="5109697" y="4603744"/>
                <a:ext cx="3715555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30607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=0,1,…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−1, </m:t>
                      </m:r>
                      <m:sSub>
                        <m:sSubPr>
                          <m:ctrlPr>
                            <a:rPr lang="zh-TW" altLang="zh-TW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TW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TW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EC9FBEA-786F-499A-8812-9FE249ED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97" y="4603744"/>
                <a:ext cx="3715555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B412-6185-BF48-9EFF-B3DC2E74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Technology</a:t>
            </a:r>
            <a:endParaRPr kumimoji="1" lang="zh-TW" altLang="en-US" sz="3200" dirty="0"/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2E0D8B68-CBE4-4A36-A278-F6921236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2"/>
            <a:ext cx="7978661" cy="5247936"/>
          </a:xfrm>
        </p:spPr>
        <p:txBody>
          <a:bodyPr/>
          <a:lstStyle/>
          <a:p>
            <a:r>
              <a:rPr lang="en-US" altLang="zh-TW" sz="2000" dirty="0"/>
              <a:t>FMCW signal processing</a:t>
            </a:r>
          </a:p>
          <a:p>
            <a:pPr lvl="1"/>
            <a:r>
              <a:rPr lang="en-US" altLang="zh-TW" sz="1800" dirty="0"/>
              <a:t>Multiple frames of chirp signals are assembled into a 2D matrix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sz="1600" dirty="0"/>
              <a:t>The dimension of the </a:t>
            </a:r>
            <a:r>
              <a:rPr lang="en-US" altLang="zh-TW" sz="1600" b="1" dirty="0"/>
              <a:t>sampling points within a chirp</a:t>
            </a:r>
            <a:r>
              <a:rPr lang="en-US" altLang="zh-TW" sz="1600" dirty="0"/>
              <a:t> is referred to as </a:t>
            </a:r>
            <a:r>
              <a:rPr lang="en-US" altLang="zh-TW" sz="1600" b="1" dirty="0"/>
              <a:t>fast time</a:t>
            </a:r>
          </a:p>
          <a:p>
            <a:pPr lvl="2"/>
            <a:r>
              <a:rPr lang="en-US" altLang="zh-TW" sz="1600" dirty="0"/>
              <a:t> The dimension of the </a:t>
            </a:r>
            <a:r>
              <a:rPr lang="en-US" altLang="zh-TW" sz="1600" b="1" dirty="0"/>
              <a:t>chirp index within one frame</a:t>
            </a:r>
            <a:r>
              <a:rPr lang="en-US" altLang="zh-TW" sz="1600" dirty="0"/>
              <a:t> is referred to as </a:t>
            </a:r>
            <a:r>
              <a:rPr lang="en-US" altLang="zh-TW" sz="1600" b="1" dirty="0"/>
              <a:t>slow time</a:t>
            </a:r>
            <a:endParaRPr lang="en-US" altLang="zh-TW" sz="1600" dirty="0"/>
          </a:p>
          <a:p>
            <a:pPr lvl="1"/>
            <a:r>
              <a:rPr lang="en-US" altLang="zh-TW" sz="1800" dirty="0"/>
              <a:t>Next, a </a:t>
            </a:r>
            <a:r>
              <a:rPr lang="en-US" altLang="zh-TW" sz="1800" b="1" dirty="0"/>
              <a:t>range FFT</a:t>
            </a:r>
            <a:r>
              <a:rPr lang="en-US" altLang="zh-TW" sz="1800" dirty="0"/>
              <a:t> is applied in the fast-time dimension to resolve the frequency change, followed by a </a:t>
            </a:r>
            <a:r>
              <a:rPr lang="en-US" altLang="zh-TW" sz="1800" b="1" dirty="0"/>
              <a:t>Doppler FFT</a:t>
            </a:r>
            <a:r>
              <a:rPr lang="en-US" altLang="zh-TW" sz="1800" dirty="0"/>
              <a:t> in the slow-time dimension to resolve the phase change. </a:t>
            </a:r>
          </a:p>
          <a:p>
            <a:pPr lvl="2"/>
            <a:r>
              <a:rPr lang="en-US" altLang="zh-TW" sz="1600" dirty="0"/>
              <a:t>As a result, we obtain a </a:t>
            </a:r>
            <a:r>
              <a:rPr lang="en-US" altLang="zh-TW" sz="1600" b="1" dirty="0"/>
              <a:t>2D complex-valued data matrix</a:t>
            </a:r>
            <a:r>
              <a:rPr lang="en-US" altLang="zh-TW" sz="1600" dirty="0"/>
              <a:t> called the Range–Doppler map, </a:t>
            </a:r>
            <a:r>
              <a:rPr lang="en-US" altLang="zh-TW" sz="1600" b="1" dirty="0"/>
              <a:t>RD map </a:t>
            </a:r>
            <a:r>
              <a:rPr lang="en-US" altLang="zh-TW" sz="1600" dirty="0"/>
              <a:t> </a:t>
            </a:r>
            <a:endParaRPr lang="en-US" altLang="zh-TW" sz="1600" b="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DD5D5C-2B89-4F33-A6EE-700D226C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24" y="4355374"/>
            <a:ext cx="6489442" cy="23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B412-6185-BF48-9EFF-B3DC2E74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Technology</a:t>
            </a:r>
            <a:endParaRPr kumimoji="1" lang="zh-TW" altLang="en-US" sz="3200" dirty="0"/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2E0D8B68-CBE4-4A36-A278-F6921236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2"/>
            <a:ext cx="7772599" cy="4578235"/>
          </a:xfrm>
        </p:spPr>
        <p:txBody>
          <a:bodyPr/>
          <a:lstStyle/>
          <a:p>
            <a:r>
              <a:rPr lang="en-US" altLang="zh-TW" sz="2000" dirty="0"/>
              <a:t>FMCW radar detection pipeline</a:t>
            </a:r>
          </a:p>
          <a:p>
            <a:pPr lvl="1"/>
            <a:r>
              <a:rPr lang="en-US" altLang="zh-TW" sz="1800" dirty="0"/>
              <a:t>First, RD maps are integrated coherently along the </a:t>
            </a:r>
            <a:r>
              <a:rPr lang="en-US" altLang="zh-TW" sz="1800" b="1" dirty="0"/>
              <a:t>virtual receiver dimension</a:t>
            </a:r>
            <a:r>
              <a:rPr lang="en-US" altLang="zh-TW" sz="1800" dirty="0"/>
              <a:t> to increase the SNR</a:t>
            </a:r>
          </a:p>
          <a:p>
            <a:pPr lvl="2"/>
            <a:r>
              <a:rPr lang="en-US" altLang="zh-TW" sz="1600" dirty="0"/>
              <a:t>e.g. say, we have a simple MIMO radar system with 4 Tx and 4 Rx antenna, which means we can synthesize a virtual array with 4 x 4 = 16 channels</a:t>
            </a:r>
          </a:p>
          <a:p>
            <a:pPr lvl="1"/>
            <a:r>
              <a:rPr lang="en-US" altLang="zh-TW" sz="1800" dirty="0"/>
              <a:t>Then, a CFAR detector is applied to </a:t>
            </a:r>
            <a:r>
              <a:rPr lang="en-US" altLang="zh-TW" sz="1800" b="1" dirty="0"/>
              <a:t>detect peaks</a:t>
            </a:r>
            <a:r>
              <a:rPr lang="en-US" altLang="zh-TW" sz="1800" dirty="0"/>
              <a:t> or </a:t>
            </a:r>
            <a:r>
              <a:rPr lang="en-US" altLang="zh-TW" sz="1800" b="1" dirty="0"/>
              <a:t>estimate the noise level</a:t>
            </a:r>
            <a:r>
              <a:rPr lang="en-US" altLang="zh-TW" sz="1800" dirty="0"/>
              <a:t> in the RD map</a:t>
            </a:r>
          </a:p>
          <a:p>
            <a:pPr lvl="1"/>
            <a:r>
              <a:rPr lang="en-US" altLang="zh-TW" sz="1800" dirty="0"/>
              <a:t>Finally, the </a:t>
            </a:r>
            <a:r>
              <a:rPr lang="en-US" altLang="zh-TW" sz="1800" b="1" dirty="0"/>
              <a:t>DOA estimation</a:t>
            </a:r>
            <a:r>
              <a:rPr lang="en-US" altLang="zh-TW" sz="1800" dirty="0"/>
              <a:t> method is applied for angle estimation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sz="1600" dirty="0"/>
              <a:t>for conventional radars, only </a:t>
            </a:r>
            <a:r>
              <a:rPr lang="en-US" altLang="zh-TW" sz="1600" b="1" dirty="0"/>
              <a:t>azimuth angle</a:t>
            </a:r>
            <a:r>
              <a:rPr lang="en-US" altLang="zh-TW" sz="1600" dirty="0"/>
              <a:t> is resolved</a:t>
            </a:r>
          </a:p>
          <a:p>
            <a:pPr lvl="2"/>
            <a:r>
              <a:rPr lang="en-US" altLang="zh-TW" sz="1600" dirty="0"/>
              <a:t> for next-generation radars, both azimuth and </a:t>
            </a:r>
            <a:r>
              <a:rPr lang="en-US" altLang="zh-TW" sz="1600" b="1" dirty="0"/>
              <a:t>elevation angles</a:t>
            </a:r>
            <a:r>
              <a:rPr lang="en-US" altLang="zh-TW" sz="1600" dirty="0"/>
              <a:t> can be resolved</a:t>
            </a:r>
          </a:p>
          <a:p>
            <a:pPr lvl="1"/>
            <a:r>
              <a:rPr lang="en-US" altLang="zh-TW" sz="1800" dirty="0"/>
              <a:t>The output of the radar is a </a:t>
            </a:r>
            <a:r>
              <a:rPr lang="en-US" altLang="zh-TW" sz="1800" b="1" dirty="0"/>
              <a:t>point cloud</a:t>
            </a:r>
            <a:r>
              <a:rPr lang="en-US" altLang="zh-TW" sz="1800" dirty="0"/>
              <a:t> with measurements of range, Doppler, and angle</a:t>
            </a:r>
          </a:p>
          <a:p>
            <a:pPr marL="342900" lvl="1" indent="0">
              <a:buNone/>
            </a:pPr>
            <a:endParaRPr lang="en-US" altLang="zh-TW" sz="1600" b="0" dirty="0"/>
          </a:p>
        </p:txBody>
      </p:sp>
    </p:spTree>
    <p:extLst>
      <p:ext uri="{BB962C8B-B14F-4D97-AF65-F5344CB8AC3E}">
        <p14:creationId xmlns:p14="http://schemas.microsoft.com/office/powerpoint/2010/main" val="387371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B412-6185-BF48-9EFF-B3DC2E74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TI AWR2944EVM</a:t>
            </a: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2E0D8B68-CBE4-4A36-A278-F6921236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2"/>
            <a:ext cx="7914266" cy="2272917"/>
          </a:xfrm>
        </p:spPr>
        <p:txBody>
          <a:bodyPr/>
          <a:lstStyle/>
          <a:p>
            <a:r>
              <a:rPr lang="en-US" altLang="zh-TW" sz="2000" dirty="0"/>
              <a:t>Features</a:t>
            </a:r>
          </a:p>
          <a:p>
            <a:pPr lvl="1"/>
            <a:r>
              <a:rPr lang="en-US" altLang="zh-TW" sz="1800" dirty="0"/>
              <a:t>76 to 81 GHz </a:t>
            </a:r>
            <a:r>
              <a:rPr lang="en-US" altLang="zh-TW" sz="1800" dirty="0" err="1"/>
              <a:t>mmwave</a:t>
            </a:r>
            <a:r>
              <a:rPr lang="en-US" altLang="zh-TW" sz="1800" dirty="0"/>
              <a:t> radar sensor</a:t>
            </a:r>
          </a:p>
          <a:p>
            <a:pPr lvl="1"/>
            <a:r>
              <a:rPr lang="en-US" altLang="zh-TW" sz="1800" dirty="0"/>
              <a:t>Onboard four-transmit four-receive (</a:t>
            </a:r>
            <a:r>
              <a:rPr lang="en-US" altLang="zh-TW" sz="1800" b="1" dirty="0"/>
              <a:t>4Tx / 4Rx</a:t>
            </a:r>
            <a:r>
              <a:rPr lang="en-US" altLang="zh-TW" sz="1800" dirty="0"/>
              <a:t>) antenna</a:t>
            </a:r>
          </a:p>
          <a:p>
            <a:pPr lvl="1"/>
            <a:r>
              <a:rPr lang="en-US" altLang="zh-TW" sz="1800" dirty="0"/>
              <a:t>On-chip </a:t>
            </a:r>
            <a:r>
              <a:rPr lang="en-US" altLang="zh-TW" sz="1800" b="1" dirty="0"/>
              <a:t>C66x DSP </a:t>
            </a:r>
            <a:r>
              <a:rPr lang="en-US" altLang="zh-TW" sz="1800" dirty="0"/>
              <a:t>core and </a:t>
            </a:r>
            <a:r>
              <a:rPr lang="en-US" altLang="zh-TW" sz="1800" b="1" dirty="0"/>
              <a:t>Arm Cortex-R5F</a:t>
            </a:r>
            <a:r>
              <a:rPr lang="en-US" altLang="zh-TW" sz="1800" dirty="0"/>
              <a:t> controller</a:t>
            </a:r>
          </a:p>
          <a:p>
            <a:pPr lvl="1"/>
            <a:r>
              <a:rPr lang="en-US" altLang="zh-TW" sz="1800" dirty="0"/>
              <a:t>On-chip </a:t>
            </a:r>
            <a:r>
              <a:rPr lang="en-US" altLang="zh-TW" sz="1800" b="1" dirty="0"/>
              <a:t>hardware accelerator</a:t>
            </a:r>
            <a:r>
              <a:rPr lang="en-US" altLang="zh-TW" sz="1800" dirty="0"/>
              <a:t> for FFT</a:t>
            </a:r>
          </a:p>
          <a:p>
            <a:r>
              <a:rPr lang="en-US" altLang="zh-TW" sz="2000" dirty="0"/>
              <a:t>AWR2944 Evaluation Module (EVM)  ($549 USD)</a:t>
            </a:r>
          </a:p>
        </p:txBody>
      </p:sp>
      <p:pic>
        <p:nvPicPr>
          <p:cNvPr id="5122" name="Picture 2" descr="AWR2944EVM AWR2944 evaluation module for automotive 2nd-generation, 76-GHz to 81-GHz, high-performance SoC bottom board image">
            <a:extLst>
              <a:ext uri="{FF2B5EF4-FFF2-40B4-BE49-F238E27FC236}">
                <a16:creationId xmlns:a16="http://schemas.microsoft.com/office/drawing/2014/main" id="{31B9130F-3261-4C05-B455-8B481B1F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3574092"/>
            <a:ext cx="5525037" cy="31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1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B412-6185-BF48-9EFF-B3DC2E74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TI AWR2944 Spec</a:t>
            </a: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2E0D8B68-CBE4-4A36-A278-F6921236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2"/>
            <a:ext cx="7772599" cy="468383"/>
          </a:xfrm>
        </p:spPr>
        <p:txBody>
          <a:bodyPr/>
          <a:lstStyle/>
          <a:p>
            <a:r>
              <a:rPr lang="en-US" altLang="zh-TW" sz="2000" dirty="0"/>
              <a:t>Parameters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DEE393-165E-40D2-AD6C-6E34418D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9" y="1981855"/>
            <a:ext cx="7952804" cy="36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B412-6185-BF48-9EFF-B3DC2E74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TI AWR2944 Spec</a:t>
            </a: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2E0D8B68-CBE4-4A36-A278-F6921236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3"/>
            <a:ext cx="7772599" cy="469874"/>
          </a:xfrm>
        </p:spPr>
        <p:txBody>
          <a:bodyPr/>
          <a:lstStyle/>
          <a:p>
            <a:r>
              <a:rPr lang="en-US" altLang="zh-TW" sz="2000" dirty="0"/>
              <a:t>Functional Block Diagram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C3B532-C295-4FD2-9FF0-16432FCF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3" y="1948318"/>
            <a:ext cx="7772599" cy="45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B412-6185-BF48-9EFF-B3DC2E74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TI AWR 2944 Spec</a:t>
            </a: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2E0D8B68-CBE4-4A36-A278-F6921236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3"/>
            <a:ext cx="7772599" cy="469874"/>
          </a:xfrm>
        </p:spPr>
        <p:txBody>
          <a:bodyPr/>
          <a:lstStyle/>
          <a:p>
            <a:r>
              <a:rPr lang="en-US" altLang="zh-TW" sz="2000" dirty="0"/>
              <a:t>Functional Block Diagram</a:t>
            </a:r>
          </a:p>
        </p:txBody>
      </p:sp>
      <p:pic>
        <p:nvPicPr>
          <p:cNvPr id="4098" name="Picture 2" descr="Functional Block Diagram">
            <a:extLst>
              <a:ext uri="{FF2B5EF4-FFF2-40B4-BE49-F238E27FC236}">
                <a16:creationId xmlns:a16="http://schemas.microsoft.com/office/drawing/2014/main" id="{4E42F688-52E8-4B17-B0BD-9E7349E9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97" y="1929203"/>
            <a:ext cx="7518104" cy="459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3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9322F-9604-D647-A6A4-DB3E381F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Applications</a:t>
            </a:r>
            <a:endParaRPr kumimoji="1" lang="zh-TW" altLang="en-US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2421B44F-466A-4F3C-9837-4942FF7A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2"/>
            <a:ext cx="7907828" cy="3863458"/>
          </a:xfrm>
        </p:spPr>
        <p:txBody>
          <a:bodyPr/>
          <a:lstStyle/>
          <a:p>
            <a:r>
              <a:rPr lang="en-US" altLang="zh-TW" sz="2000" dirty="0"/>
              <a:t>Active safety functions</a:t>
            </a:r>
          </a:p>
          <a:p>
            <a:pPr lvl="1"/>
            <a:r>
              <a:rPr lang="en-US" altLang="zh-TW" sz="1800" dirty="0"/>
              <a:t>Automatic Emergency Braking (</a:t>
            </a:r>
            <a:r>
              <a:rPr lang="en-US" altLang="zh-TW" sz="1800" b="1" dirty="0"/>
              <a:t>AEB</a:t>
            </a:r>
            <a:r>
              <a:rPr lang="en-US" altLang="zh-TW" sz="1800" dirty="0"/>
              <a:t>)</a:t>
            </a:r>
          </a:p>
          <a:p>
            <a:pPr lvl="1"/>
            <a:r>
              <a:rPr lang="en-US" altLang="zh-TW" sz="1800" dirty="0"/>
              <a:t>Forward Collision Warning (</a:t>
            </a:r>
            <a:r>
              <a:rPr lang="en-US" altLang="zh-TW" sz="1800" b="1" dirty="0"/>
              <a:t>FCW</a:t>
            </a:r>
            <a:r>
              <a:rPr lang="en-US" altLang="zh-TW" sz="1800" dirty="0"/>
              <a:t>)</a:t>
            </a:r>
          </a:p>
          <a:p>
            <a:r>
              <a:rPr lang="en-US" altLang="zh-TW" sz="2000" dirty="0"/>
              <a:t>Autonomous driving</a:t>
            </a:r>
          </a:p>
          <a:p>
            <a:pPr lvl="1"/>
            <a:r>
              <a:rPr lang="en-US" altLang="zh-TW" sz="1800" dirty="0"/>
              <a:t>Provide range and velocity estimation for the decision fusion algorithm</a:t>
            </a:r>
          </a:p>
          <a:p>
            <a:r>
              <a:rPr lang="en-US" altLang="zh-TW" sz="2000" dirty="0"/>
              <a:t>Non-contact vital sign detection</a:t>
            </a:r>
          </a:p>
          <a:p>
            <a:pPr lvl="1"/>
            <a:r>
              <a:rPr lang="en-US" altLang="zh-TW" sz="1800" dirty="0"/>
              <a:t>Breath rate</a:t>
            </a:r>
          </a:p>
          <a:p>
            <a:pPr lvl="1"/>
            <a:r>
              <a:rPr lang="en-US" altLang="zh-TW" sz="1800" dirty="0"/>
              <a:t>Heart rate</a:t>
            </a:r>
          </a:p>
          <a:p>
            <a:pPr lvl="2"/>
            <a:r>
              <a:rPr lang="en-US" altLang="zh-TW" sz="1600" dirty="0"/>
              <a:t>Use cases </a:t>
            </a:r>
          </a:p>
          <a:p>
            <a:pPr lvl="3"/>
            <a:r>
              <a:rPr lang="en-US" altLang="zh-TW" sz="1400" dirty="0"/>
              <a:t> Burn patients</a:t>
            </a:r>
          </a:p>
          <a:p>
            <a:pPr lvl="3"/>
            <a:r>
              <a:rPr lang="en-US" altLang="zh-TW" sz="1400" dirty="0"/>
              <a:t> Patients that have been isolated due to infectious disease</a:t>
            </a:r>
          </a:p>
        </p:txBody>
      </p:sp>
    </p:spTree>
    <p:extLst>
      <p:ext uri="{BB962C8B-B14F-4D97-AF65-F5344CB8AC3E}">
        <p14:creationId xmlns:p14="http://schemas.microsoft.com/office/powerpoint/2010/main" val="124366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9322F-9604-D647-A6A4-DB3E381F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Opponents</a:t>
            </a:r>
            <a:endParaRPr kumimoji="1" lang="zh-TW" altLang="en-US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2421B44F-466A-4F3C-9837-4942FF7A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2"/>
            <a:ext cx="7907828" cy="4938844"/>
          </a:xfrm>
        </p:spPr>
        <p:txBody>
          <a:bodyPr/>
          <a:lstStyle/>
          <a:p>
            <a:r>
              <a:rPr lang="en-US" altLang="zh-TW" sz="2000" dirty="0"/>
              <a:t>Vision – Comma ai Driver Assistance System ($2499 USD)</a:t>
            </a:r>
          </a:p>
          <a:p>
            <a:pPr lvl="1"/>
            <a:r>
              <a:rPr lang="en-US" altLang="zh-TW" sz="1800" dirty="0"/>
              <a:t>Camera</a:t>
            </a:r>
            <a:endParaRPr lang="en-US" altLang="zh-TW" sz="1800" cap="all" dirty="0"/>
          </a:p>
          <a:p>
            <a:pPr lvl="2"/>
            <a:r>
              <a:rPr lang="en-US" altLang="zh-TW" dirty="0"/>
              <a:t> Three 1080p cameras w/ 120 dB of dynamic range: dual-cam 360° vision </a:t>
            </a:r>
          </a:p>
          <a:p>
            <a:pPr lvl="2"/>
            <a:r>
              <a:rPr lang="en-US" altLang="zh-TW" dirty="0"/>
              <a:t> One narrow cam to see far-away objects</a:t>
            </a:r>
          </a:p>
          <a:p>
            <a:pPr lvl="1"/>
            <a:r>
              <a:rPr lang="en-US" altLang="zh-TW" sz="1800" dirty="0"/>
              <a:t>Processor</a:t>
            </a:r>
          </a:p>
          <a:p>
            <a:pPr lvl="2"/>
            <a:r>
              <a:rPr lang="en-US" altLang="zh-TW" sz="1600" dirty="0"/>
              <a:t> Qualcomm Snapdragon 845</a:t>
            </a:r>
          </a:p>
          <a:p>
            <a:pPr lvl="1"/>
            <a:r>
              <a:rPr lang="en-US" altLang="zh-TW" sz="1800" dirty="0"/>
              <a:t>Storage</a:t>
            </a:r>
          </a:p>
          <a:p>
            <a:pPr lvl="2"/>
            <a:r>
              <a:rPr lang="en-US" altLang="zh-TW" sz="1600" dirty="0"/>
              <a:t> 32 GB built-in storage </a:t>
            </a:r>
          </a:p>
          <a:p>
            <a:pPr lvl="2"/>
            <a:r>
              <a:rPr lang="en-US" altLang="zh-TW" sz="1600" dirty="0"/>
              <a:t> 1TB Samsung 980 </a:t>
            </a:r>
            <a:r>
              <a:rPr lang="en-US" altLang="zh-TW" sz="1600" dirty="0" err="1"/>
              <a:t>NVMe</a:t>
            </a:r>
            <a:r>
              <a:rPr lang="en-US" altLang="zh-TW" sz="1600" dirty="0"/>
              <a:t> SSD </a:t>
            </a:r>
          </a:p>
          <a:p>
            <a:pPr lvl="1"/>
            <a:r>
              <a:rPr lang="en-US" altLang="zh-TW" sz="1800" dirty="0"/>
              <a:t>Connectivity</a:t>
            </a:r>
          </a:p>
          <a:p>
            <a:pPr lvl="2"/>
            <a:r>
              <a:rPr lang="en-US" altLang="zh-TW" sz="1600" dirty="0"/>
              <a:t> LTE  </a:t>
            </a:r>
          </a:p>
          <a:p>
            <a:pPr lvl="2"/>
            <a:r>
              <a:rPr lang="en-US" altLang="zh-TW" sz="1600" dirty="0"/>
              <a:t> Wi-Fi </a:t>
            </a:r>
          </a:p>
          <a:p>
            <a:pPr lvl="2"/>
            <a:r>
              <a:rPr lang="en-US" altLang="zh-TW" sz="1600" dirty="0"/>
              <a:t> High-Precision GPS</a:t>
            </a:r>
          </a:p>
          <a:p>
            <a:pPr lvl="1"/>
            <a:r>
              <a:rPr lang="en-US" altLang="zh-TW" sz="1800" dirty="0"/>
              <a:t>Night-vision</a:t>
            </a:r>
          </a:p>
          <a:p>
            <a:pPr lvl="2"/>
            <a:r>
              <a:rPr lang="en-US" altLang="zh-TW" sz="1600" dirty="0"/>
              <a:t> IR LEDs for interior night-vision monitoring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51DD7B-6221-425D-9FBE-35638F1B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00" y="2973185"/>
            <a:ext cx="4134118" cy="22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9322F-9604-D647-A6A4-DB3E381F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Opponents</a:t>
            </a:r>
            <a:endParaRPr kumimoji="1" lang="zh-TW" altLang="en-US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2421B44F-466A-4F3C-9837-4942FF7A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1"/>
            <a:ext cx="7907828" cy="5267255"/>
          </a:xfrm>
        </p:spPr>
        <p:txBody>
          <a:bodyPr/>
          <a:lstStyle/>
          <a:p>
            <a:r>
              <a:rPr lang="en-US" altLang="zh-TW" sz="2000" dirty="0"/>
              <a:t>LiDAR – </a:t>
            </a:r>
            <a:r>
              <a:rPr lang="en-US" altLang="zh-TW" sz="2000" dirty="0" err="1"/>
              <a:t>Velodyne</a:t>
            </a:r>
            <a:r>
              <a:rPr lang="en-US" altLang="zh-TW" sz="2000" dirty="0"/>
              <a:t> HDL-64E LiDAR Sensor ($80000 USD)</a:t>
            </a:r>
          </a:p>
          <a:p>
            <a:pPr lvl="1"/>
            <a:r>
              <a:rPr lang="en-US" altLang="zh-TW" sz="1800" dirty="0"/>
              <a:t>Sensor</a:t>
            </a:r>
          </a:p>
          <a:p>
            <a:pPr lvl="2"/>
            <a:r>
              <a:rPr lang="en-US" altLang="zh-TW" sz="1600" dirty="0"/>
              <a:t> Time of Flight Distance Measurement with Intensity  </a:t>
            </a:r>
          </a:p>
          <a:p>
            <a:pPr lvl="2"/>
            <a:r>
              <a:rPr lang="en-US" altLang="zh-TW" sz="1600" dirty="0"/>
              <a:t> 64 channels </a:t>
            </a:r>
          </a:p>
          <a:p>
            <a:pPr lvl="2"/>
            <a:r>
              <a:rPr lang="en-US" altLang="zh-TW" sz="1600" dirty="0"/>
              <a:t> Measurement Range: Up to 120 m  </a:t>
            </a:r>
          </a:p>
          <a:p>
            <a:pPr lvl="2"/>
            <a:r>
              <a:rPr lang="en-US" altLang="zh-TW" sz="1600" dirty="0"/>
              <a:t> Single or Dual Returns </a:t>
            </a:r>
          </a:p>
          <a:p>
            <a:pPr lvl="2"/>
            <a:r>
              <a:rPr lang="en-US" altLang="zh-TW" sz="1600" dirty="0"/>
              <a:t> Field of View (Vertical): +2.0° to -24.9° (26.9°) </a:t>
            </a:r>
          </a:p>
          <a:p>
            <a:pPr lvl="2"/>
            <a:r>
              <a:rPr lang="en-US" altLang="zh-TW" sz="1600" dirty="0"/>
              <a:t> Angular Resolution (Vertical): 0.4° </a:t>
            </a:r>
          </a:p>
          <a:p>
            <a:pPr lvl="2"/>
            <a:r>
              <a:rPr lang="en-US" altLang="zh-TW" sz="1600" dirty="0"/>
              <a:t> Field of View (Horizontal): 360° </a:t>
            </a:r>
          </a:p>
          <a:p>
            <a:pPr lvl="2"/>
            <a:r>
              <a:rPr lang="en-US" altLang="zh-TW" sz="1600" dirty="0"/>
              <a:t> Angular Resolution (Horizontal/Azimuth): 0.08° – 0.35° </a:t>
            </a:r>
          </a:p>
          <a:p>
            <a:pPr lvl="2"/>
            <a:r>
              <a:rPr lang="en-US" altLang="zh-TW" sz="1600" dirty="0"/>
              <a:t> Rotation Rate: 5 Hz – 20 Hz</a:t>
            </a:r>
          </a:p>
          <a:p>
            <a:pPr lvl="1"/>
            <a:r>
              <a:rPr lang="en-US" altLang="zh-TW" sz="1800" dirty="0"/>
              <a:t>Laser</a:t>
            </a:r>
          </a:p>
          <a:p>
            <a:pPr lvl="2"/>
            <a:r>
              <a:rPr lang="en-US" altLang="zh-TW" sz="1600" dirty="0"/>
              <a:t> Laser Product Classification: Class 1 Eye-safe </a:t>
            </a:r>
          </a:p>
          <a:p>
            <a:pPr lvl="2"/>
            <a:r>
              <a:rPr lang="en-US" altLang="zh-TW" sz="1600" dirty="0"/>
              <a:t> Wavelength: 903 nm </a:t>
            </a:r>
          </a:p>
          <a:p>
            <a:pPr lvl="2"/>
            <a:r>
              <a:rPr lang="en-US" altLang="zh-TW" sz="1600" dirty="0"/>
              <a:t> Dynamic Laser Power Selection for Larger Dynamic Range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98E52C-0129-45F4-ACCC-9FAC17E0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50" y="2202286"/>
            <a:ext cx="2226463" cy="3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5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B6DD7-4993-47C6-A743-686AEE1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15322-1F98-487C-9CB9-7F395E50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95" y="1700215"/>
            <a:ext cx="7772400" cy="4548187"/>
          </a:xfrm>
        </p:spPr>
        <p:txBody>
          <a:bodyPr/>
          <a:lstStyle/>
          <a:p>
            <a:r>
              <a:rPr lang="en-US" altLang="zh-TW" dirty="0"/>
              <a:t> Introduction</a:t>
            </a:r>
          </a:p>
          <a:p>
            <a:r>
              <a:rPr lang="en-US" altLang="zh-TW" dirty="0"/>
              <a:t> Technology</a:t>
            </a:r>
          </a:p>
          <a:p>
            <a:r>
              <a:rPr lang="en-US" altLang="zh-TW" dirty="0"/>
              <a:t> Applications</a:t>
            </a:r>
          </a:p>
          <a:p>
            <a:r>
              <a:rPr lang="en-US" altLang="zh-TW" dirty="0"/>
              <a:t> Conclusion</a:t>
            </a:r>
          </a:p>
          <a:p>
            <a:r>
              <a:rPr lang="en-US" altLang="zh-TW" dirty="0"/>
              <a:t> References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968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1B118-B93D-E546-AB28-D494A5C8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9" y="331790"/>
            <a:ext cx="2775597" cy="936625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E5B03828-C5A4-4E41-B7B9-439F66D5094E}"/>
              </a:ext>
            </a:extLst>
          </p:cNvPr>
          <p:cNvSpPr txBox="1">
            <a:spLocks/>
          </p:cNvSpPr>
          <p:nvPr/>
        </p:nvSpPr>
        <p:spPr bwMode="auto">
          <a:xfrm>
            <a:off x="1042990" y="1513472"/>
            <a:ext cx="7907828" cy="51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1000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595313" indent="-2524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 sz="1600">
                <a:solidFill>
                  <a:srgbClr val="00CC0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 sz="16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1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1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1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1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kern="0" dirty="0"/>
              <a:t>SWOT</a:t>
            </a:r>
          </a:p>
          <a:p>
            <a:pPr lvl="1"/>
            <a:r>
              <a:rPr lang="en-US" altLang="zh-TW" sz="1800" kern="0" dirty="0"/>
              <a:t>Strengths</a:t>
            </a:r>
          </a:p>
          <a:p>
            <a:pPr lvl="2"/>
            <a:r>
              <a:rPr lang="en-US" altLang="zh-TW" sz="1600" kern="0" dirty="0"/>
              <a:t> Long detection range</a:t>
            </a:r>
          </a:p>
          <a:p>
            <a:pPr lvl="2"/>
            <a:r>
              <a:rPr lang="en-US" altLang="zh-TW" sz="1600" kern="0" dirty="0"/>
              <a:t> All-weather operation</a:t>
            </a:r>
          </a:p>
          <a:p>
            <a:pPr lvl="2"/>
            <a:r>
              <a:rPr lang="en-US" altLang="zh-TW" sz="1600" kern="0" dirty="0"/>
              <a:t> Low power consumption</a:t>
            </a:r>
          </a:p>
          <a:p>
            <a:pPr lvl="2"/>
            <a:r>
              <a:rPr lang="en-US" altLang="zh-TW" sz="1600" kern="0" dirty="0"/>
              <a:t> Low cost</a:t>
            </a:r>
          </a:p>
          <a:p>
            <a:pPr lvl="1"/>
            <a:r>
              <a:rPr lang="en-US" altLang="zh-TW" sz="1800" kern="0" dirty="0"/>
              <a:t>Weaknesses</a:t>
            </a:r>
          </a:p>
          <a:p>
            <a:pPr lvl="2"/>
            <a:r>
              <a:rPr lang="en-US" altLang="zh-TW" sz="1600" kern="0" dirty="0"/>
              <a:t> Low angular resolution</a:t>
            </a:r>
          </a:p>
          <a:p>
            <a:pPr lvl="2"/>
            <a:r>
              <a:rPr lang="en-US" altLang="zh-TW" sz="1600" kern="0" dirty="0"/>
              <a:t> Hard to detect stationary object</a:t>
            </a:r>
          </a:p>
          <a:p>
            <a:pPr lvl="1"/>
            <a:r>
              <a:rPr lang="en-US" altLang="zh-TW" sz="1800" kern="0" dirty="0"/>
              <a:t>Opportunities</a:t>
            </a:r>
          </a:p>
          <a:p>
            <a:pPr lvl="2"/>
            <a:r>
              <a:rPr lang="en-US" altLang="zh-TW" sz="1600" kern="0" dirty="0"/>
              <a:t> Autonomous driving</a:t>
            </a:r>
          </a:p>
          <a:p>
            <a:pPr lvl="2"/>
            <a:r>
              <a:rPr lang="en-US" altLang="zh-TW" sz="1600" kern="0" dirty="0"/>
              <a:t> Vital sign detection</a:t>
            </a:r>
          </a:p>
          <a:p>
            <a:pPr lvl="1"/>
            <a:r>
              <a:rPr lang="en-US" altLang="zh-TW" sz="1800" kern="0" dirty="0"/>
              <a:t>Threats</a:t>
            </a:r>
          </a:p>
          <a:p>
            <a:pPr lvl="2"/>
            <a:r>
              <a:rPr lang="en-US" altLang="zh-TW" sz="1600" kern="0" dirty="0"/>
              <a:t> Vision</a:t>
            </a:r>
          </a:p>
          <a:p>
            <a:pPr lvl="2"/>
            <a:r>
              <a:rPr lang="en-US" altLang="zh-TW" sz="1600" kern="0" dirty="0"/>
              <a:t> LiDAR</a:t>
            </a:r>
            <a:endParaRPr lang="en-US" altLang="zh-TW" sz="2200" kern="0" dirty="0"/>
          </a:p>
        </p:txBody>
      </p:sp>
    </p:spTree>
    <p:extLst>
      <p:ext uri="{BB962C8B-B14F-4D97-AF65-F5344CB8AC3E}">
        <p14:creationId xmlns:p14="http://schemas.microsoft.com/office/powerpoint/2010/main" val="402291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63AA8-4FCE-7B4A-A374-74B1FC53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6ABF1-12B4-9740-94A7-5669B642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/>
              <a:t>Zhou, Yi, et al. "Towards Deep Radar Perception for Autonomous Driving: Datasets, Methods, and Challenges." </a:t>
            </a:r>
            <a:r>
              <a:rPr lang="en-US" altLang="zh-TW" sz="1400" i="1" dirty="0"/>
              <a:t>Sensors</a:t>
            </a:r>
            <a:r>
              <a:rPr lang="en-US" altLang="zh-TW" sz="1400" dirty="0"/>
              <a:t> 22.11 (2022): 4208.  (</a:t>
            </a:r>
            <a:r>
              <a:rPr lang="en-US" altLang="zh-TW" sz="1400" dirty="0">
                <a:hlinkClick r:id="rId2"/>
              </a:rPr>
              <a:t>https://www.mdpi.com/1424-8220/22/11/4208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AWR2944EVM (</a:t>
            </a:r>
            <a:r>
              <a:rPr lang="en-US" altLang="zh-TW" sz="1400" dirty="0">
                <a:hlinkClick r:id="rId3"/>
              </a:rPr>
              <a:t>https://www.ti.com/tool/AWR2944EVM</a:t>
            </a:r>
            <a:r>
              <a:rPr lang="en-US" altLang="zh-TW" sz="1400" dirty="0"/>
              <a:t>) </a:t>
            </a:r>
            <a:endParaRPr lang="de-DE" altLang="zh-TW" sz="1400" dirty="0"/>
          </a:p>
          <a:p>
            <a:r>
              <a:rPr lang="en-US" altLang="zh-TW" sz="1400" dirty="0"/>
              <a:t>AWR2944 Spec (</a:t>
            </a:r>
            <a:r>
              <a:rPr lang="en-US" altLang="zh-TW" sz="1400" dirty="0">
                <a:hlinkClick r:id="rId4"/>
              </a:rPr>
              <a:t>https://www.ti.com/product/AWR2944</a:t>
            </a:r>
            <a:r>
              <a:rPr lang="en-US" altLang="zh-TW" sz="1400" dirty="0"/>
              <a:t>) </a:t>
            </a:r>
          </a:p>
          <a:p>
            <a:r>
              <a:rPr lang="en-US" altLang="zh-TW" sz="1400" dirty="0"/>
              <a:t>Comma ai (</a:t>
            </a:r>
            <a:r>
              <a:rPr lang="en-US" altLang="zh-TW" sz="1400" dirty="0">
                <a:hlinkClick r:id="rId5"/>
              </a:rPr>
              <a:t>https://comma.ai/shop/comma-three</a:t>
            </a:r>
            <a:r>
              <a:rPr lang="en-US" altLang="zh-TW" sz="1400" dirty="0"/>
              <a:t>) </a:t>
            </a:r>
          </a:p>
          <a:p>
            <a:r>
              <a:rPr lang="de-DE" altLang="zh-TW" sz="1400" dirty="0"/>
              <a:t>Velodyne 64-line LiDAR (</a:t>
            </a:r>
            <a:r>
              <a:rPr lang="de-DE" altLang="zh-TW" sz="1400" dirty="0">
                <a:hlinkClick r:id="rId6"/>
              </a:rPr>
              <a:t>https://www.neuvition.com/media/blog/lidar-price.html</a:t>
            </a:r>
            <a:r>
              <a:rPr lang="de-DE" altLang="zh-TW" sz="1400" dirty="0"/>
              <a:t>) </a:t>
            </a:r>
          </a:p>
          <a:p>
            <a:pPr marL="0" indent="0">
              <a:buNone/>
            </a:pPr>
            <a:endParaRPr lang="en-US" altLang="zh-TW" sz="1400" dirty="0"/>
          </a:p>
          <a:p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682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9555-0AE8-F144-92DC-F217DEC2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Introduction</a:t>
            </a:r>
            <a:r>
              <a:rPr lang="en-US" altLang="zh-TW" dirty="0"/>
              <a:t> </a:t>
            </a:r>
            <a:endParaRPr kumimoji="1" lang="zh-TW" altLang="en-US" dirty="0"/>
          </a:p>
        </p:txBody>
      </p:sp>
      <p:sp>
        <p:nvSpPr>
          <p:cNvPr id="9" name="內容版面配置區 3">
            <a:extLst>
              <a:ext uri="{FF2B5EF4-FFF2-40B4-BE49-F238E27FC236}">
                <a16:creationId xmlns:a16="http://schemas.microsoft.com/office/drawing/2014/main" id="{8E007630-2D5C-4DBA-8246-F7EBD084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90" y="1513472"/>
            <a:ext cx="7415212" cy="4548187"/>
          </a:xfrm>
        </p:spPr>
        <p:txBody>
          <a:bodyPr/>
          <a:lstStyle/>
          <a:p>
            <a:r>
              <a:rPr lang="en-US" altLang="zh-TW" sz="2200" dirty="0"/>
              <a:t> </a:t>
            </a:r>
            <a:r>
              <a:rPr lang="en-US" altLang="zh-TW" sz="2000" dirty="0"/>
              <a:t>Why radar?</a:t>
            </a:r>
          </a:p>
          <a:p>
            <a:pPr lvl="1"/>
            <a:r>
              <a:rPr lang="en-US" altLang="zh-TW" sz="1800" dirty="0"/>
              <a:t>It’s under-researched</a:t>
            </a:r>
          </a:p>
          <a:p>
            <a:pPr lvl="1"/>
            <a:r>
              <a:rPr lang="en-US" altLang="zh-TW" sz="1800" dirty="0"/>
              <a:t>There is no dominant product or company in the market yet</a:t>
            </a:r>
          </a:p>
          <a:p>
            <a:pPr lvl="1"/>
            <a:r>
              <a:rPr lang="en-US" altLang="zh-TW" sz="1800" dirty="0"/>
              <a:t>It has some irreplaceable advantages</a:t>
            </a:r>
          </a:p>
          <a:p>
            <a:pPr lvl="2"/>
            <a:r>
              <a:rPr lang="en-US" altLang="zh-TW" sz="1600" dirty="0"/>
              <a:t> Long detection range (up to 300 m)</a:t>
            </a:r>
          </a:p>
          <a:p>
            <a:pPr lvl="2"/>
            <a:r>
              <a:rPr lang="en-US" altLang="zh-TW" sz="1600" dirty="0"/>
              <a:t> All-weather operation</a:t>
            </a:r>
          </a:p>
          <a:p>
            <a:pPr lvl="2"/>
            <a:r>
              <a:rPr lang="en-US" altLang="zh-TW" sz="1600" dirty="0"/>
              <a:t> Low power consumption</a:t>
            </a:r>
          </a:p>
          <a:p>
            <a:pPr lvl="2"/>
            <a:r>
              <a:rPr lang="en-US" altLang="zh-TW" sz="1600" dirty="0"/>
              <a:t> Most importantly, low cost</a:t>
            </a:r>
          </a:p>
          <a:p>
            <a:r>
              <a:rPr lang="en-US" altLang="zh-TW" sz="2200" dirty="0"/>
              <a:t> </a:t>
            </a:r>
            <a:r>
              <a:rPr lang="en-US" altLang="zh-TW" sz="2000" dirty="0"/>
              <a:t>What radar? Specifically?</a:t>
            </a:r>
          </a:p>
          <a:p>
            <a:pPr lvl="1"/>
            <a:r>
              <a:rPr lang="en-US" altLang="zh-TW" sz="1800" dirty="0"/>
              <a:t>FMCW radar means an antenna system that transmits and receives EM waves with certain modulation to achieve certain task</a:t>
            </a:r>
          </a:p>
          <a:p>
            <a:pPr lvl="2"/>
            <a:r>
              <a:rPr lang="en-US" altLang="zh-TW" sz="1600" dirty="0"/>
              <a:t> Frequency-Modulated Continuous-Wave, FMCW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5FD7949-9A2F-4A1C-8EC2-774CB06AB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1" y="5329716"/>
            <a:ext cx="3939634" cy="14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8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9555-0AE8-F144-92DC-F217DEC2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 dirty="0"/>
              <a:t>Technology</a:t>
            </a:r>
            <a:endParaRPr kumimoji="1"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34E911-E0CE-E044-BEA1-AED7166694AC}"/>
              </a:ext>
            </a:extLst>
          </p:cNvPr>
          <p:cNvSpPr txBox="1"/>
          <p:nvPr/>
        </p:nvSpPr>
        <p:spPr>
          <a:xfrm>
            <a:off x="614597" y="2608289"/>
            <a:ext cx="915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2C2694-A816-5847-B37C-4A06ABA6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9" y="1513472"/>
            <a:ext cx="8099179" cy="4548187"/>
          </a:xfrm>
        </p:spPr>
        <p:txBody>
          <a:bodyPr/>
          <a:lstStyle/>
          <a:p>
            <a:r>
              <a:rPr lang="en-US" altLang="zh-TW" sz="2200" dirty="0"/>
              <a:t> </a:t>
            </a:r>
            <a:r>
              <a:rPr lang="en-US" altLang="zh-TW" sz="2000" dirty="0"/>
              <a:t>FMCW radar fundamentals</a:t>
            </a:r>
          </a:p>
          <a:p>
            <a:pPr lvl="1"/>
            <a:r>
              <a:rPr lang="en-US" altLang="zh-TW" sz="1800" dirty="0"/>
              <a:t>Off-the-shelf automotive radars operate with a sequence of </a:t>
            </a:r>
            <a:r>
              <a:rPr lang="en-US" altLang="zh-TW" sz="1800" b="1" dirty="0"/>
              <a:t>linear FMCW signals</a:t>
            </a:r>
            <a:r>
              <a:rPr lang="en-US" altLang="zh-TW" sz="1800" dirty="0"/>
              <a:t> to simultaneously measure </a:t>
            </a:r>
            <a:r>
              <a:rPr lang="en-US" altLang="zh-TW" sz="1800" b="1" dirty="0"/>
              <a:t>range</a:t>
            </a:r>
            <a:r>
              <a:rPr lang="en-US" altLang="zh-TW" sz="1800" dirty="0"/>
              <a:t>, </a:t>
            </a:r>
            <a:r>
              <a:rPr lang="en-US" altLang="zh-TW" sz="1800" b="1" dirty="0"/>
              <a:t>angle</a:t>
            </a:r>
            <a:r>
              <a:rPr lang="en-US" altLang="zh-TW" sz="1800" dirty="0"/>
              <a:t>, and </a:t>
            </a:r>
            <a:r>
              <a:rPr lang="en-US" altLang="zh-TW" sz="1800" b="1" dirty="0"/>
              <a:t>velocity</a:t>
            </a:r>
          </a:p>
          <a:p>
            <a:pPr lvl="1"/>
            <a:r>
              <a:rPr lang="en-US" altLang="zh-TW" sz="1800" dirty="0"/>
              <a:t>The automotive radar is allowed to use </a:t>
            </a:r>
            <a:r>
              <a:rPr lang="en-US" altLang="zh-TW" sz="1800" b="1" dirty="0"/>
              <a:t>2</a:t>
            </a:r>
            <a:r>
              <a:rPr lang="en-US" altLang="zh-TW" sz="1800" dirty="0"/>
              <a:t> frequency bands in </a:t>
            </a:r>
            <a:r>
              <a:rPr lang="en-US" altLang="zh-TW" sz="1800" dirty="0" err="1"/>
              <a:t>mmwaves</a:t>
            </a:r>
            <a:endParaRPr lang="en-US" altLang="zh-TW" sz="1800" dirty="0"/>
          </a:p>
          <a:p>
            <a:pPr lvl="2"/>
            <a:r>
              <a:rPr lang="en-US" altLang="zh-TW" sz="1600" dirty="0"/>
              <a:t> 24 GHz (24~24.25 GHz)</a:t>
            </a:r>
          </a:p>
          <a:p>
            <a:pPr lvl="2"/>
            <a:r>
              <a:rPr lang="en-US" altLang="zh-TW" sz="1600" dirty="0"/>
              <a:t> 77 GHz (77~79 GHz)</a:t>
            </a:r>
            <a:endParaRPr lang="de-DE" altLang="zh-TW" b="0" dirty="0"/>
          </a:p>
          <a:p>
            <a:pPr lvl="1">
              <a:spcBef>
                <a:spcPts val="600"/>
              </a:spcBef>
            </a:pPr>
            <a:r>
              <a:rPr lang="en-US" altLang="zh-TW" sz="1800" dirty="0"/>
              <a:t> There is a trend towards </a:t>
            </a:r>
            <a:r>
              <a:rPr lang="en-US" altLang="zh-TW" sz="1800" b="1" dirty="0"/>
              <a:t>77 GHz </a:t>
            </a:r>
            <a:r>
              <a:rPr lang="en-US" altLang="zh-TW" sz="1800" dirty="0"/>
              <a:t>for several reasons:</a:t>
            </a:r>
          </a:p>
          <a:p>
            <a:pPr lvl="2">
              <a:spcBef>
                <a:spcPts val="600"/>
              </a:spcBef>
            </a:pPr>
            <a:r>
              <a:rPr lang="en-US" altLang="zh-TW" sz="1600" dirty="0"/>
              <a:t> </a:t>
            </a:r>
            <a:r>
              <a:rPr lang="en-US" altLang="zh-TW" sz="1600" b="1" dirty="0"/>
              <a:t>Larger bandwidth</a:t>
            </a:r>
          </a:p>
          <a:p>
            <a:pPr lvl="3">
              <a:spcBef>
                <a:spcPts val="600"/>
              </a:spcBef>
            </a:pPr>
            <a:r>
              <a:rPr lang="en-US" altLang="zh-TW" sz="1400" dirty="0"/>
              <a:t>76–77 GHz for long-range</a:t>
            </a:r>
          </a:p>
          <a:p>
            <a:pPr lvl="3">
              <a:spcBef>
                <a:spcPts val="600"/>
              </a:spcBef>
            </a:pPr>
            <a:r>
              <a:rPr lang="en-US" altLang="zh-TW" sz="1400" dirty="0"/>
              <a:t>77–81 GHz for short-range</a:t>
            </a:r>
          </a:p>
          <a:p>
            <a:pPr lvl="2">
              <a:spcBef>
                <a:spcPts val="600"/>
              </a:spcBef>
            </a:pPr>
            <a:r>
              <a:rPr lang="en-US" altLang="zh-TW" sz="1600" dirty="0"/>
              <a:t> </a:t>
            </a:r>
            <a:r>
              <a:rPr lang="en-US" altLang="zh-TW" sz="1600" b="1" dirty="0"/>
              <a:t>Higher</a:t>
            </a:r>
            <a:r>
              <a:rPr lang="en-US" altLang="zh-TW" sz="1600" dirty="0"/>
              <a:t> Doppler </a:t>
            </a:r>
            <a:r>
              <a:rPr lang="en-US" altLang="zh-TW" sz="1600" b="1" dirty="0"/>
              <a:t>resolution</a:t>
            </a:r>
          </a:p>
          <a:p>
            <a:pPr lvl="2">
              <a:spcBef>
                <a:spcPts val="600"/>
              </a:spcBef>
            </a:pPr>
            <a:r>
              <a:rPr lang="en-US" altLang="zh-TW" sz="1600" dirty="0"/>
              <a:t> </a:t>
            </a:r>
            <a:r>
              <a:rPr lang="en-US" altLang="zh-TW" sz="1600" b="1" dirty="0"/>
              <a:t>Smaller antennas </a:t>
            </a:r>
            <a:r>
              <a:rPr lang="en-US" altLang="zh-TW" sz="1600" dirty="0"/>
              <a:t>with sub-wavelength sized</a:t>
            </a:r>
          </a:p>
          <a:p>
            <a:pPr lvl="1">
              <a:spcBef>
                <a:spcPts val="600"/>
              </a:spcBef>
            </a:pPr>
            <a:r>
              <a:rPr lang="en-US" altLang="zh-TW" sz="1800" dirty="0"/>
              <a:t>Different radar devices vary in their sensing capabilities</a:t>
            </a:r>
          </a:p>
          <a:p>
            <a:pPr lvl="2">
              <a:spcBef>
                <a:spcPts val="600"/>
              </a:spcBef>
            </a:pPr>
            <a:r>
              <a:rPr lang="en-US" altLang="zh-TW" sz="1600" dirty="0"/>
              <a:t> Different radar device normally means different </a:t>
            </a:r>
            <a:r>
              <a:rPr lang="en-US" altLang="zh-TW" sz="1600" b="1" dirty="0"/>
              <a:t>modulation patterns</a:t>
            </a:r>
          </a:p>
        </p:txBody>
      </p:sp>
    </p:spTree>
    <p:extLst>
      <p:ext uri="{BB962C8B-B14F-4D97-AF65-F5344CB8AC3E}">
        <p14:creationId xmlns:p14="http://schemas.microsoft.com/office/powerpoint/2010/main" val="57169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E34E911-E0CE-E044-BEA1-AED7166694AC}"/>
              </a:ext>
            </a:extLst>
          </p:cNvPr>
          <p:cNvSpPr txBox="1"/>
          <p:nvPr/>
        </p:nvSpPr>
        <p:spPr>
          <a:xfrm>
            <a:off x="614597" y="2608289"/>
            <a:ext cx="915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2C2694-A816-5847-B37C-4A06ABA6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9" y="1513472"/>
            <a:ext cx="8099179" cy="4548187"/>
          </a:xfrm>
        </p:spPr>
        <p:txBody>
          <a:bodyPr/>
          <a:lstStyle/>
          <a:p>
            <a:r>
              <a:rPr lang="en-US" altLang="zh-TW" sz="2200" dirty="0"/>
              <a:t> </a:t>
            </a:r>
            <a:r>
              <a:rPr lang="en-US" altLang="zh-TW" sz="2000" dirty="0"/>
              <a:t>Fun facts about frequency bands</a:t>
            </a:r>
          </a:p>
          <a:p>
            <a:pPr lvl="1"/>
            <a:r>
              <a:rPr lang="en-US" altLang="zh-TW" sz="1800" dirty="0"/>
              <a:t>Licensed-band in 5G Spec</a:t>
            </a:r>
          </a:p>
          <a:p>
            <a:pPr lvl="2"/>
            <a:r>
              <a:rPr lang="en-US" altLang="zh-TW" sz="1600" dirty="0"/>
              <a:t> FR1      410 MHz – 7.125 GHz</a:t>
            </a:r>
          </a:p>
          <a:p>
            <a:pPr lvl="2"/>
            <a:r>
              <a:rPr lang="en-US" altLang="zh-TW" sz="1600" dirty="0"/>
              <a:t> FR2-1  24.25 GHz – 52.6 GHz</a:t>
            </a:r>
          </a:p>
          <a:p>
            <a:pPr lvl="2"/>
            <a:r>
              <a:rPr lang="en-US" altLang="zh-TW" sz="1600" dirty="0"/>
              <a:t> FR2-2  52.6 GHz – 71 GHz</a:t>
            </a:r>
          </a:p>
          <a:p>
            <a:pPr lvl="1"/>
            <a:r>
              <a:rPr lang="en-US" altLang="zh-TW" sz="1800" dirty="0"/>
              <a:t>Up to 100 GHz belongs to 5G, but above 71 GHz are not licensed</a:t>
            </a:r>
          </a:p>
          <a:p>
            <a:pPr lvl="2"/>
            <a:r>
              <a:rPr lang="en-US" altLang="zh-TW" sz="1600" dirty="0"/>
              <a:t> Up to 6 GHz belongs to 4G</a:t>
            </a:r>
          </a:p>
          <a:p>
            <a:pPr lvl="1"/>
            <a:r>
              <a:rPr lang="en-US" altLang="zh-TW" sz="1800" dirty="0"/>
              <a:t>Aside from licensed-bands, there are also </a:t>
            </a:r>
            <a:r>
              <a:rPr lang="en-US" altLang="zh-TW" sz="1800" b="1" dirty="0"/>
              <a:t>private 5G (Local 5G)</a:t>
            </a:r>
            <a:r>
              <a:rPr lang="en-US" altLang="zh-TW" sz="1800" dirty="0"/>
              <a:t> bands, </a:t>
            </a:r>
          </a:p>
          <a:p>
            <a:pPr marL="342900" lvl="1" indent="0">
              <a:buNone/>
            </a:pPr>
            <a:r>
              <a:rPr lang="en-US" altLang="zh-TW" sz="1800" dirty="0"/>
              <a:t>    the specific regulations different from country to country</a:t>
            </a:r>
          </a:p>
          <a:p>
            <a:pPr lvl="2"/>
            <a:r>
              <a:rPr lang="en-US" altLang="zh-TW" sz="1600" dirty="0"/>
              <a:t> e.g. 4.6 GHz – 4.9 GHz is a private 5G band in Japan</a:t>
            </a:r>
          </a:p>
          <a:p>
            <a:pPr lvl="1"/>
            <a:r>
              <a:rPr lang="en-US" altLang="zh-TW" sz="1800" dirty="0"/>
              <a:t>How expensive are the frequency bands in 5G in Taiwan?</a:t>
            </a:r>
          </a:p>
          <a:p>
            <a:pPr lvl="2"/>
            <a:r>
              <a:rPr lang="en-US" altLang="zh-TW" sz="1600" dirty="0"/>
              <a:t> A 15 year authorization cost $150 billion NTD </a:t>
            </a:r>
          </a:p>
          <a:p>
            <a:pPr lvl="2"/>
            <a:r>
              <a:rPr lang="en-US" altLang="zh-TW" sz="1600" dirty="0"/>
              <a:t> 1 MHz bandwidth worth $200 ~ 500 million NTD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873F45C-91CF-40D5-AA8C-BEDD3AFB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</p:spPr>
        <p:txBody>
          <a:bodyPr/>
          <a:lstStyle/>
          <a:p>
            <a:r>
              <a:rPr kumimoji="1" lang="en-US" altLang="zh-TW" sz="3200" dirty="0"/>
              <a:t>Technology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38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1B5D0A68-7264-462A-8C5E-98253CD09CE3}"/>
              </a:ext>
            </a:extLst>
          </p:cNvPr>
          <p:cNvSpPr txBox="1">
            <a:spLocks/>
          </p:cNvSpPr>
          <p:nvPr/>
        </p:nvSpPr>
        <p:spPr bwMode="auto">
          <a:xfrm>
            <a:off x="1042988" y="1513473"/>
            <a:ext cx="8099179" cy="517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1000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595313" indent="-2524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 sz="1600">
                <a:solidFill>
                  <a:srgbClr val="00CC00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kumimoji="1" sz="16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1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1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1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1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kern="0" dirty="0"/>
              <a:t> </a:t>
            </a:r>
            <a:r>
              <a:rPr lang="en-US" altLang="zh-TW" sz="2000" kern="0" dirty="0"/>
              <a:t>Modulation patterns</a:t>
            </a:r>
          </a:p>
          <a:p>
            <a:pPr lvl="1"/>
            <a:r>
              <a:rPr lang="en-US" altLang="zh-TW" sz="1800" kern="0" dirty="0"/>
              <a:t>Unmodulated CW </a:t>
            </a:r>
          </a:p>
          <a:p>
            <a:pPr lvl="2"/>
            <a:r>
              <a:rPr lang="en-US" altLang="zh-TW" sz="1600" kern="0" dirty="0"/>
              <a:t>This modulation pattern is used for some </a:t>
            </a:r>
            <a:r>
              <a:rPr lang="en-US" altLang="zh-TW" sz="1600" kern="0" dirty="0" err="1"/>
              <a:t>mmwave</a:t>
            </a:r>
            <a:r>
              <a:rPr lang="en-US" altLang="zh-TW" sz="1600" kern="0" dirty="0"/>
              <a:t> communication signals</a:t>
            </a:r>
          </a:p>
          <a:p>
            <a:pPr marL="685800" lvl="2" indent="0">
              <a:buNone/>
            </a:pPr>
            <a:endParaRPr lang="en-US" altLang="zh-TW" sz="1400" kern="0" dirty="0"/>
          </a:p>
          <a:p>
            <a:pPr marL="685800" lvl="2" indent="0">
              <a:buNone/>
            </a:pPr>
            <a:endParaRPr lang="en-US" altLang="zh-TW" sz="1400" kern="0" dirty="0"/>
          </a:p>
          <a:p>
            <a:pPr marL="685800" lvl="2" indent="0">
              <a:buNone/>
            </a:pPr>
            <a:endParaRPr lang="en-US" altLang="zh-TW" sz="1400" kern="0" dirty="0"/>
          </a:p>
          <a:p>
            <a:pPr marL="685800" lvl="2" indent="0">
              <a:buNone/>
            </a:pPr>
            <a:endParaRPr lang="en-US" altLang="zh-TW" sz="1400" kern="0" dirty="0"/>
          </a:p>
          <a:p>
            <a:pPr marL="342900" lvl="1" indent="0">
              <a:buNone/>
            </a:pPr>
            <a:endParaRPr lang="en-US" altLang="zh-TW" sz="1400" kern="0" dirty="0"/>
          </a:p>
          <a:p>
            <a:pPr lvl="1"/>
            <a:r>
              <a:rPr lang="en-US" altLang="zh-TW" sz="1800" kern="0" dirty="0"/>
              <a:t>Fast chirp FMCW (Sawtooth modulation)</a:t>
            </a:r>
          </a:p>
          <a:p>
            <a:pPr lvl="2"/>
            <a:r>
              <a:rPr lang="en-US" altLang="zh-TW" sz="1600" kern="0" dirty="0"/>
              <a:t>This modulation pattern is used in a relatively large range (maximum distance) combined with a negligible influence of Doppler frequency (for example, a maritime navigation radar).</a:t>
            </a:r>
          </a:p>
          <a:p>
            <a:pPr lvl="3"/>
            <a:r>
              <a:rPr lang="en-US" altLang="zh-TW" sz="1400" kern="0" dirty="0"/>
              <a:t>Account for 90% of the modulation we probably going to seen in out daily lives</a:t>
            </a:r>
          </a:p>
          <a:p>
            <a:pPr marL="685800" lvl="2" indent="0">
              <a:buNone/>
            </a:pPr>
            <a:endParaRPr lang="en-US" altLang="zh-TW" sz="1400" kern="0" dirty="0"/>
          </a:p>
          <a:p>
            <a:pPr marL="685800" lvl="2" indent="0">
              <a:buNone/>
            </a:pPr>
            <a:endParaRPr lang="en-US" altLang="zh-TW" sz="1400" kern="0" dirty="0"/>
          </a:p>
          <a:p>
            <a:pPr marL="685800" lvl="2" indent="0">
              <a:buNone/>
            </a:pPr>
            <a:endParaRPr lang="en-US" altLang="zh-TW" sz="1400" kern="0" dirty="0"/>
          </a:p>
          <a:p>
            <a:pPr marL="342900" lvl="1" indent="0">
              <a:buNone/>
            </a:pPr>
            <a:endParaRPr lang="en-US" altLang="zh-TW" sz="1400" kern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0A9555-0AE8-F144-92DC-F217DEC2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 dirty="0"/>
              <a:t>Technology</a:t>
            </a:r>
            <a:endParaRPr kumimoji="1"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EE9232-AD5C-48E3-A512-CFA708CCE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21" y="2504435"/>
            <a:ext cx="2027574" cy="14751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2D5053A-614A-4E39-AC5A-DF48C62123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21" y="5195437"/>
            <a:ext cx="2464946" cy="14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3">
                <a:extLst>
                  <a:ext uri="{FF2B5EF4-FFF2-40B4-BE49-F238E27FC236}">
                    <a16:creationId xmlns:a16="http://schemas.microsoft.com/office/drawing/2014/main" id="{1B5D0A68-7264-462A-8C5E-98253CD09CE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2989" y="1513472"/>
                <a:ext cx="8099179" cy="5267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1000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kumimoji="1" sz="2400" b="1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595313" indent="-2524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kumimoji="1" sz="2000">
                    <a:solidFill>
                      <a:srgbClr val="990000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kumimoji="1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kumimoji="1" sz="1600">
                    <a:solidFill>
                      <a:srgbClr val="00CC00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kumimoji="1" sz="1600">
                    <a:solidFill>
                      <a:srgbClr val="FF3300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n"/>
                  <a:defRPr kumimoji="1" sz="1200">
                    <a:solidFill>
                      <a:srgbClr val="FF3300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n"/>
                  <a:defRPr kumimoji="1" sz="1200">
                    <a:solidFill>
                      <a:srgbClr val="FF3300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n"/>
                  <a:defRPr kumimoji="1" sz="1200">
                    <a:solidFill>
                      <a:srgbClr val="FF3300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n"/>
                  <a:defRPr kumimoji="1" sz="1200">
                    <a:solidFill>
                      <a:srgbClr val="FF33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200" kern="0" dirty="0"/>
                  <a:t> </a:t>
                </a:r>
                <a:r>
                  <a:rPr lang="en-US" altLang="zh-TW" sz="2000" kern="0" dirty="0"/>
                  <a:t>Modulation patterns</a:t>
                </a:r>
              </a:p>
              <a:p>
                <a:pPr lvl="1"/>
                <a:r>
                  <a:rPr lang="en-US" altLang="zh-TW" sz="1800" kern="0" dirty="0"/>
                  <a:t>Slow chirp FMCW (Triangular modulation)</a:t>
                </a:r>
              </a:p>
              <a:p>
                <a:pPr lvl="2"/>
                <a:r>
                  <a:rPr lang="en-US" altLang="zh-TW" sz="1600" kern="0" dirty="0"/>
                  <a:t>This modulation pattern allows easy separation of the difference frequency </a:t>
                </a:r>
                <a14:m>
                  <m:oMath xmlns:m="http://schemas.openxmlformats.org/officeDocument/2006/math">
                    <m:r>
                      <a:rPr lang="en-US" altLang="zh-TW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1600" kern="0" dirty="0"/>
                  <a:t> of the Doppler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TW" sz="1600" kern="0" dirty="0"/>
              </a:p>
              <a:p>
                <a:pPr marL="685800" lvl="2" indent="0">
                  <a:buNone/>
                </a:pPr>
                <a:endParaRPr lang="en-US" altLang="zh-TW" sz="1400" kern="0" dirty="0"/>
              </a:p>
              <a:p>
                <a:pPr marL="685800" lvl="2" indent="0">
                  <a:buNone/>
                </a:pPr>
                <a:endParaRPr lang="en-US" altLang="zh-TW" sz="1400" kern="0" dirty="0"/>
              </a:p>
              <a:p>
                <a:pPr marL="685800" lvl="2" indent="0">
                  <a:buNone/>
                </a:pPr>
                <a:endParaRPr lang="en-US" altLang="zh-TW" sz="1400" kern="0" dirty="0"/>
              </a:p>
              <a:p>
                <a:pPr marL="685800" lvl="2" indent="0">
                  <a:buNone/>
                </a:pPr>
                <a:endParaRPr lang="en-US" altLang="zh-TW" sz="1400" kern="0" dirty="0"/>
              </a:p>
              <a:p>
                <a:pPr lvl="1"/>
                <a:r>
                  <a:rPr lang="en-US" altLang="zh-TW" sz="1800" kern="0" dirty="0"/>
                  <a:t>Pulsed CW (Square-wave modulation)</a:t>
                </a:r>
              </a:p>
              <a:p>
                <a:pPr lvl="2"/>
                <a:r>
                  <a:rPr lang="en-US" altLang="zh-TW" sz="1600" kern="0" dirty="0"/>
                  <a:t>This modulation is used for a very precise distance measurement at close range by phase comparison of the two echo signal frequencies.</a:t>
                </a:r>
              </a:p>
              <a:p>
                <a:pPr lvl="1"/>
                <a:r>
                  <a:rPr lang="en-US" altLang="zh-TW" sz="1800" kern="0" dirty="0"/>
                  <a:t>FSK (Stepped modulation) </a:t>
                </a:r>
              </a:p>
              <a:p>
                <a:pPr lvl="2"/>
                <a:r>
                  <a:rPr lang="en-US" altLang="zh-TW" sz="1400" kern="0" dirty="0"/>
                  <a:t>This is used for interferometric measurements and expands the</a:t>
                </a:r>
              </a:p>
              <a:p>
                <a:pPr marL="685800" lvl="2" indent="0">
                  <a:buNone/>
                </a:pPr>
                <a:r>
                  <a:rPr lang="en-US" altLang="zh-TW" sz="1400" kern="0" dirty="0"/>
                  <a:t>    unambiguous measuring range.</a:t>
                </a:r>
              </a:p>
            </p:txBody>
          </p:sp>
        </mc:Choice>
        <mc:Fallback xmlns="">
          <p:sp>
            <p:nvSpPr>
              <p:cNvPr id="8" name="內容版面配置區 3">
                <a:extLst>
                  <a:ext uri="{FF2B5EF4-FFF2-40B4-BE49-F238E27FC236}">
                    <a16:creationId xmlns:a16="http://schemas.microsoft.com/office/drawing/2014/main" id="{1B5D0A68-7264-462A-8C5E-98253CD09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989" y="1513472"/>
                <a:ext cx="8099179" cy="5267873"/>
              </a:xfrm>
              <a:prstGeom prst="rect">
                <a:avLst/>
              </a:prstGeom>
              <a:blipFill>
                <a:blip r:embed="rId2"/>
                <a:stretch>
                  <a:fillRect l="-828" t="-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E0A9555-0AE8-F144-92DC-F217DEC2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 dirty="0"/>
              <a:t>Technology</a:t>
            </a:r>
            <a:endParaRPr kumimoji="1" lang="zh-TW" altLang="en-US" sz="32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0C32A2-2B49-4BB4-859A-F9A4BF74CD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82" y="4422712"/>
            <a:ext cx="2455577" cy="13920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7D7D98D-6BFE-4C81-972F-2BED83A1D2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43" y="5223831"/>
            <a:ext cx="2455577" cy="14995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682475F-3991-41D8-8F52-EAF479600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99" y="2477808"/>
            <a:ext cx="2031734" cy="14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7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9555-0AE8-F144-92DC-F217DEC2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9" y="331790"/>
            <a:ext cx="2801355" cy="936625"/>
          </a:xfrm>
        </p:spPr>
        <p:txBody>
          <a:bodyPr/>
          <a:lstStyle/>
          <a:p>
            <a:r>
              <a:rPr lang="en-US" altLang="zh-TW" sz="3200" dirty="0"/>
              <a:t>Technology</a:t>
            </a:r>
            <a:endParaRPr kumimoji="1"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3">
                <a:extLst>
                  <a:ext uri="{FF2B5EF4-FFF2-40B4-BE49-F238E27FC236}">
                    <a16:creationId xmlns:a16="http://schemas.microsoft.com/office/drawing/2014/main" id="{5B8E0361-90A5-417C-88A2-D681B5B42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989" y="1513472"/>
                <a:ext cx="8099179" cy="2820269"/>
              </a:xfrm>
            </p:spPr>
            <p:txBody>
              <a:bodyPr/>
              <a:lstStyle/>
              <a:p>
                <a:r>
                  <a:rPr lang="en-US" altLang="zh-TW" sz="2200" dirty="0"/>
                  <a:t> </a:t>
                </a:r>
                <a:r>
                  <a:rPr lang="en-US" altLang="zh-TW" sz="2000" dirty="0"/>
                  <a:t>FMCW signal is characterized by the following parameters</a:t>
                </a:r>
              </a:p>
              <a:p>
                <a:pPr lvl="1"/>
                <a:r>
                  <a:rPr lang="en-US" altLang="zh-TW" sz="1800" dirty="0"/>
                  <a:t>the</a:t>
                </a:r>
                <a:r>
                  <a:rPr lang="en-US" altLang="zh-TW" sz="1800" b="1" dirty="0"/>
                  <a:t>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</a:t>
                </a:r>
              </a:p>
              <a:p>
                <a:pPr lvl="1"/>
                <a:r>
                  <a:rPr lang="en-US" altLang="zh-TW" sz="1800" dirty="0"/>
                  <a:t>the </a:t>
                </a:r>
                <a:r>
                  <a:rPr lang="en-US" altLang="zh-TW" sz="1800" b="1" dirty="0"/>
                  <a:t>sweep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the </a:t>
                </a:r>
                <a:r>
                  <a:rPr lang="en-US" altLang="zh-TW" sz="1800" b="1" dirty="0"/>
                  <a:t>chirp duration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sz="1800" b="1" dirty="0"/>
              </a:p>
              <a:p>
                <a:pPr lvl="1"/>
                <a:r>
                  <a:rPr lang="en-US" altLang="zh-TW" sz="1800" dirty="0"/>
                  <a:t>the </a:t>
                </a:r>
                <a:r>
                  <a:rPr lang="en-US" altLang="zh-TW" sz="1800" b="1" dirty="0"/>
                  <a:t>slope </a:t>
                </a:r>
                <a14:m>
                  <m:oMath xmlns:m="http://schemas.openxmlformats.org/officeDocument/2006/math">
                    <m:r>
                      <a:rPr lang="el-GR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sz="1800" i="1" dirty="0"/>
              </a:p>
              <a:p>
                <a:r>
                  <a:rPr lang="en-US" altLang="zh-TW" sz="2000" dirty="0"/>
                  <a:t>FMCW waveform</a:t>
                </a:r>
                <a:endParaRPr lang="en-US" altLang="zh-TW" sz="2000" b="0" dirty="0"/>
              </a:p>
            </p:txBody>
          </p:sp>
        </mc:Choice>
        <mc:Fallback xmlns="">
          <p:sp>
            <p:nvSpPr>
              <p:cNvPr id="7" name="內容版面配置區 3">
                <a:extLst>
                  <a:ext uri="{FF2B5EF4-FFF2-40B4-BE49-F238E27FC236}">
                    <a16:creationId xmlns:a16="http://schemas.microsoft.com/office/drawing/2014/main" id="{5B8E0361-90A5-417C-88A2-D681B5B42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989" y="1513472"/>
                <a:ext cx="8099179" cy="2820269"/>
              </a:xfrm>
              <a:blipFill>
                <a:blip r:embed="rId2"/>
                <a:stretch>
                  <a:fillRect l="-828" t="-4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A29ECA-F4A2-459F-BC83-EFC533667317}"/>
                  </a:ext>
                </a:extLst>
              </p:cNvPr>
              <p:cNvSpPr txBox="1"/>
              <p:nvPr/>
            </p:nvSpPr>
            <p:spPr>
              <a:xfrm>
                <a:off x="1328628" y="3595668"/>
                <a:ext cx="41090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000" b="0" i="1" baseline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TW" sz="2000" b="0" i="1" baseline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000" b="0" i="1" baseline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baseline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b="0" i="1" baseline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TW" sz="2000" b="0" i="1" baseline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2000" b="0" i="1" baseline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baseline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altLang="zh-TW" sz="2000" b="0" i="1" baseline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baseline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sz="2000" b="0" i="1" baseline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000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A29ECA-F4A2-459F-BC83-EFC53366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28" y="3595668"/>
                <a:ext cx="4109050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973815E-34D4-4C8A-BB0E-6B72A5268FFC}"/>
                  </a:ext>
                </a:extLst>
              </p:cNvPr>
              <p:cNvSpPr txBox="1"/>
              <p:nvPr/>
            </p:nvSpPr>
            <p:spPr>
              <a:xfrm>
                <a:off x="5437678" y="3825540"/>
                <a:ext cx="2847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0" lang="en-US" altLang="zh-TW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=0,1,…</m:t>
                      </m:r>
                      <m:r>
                        <a:rPr kumimoji="0" lang="en-US" altLang="zh-TW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kumimoji="0" lang="en-US" altLang="zh-TW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−1, 0≤</m:t>
                      </m:r>
                      <m:r>
                        <a:rPr kumimoji="0" lang="en-US" altLang="zh-TW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0" lang="en-US" altLang="zh-TW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0" lang="en-US" altLang="zh-TW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973815E-34D4-4C8A-BB0E-6B72A526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78" y="3825540"/>
                <a:ext cx="2847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CB81978A-9602-4F2E-B131-8BE784340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10" y="4425334"/>
            <a:ext cx="5791702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7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94A0B-20AB-9648-A334-9E3DFB10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1790"/>
            <a:ext cx="8313953" cy="936625"/>
          </a:xfrm>
        </p:spPr>
        <p:txBody>
          <a:bodyPr/>
          <a:lstStyle/>
          <a:p>
            <a:r>
              <a:rPr lang="en-US" altLang="zh-TW" sz="3200" dirty="0"/>
              <a:t>Technology</a:t>
            </a:r>
            <a:endParaRPr kumimoji="1"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3">
                <a:extLst>
                  <a:ext uri="{FF2B5EF4-FFF2-40B4-BE49-F238E27FC236}">
                    <a16:creationId xmlns:a16="http://schemas.microsoft.com/office/drawing/2014/main" id="{4E6C60F3-BEB4-4CD4-8E79-AF1E35074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989" y="1513471"/>
                <a:ext cx="8099179" cy="4874449"/>
              </a:xfrm>
            </p:spPr>
            <p:txBody>
              <a:bodyPr/>
              <a:lstStyle/>
              <a:p>
                <a:r>
                  <a:rPr lang="en-US" altLang="zh-TW" sz="2000" dirty="0"/>
                  <a:t>FMCW waveform</a:t>
                </a:r>
              </a:p>
              <a:p>
                <a:pPr lvl="1"/>
                <a:r>
                  <a:rPr lang="en-US" altLang="zh-TW" sz="1800" b="1" dirty="0"/>
                  <a:t>One</a:t>
                </a:r>
                <a:r>
                  <a:rPr lang="en-US" altLang="zh-TW" sz="1800" b="0" dirty="0"/>
                  <a:t> FMCW </a:t>
                </a:r>
                <a:r>
                  <a:rPr lang="en-US" altLang="zh-TW" sz="1800" b="1" dirty="0"/>
                  <a:t>waveform</a:t>
                </a:r>
                <a:r>
                  <a:rPr lang="en-US" altLang="zh-TW" sz="1800" b="0" dirty="0"/>
                  <a:t> is referred to as </a:t>
                </a:r>
                <a:r>
                  <a:rPr lang="en-US" altLang="zh-TW" sz="1800" b="1" dirty="0"/>
                  <a:t>a chirp</a:t>
                </a:r>
              </a:p>
              <a:p>
                <a:pPr lvl="1"/>
                <a:r>
                  <a:rPr lang="en-US" altLang="zh-TW" sz="1800" b="1" dirty="0"/>
                  <a:t>One</a:t>
                </a:r>
                <a:r>
                  <a:rPr lang="en-US" altLang="zh-TW" sz="1800" dirty="0"/>
                  <a:t> radar </a:t>
                </a:r>
                <a:r>
                  <a:rPr lang="en-US" altLang="zh-TW" sz="1800" b="1" dirty="0"/>
                  <a:t>transmission</a:t>
                </a:r>
                <a:r>
                  <a:rPr lang="en-US" altLang="zh-TW" sz="1800" dirty="0"/>
                  <a:t> is </a:t>
                </a:r>
                <a:r>
                  <a:rPr lang="en-US" altLang="zh-TW" sz="1800" b="1" dirty="0"/>
                  <a:t>a frame of</a:t>
                </a:r>
                <a:r>
                  <a:rPr lang="en-US" altLang="zh-TW" sz="1800" dirty="0"/>
                  <a:t> 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 </a:t>
                </a:r>
                <a:r>
                  <a:rPr lang="en-US" altLang="zh-TW" sz="1800" b="1" dirty="0"/>
                  <a:t>chirps</a:t>
                </a:r>
                <a:r>
                  <a:rPr lang="en-US" altLang="zh-TW" sz="1800" dirty="0"/>
                  <a:t> equally spaced by chirp cycle time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sz="1800" b="0" dirty="0"/>
              </a:p>
              <a:p>
                <a:pPr lvl="2"/>
                <a:r>
                  <a:rPr lang="en-US" altLang="zh-TW" dirty="0"/>
                  <a:t> </a:t>
                </a:r>
                <a:r>
                  <a:rPr lang="en-US" altLang="zh-TW" sz="1600" dirty="0"/>
                  <a:t>The total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1600" b="0" dirty="0"/>
                  <a:t> is called </a:t>
                </a:r>
                <a:r>
                  <a:rPr lang="en-US" altLang="zh-TW" sz="1600" b="1" dirty="0"/>
                  <a:t>frame time </a:t>
                </a:r>
                <a:r>
                  <a:rPr lang="en-US" altLang="zh-TW" sz="1600" dirty="0"/>
                  <a:t>(time on target, TOT)</a:t>
                </a:r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sz="1800" dirty="0"/>
                  <a:t>In order to </a:t>
                </a:r>
                <a:r>
                  <a:rPr lang="en-US" altLang="zh-TW" sz="1800" b="1" dirty="0"/>
                  <a:t>avoid</a:t>
                </a:r>
                <a:r>
                  <a:rPr lang="en-US" altLang="zh-TW" sz="1800" dirty="0"/>
                  <a:t> the need for </a:t>
                </a:r>
                <a:r>
                  <a:rPr lang="en-US" altLang="zh-TW" sz="1800" b="1" dirty="0"/>
                  <a:t>high-speed sampling</a:t>
                </a:r>
                <a:r>
                  <a:rPr lang="en-US" altLang="zh-TW" sz="1800" dirty="0"/>
                  <a:t>, a frequency  </a:t>
                </a:r>
                <a:r>
                  <a:rPr lang="en-US" altLang="zh-TW" sz="1800" b="1" dirty="0"/>
                  <a:t>mixer</a:t>
                </a:r>
                <a:r>
                  <a:rPr lang="en-US" altLang="zh-TW" sz="1800" dirty="0"/>
                  <a:t> combines the received signal with the transmitted signal to produce two signals</a:t>
                </a:r>
              </a:p>
              <a:p>
                <a:pPr lvl="2"/>
                <a:r>
                  <a:rPr lang="en-US" altLang="zh-TW" dirty="0"/>
                  <a:t> </a:t>
                </a:r>
                <a:r>
                  <a:rPr lang="en-US" altLang="zh-TW" sz="1600" dirty="0"/>
                  <a:t>sum frequency</a:t>
                </a:r>
              </a:p>
              <a:p>
                <a:pPr lvl="2"/>
                <a:r>
                  <a:rPr lang="en-US" altLang="zh-TW" sz="1600" dirty="0"/>
                  <a:t> difference frequency</a:t>
                </a:r>
              </a:p>
            </p:txBody>
          </p:sp>
        </mc:Choice>
        <mc:Fallback xmlns="">
          <p:sp>
            <p:nvSpPr>
              <p:cNvPr id="7" name="內容版面配置區 3">
                <a:extLst>
                  <a:ext uri="{FF2B5EF4-FFF2-40B4-BE49-F238E27FC236}">
                    <a16:creationId xmlns:a16="http://schemas.microsoft.com/office/drawing/2014/main" id="{4E6C60F3-BEB4-4CD4-8E79-AF1E35074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989" y="1513471"/>
                <a:ext cx="8099179" cy="4874449"/>
              </a:xfrm>
              <a:blipFill>
                <a:blip r:embed="rId2"/>
                <a:stretch>
                  <a:fillRect l="-677" t="-625" r="-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7C33C502-C0AC-4BFA-AA4F-3158AB9DC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51" y="4687370"/>
            <a:ext cx="4814061" cy="18032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96DC238-0452-45AB-A8C6-FA0F2BE09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31" y="3116505"/>
            <a:ext cx="3277870" cy="12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52272"/>
      </p:ext>
    </p:extLst>
  </p:cSld>
  <p:clrMapOvr>
    <a:masterClrMapping/>
  </p:clrMapOvr>
</p:sld>
</file>

<file path=ppt/theme/theme1.xml><?xml version="1.0" encoding="utf-8"?>
<a:theme xmlns:a="http://schemas.openxmlformats.org/drawingml/2006/main" name="晶片系統佈景主題">
  <a:themeElements>
    <a:clrScheme name="SUMIPNTG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S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MIPNTG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晶片系統佈景主題" id="{9376B554-C0E1-4252-AE39-BF0766FFDB44}" vid="{A06E46EA-B599-4447-8A33-C3123347CA4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晶片系統佈景主題</Template>
  <TotalTime>8610</TotalTime>
  <Words>1458</Words>
  <Application>Microsoft Office PowerPoint</Application>
  <PresentationFormat>如螢幕大小 (4:3)</PresentationFormat>
  <Paragraphs>223</Paragraphs>
  <Slides>21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Cambria Math</vt:lpstr>
      <vt:lpstr>Courier New</vt:lpstr>
      <vt:lpstr>Tahoma</vt:lpstr>
      <vt:lpstr>Times New Roman</vt:lpstr>
      <vt:lpstr>Wingdings</vt:lpstr>
      <vt:lpstr>晶片系統佈景主題</vt:lpstr>
      <vt:lpstr>3D Sensing for vehicle technologies</vt:lpstr>
      <vt:lpstr>Outline</vt:lpstr>
      <vt:lpstr>Introduction </vt:lpstr>
      <vt:lpstr>Technology</vt:lpstr>
      <vt:lpstr>Technology</vt:lpstr>
      <vt:lpstr>Technology</vt:lpstr>
      <vt:lpstr>Technology</vt:lpstr>
      <vt:lpstr>Technology</vt:lpstr>
      <vt:lpstr>Technology</vt:lpstr>
      <vt:lpstr>Technology</vt:lpstr>
      <vt:lpstr>Technology</vt:lpstr>
      <vt:lpstr>Technology</vt:lpstr>
      <vt:lpstr>TI AWR2944EVM</vt:lpstr>
      <vt:lpstr>TI AWR2944 Spec</vt:lpstr>
      <vt:lpstr>TI AWR2944 Spec</vt:lpstr>
      <vt:lpstr>TI AWR 2944 Spec</vt:lpstr>
      <vt:lpstr>Applications</vt:lpstr>
      <vt:lpstr>Opponents</vt:lpstr>
      <vt:lpstr>Opponents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yiping</dc:creator>
  <cp:lastModifiedBy>陳劭珩</cp:lastModifiedBy>
  <cp:revision>1546</cp:revision>
  <dcterms:created xsi:type="dcterms:W3CDTF">2019-10-07T13:40:58Z</dcterms:created>
  <dcterms:modified xsi:type="dcterms:W3CDTF">2022-12-04T15:37:31Z</dcterms:modified>
</cp:coreProperties>
</file>