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49" r:id="rId4"/>
    <p:sldId id="353" r:id="rId5"/>
    <p:sldId id="352" r:id="rId6"/>
    <p:sldId id="356" r:id="rId7"/>
    <p:sldId id="357" r:id="rId8"/>
    <p:sldId id="358" r:id="rId9"/>
    <p:sldId id="363" r:id="rId10"/>
    <p:sldId id="366" r:id="rId11"/>
    <p:sldId id="365" r:id="rId12"/>
    <p:sldId id="310" r:id="rId13"/>
    <p:sldId id="364" r:id="rId14"/>
    <p:sldId id="359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1F8"/>
    <a:srgbClr val="2D7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2" y="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418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0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2" r:id="rId3"/>
    <p:sldLayoutId id="214748369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hlinkClick r:id="rId2"/>
            <a:extLst>
              <a:ext uri="{FF2B5EF4-FFF2-40B4-BE49-F238E27FC236}">
                <a16:creationId xmlns:a16="http://schemas.microsoft.com/office/drawing/2014/main" id="{23106FAF-7C76-4F3D-BEFE-6073B930E08B}"/>
              </a:ext>
            </a:extLst>
          </p:cNvPr>
          <p:cNvSpPr txBox="1"/>
          <p:nvPr/>
        </p:nvSpPr>
        <p:spPr>
          <a:xfrm>
            <a:off x="5962455" y="6367844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5707709" y="1636212"/>
            <a:ext cx="574145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Glasses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5707709" y="3014725"/>
            <a:ext cx="57413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Group 4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5707778" y="3554763"/>
            <a:ext cx="5741388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109065705 </a:t>
            </a:r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周新敏</a:t>
            </a:r>
            <a:endParaRPr lang="en-US" altLang="zh-TW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110064506 </a:t>
            </a:r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陳品諼</a:t>
            </a:r>
            <a:endParaRPr lang="en-US" altLang="zh-TW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110064526 </a:t>
            </a:r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邱郁閔</a:t>
            </a:r>
            <a:endParaRPr lang="en-US" altLang="zh-TW" sz="1867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110062571 </a:t>
            </a:r>
            <a:r>
              <a:rPr lang="zh-TW" altLang="en-US" sz="1867" dirty="0">
                <a:solidFill>
                  <a:schemeClr val="bg1"/>
                </a:solidFill>
                <a:cs typeface="Arial" pitchFamily="34" charset="0"/>
              </a:rPr>
              <a:t>蘇郁淇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 Partition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5536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0959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86725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0493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54BAF18-ACF0-45F8-8219-9AF6178B3728}"/>
              </a:ext>
            </a:extLst>
          </p:cNvPr>
          <p:cNvSpPr txBox="1"/>
          <p:nvPr/>
        </p:nvSpPr>
        <p:spPr>
          <a:xfrm>
            <a:off x="1647238" y="1881675"/>
            <a:ext cx="36685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Comic Sans MS" panose="030F0702030302020204" pitchFamily="66" charset="0"/>
                <a:cs typeface="Arial" pitchFamily="34" charset="0"/>
              </a:rPr>
              <a:t>Technology analysis</a:t>
            </a:r>
            <a:endParaRPr lang="ko-KR" altLang="en-US" b="1" dirty="0">
              <a:solidFill>
                <a:schemeClr val="accent1"/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928F208C-AF91-44B8-8CAF-FB65B03B43B8}"/>
              </a:ext>
            </a:extLst>
          </p:cNvPr>
          <p:cNvSpPr txBox="1">
            <a:spLocks/>
          </p:cNvSpPr>
          <p:nvPr/>
        </p:nvSpPr>
        <p:spPr>
          <a:xfrm>
            <a:off x="1708198" y="2672821"/>
            <a:ext cx="4210548" cy="133188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Sensing Device: 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陳品諼、邱郁閔</a:t>
            </a:r>
            <a:endParaRPr lang="en-US" altLang="zh-TW" sz="1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Storage Device, Display: 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周新敏</a:t>
            </a:r>
            <a:endParaRPr lang="en-US" altLang="zh-TW" sz="1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Network Protocol: </a:t>
            </a: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蘇郁淇</a:t>
            </a:r>
            <a:endParaRPr lang="en-US" altLang="zh-TW" sz="1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9E49F3-20EF-4E74-B4FE-DDD668F41774}"/>
              </a:ext>
            </a:extLst>
          </p:cNvPr>
          <p:cNvSpPr txBox="1"/>
          <p:nvPr/>
        </p:nvSpPr>
        <p:spPr>
          <a:xfrm>
            <a:off x="1677718" y="4279692"/>
            <a:ext cx="14312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Comic Sans MS" panose="030F0702030302020204" pitchFamily="66" charset="0"/>
                <a:cs typeface="Arial" pitchFamily="34" charset="0"/>
              </a:rPr>
              <a:t>Report</a:t>
            </a:r>
            <a:endParaRPr lang="ko-KR" altLang="en-US" b="1" dirty="0">
              <a:solidFill>
                <a:schemeClr val="accent2"/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3F18A70B-5854-4E91-ADFC-AD93420AACD9}"/>
              </a:ext>
            </a:extLst>
          </p:cNvPr>
          <p:cNvSpPr txBox="1">
            <a:spLocks/>
          </p:cNvSpPr>
          <p:nvPr/>
        </p:nvSpPr>
        <p:spPr>
          <a:xfrm>
            <a:off x="1720706" y="4831910"/>
            <a:ext cx="4308839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cs typeface="Arial" pitchFamily="34" charset="0"/>
              </a:rPr>
              <a:t>周新敏、陳品諼、邱郁閔、蘇郁淇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11262" y="344865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83745"/>
            <a:chOff x="6665542" y="2749602"/>
            <a:chExt cx="4797245" cy="11837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Part 4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471682"/>
              <a:ext cx="47770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Schedule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2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Schedule</a:t>
            </a:r>
          </a:p>
        </p:txBody>
      </p:sp>
      <p:grpSp>
        <p:nvGrpSpPr>
          <p:cNvPr id="3" name="组合 13">
            <a:extLst>
              <a:ext uri="{FF2B5EF4-FFF2-40B4-BE49-F238E27FC236}">
                <a16:creationId xmlns:a16="http://schemas.microsoft.com/office/drawing/2014/main" id="{EE43DB58-0309-674C-B5BE-94FFA9F0A732}"/>
              </a:ext>
            </a:extLst>
          </p:cNvPr>
          <p:cNvGrpSpPr/>
          <p:nvPr/>
        </p:nvGrpSpPr>
        <p:grpSpPr>
          <a:xfrm>
            <a:off x="2711198" y="2204477"/>
            <a:ext cx="1872340" cy="1872340"/>
            <a:chOff x="1448174" y="2159000"/>
            <a:chExt cx="1872340" cy="1872340"/>
          </a:xfrm>
        </p:grpSpPr>
        <p:sp>
          <p:nvSpPr>
            <p:cNvPr id="4" name="圆: 空心 1">
              <a:extLst>
                <a:ext uri="{FF2B5EF4-FFF2-40B4-BE49-F238E27FC236}">
                  <a16:creationId xmlns:a16="http://schemas.microsoft.com/office/drawing/2014/main" id="{3473873C-C0E6-4848-AA48-7E77D920AAFC}"/>
                </a:ext>
              </a:extLst>
            </p:cNvPr>
            <p:cNvSpPr/>
            <p:nvPr/>
          </p:nvSpPr>
          <p:spPr>
            <a:xfrm>
              <a:off x="1448174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弧形 15">
              <a:extLst>
                <a:ext uri="{FF2B5EF4-FFF2-40B4-BE49-F238E27FC236}">
                  <a16:creationId xmlns:a16="http://schemas.microsoft.com/office/drawing/2014/main" id="{F434467D-7C27-F94D-9299-94ED9D81301F}"/>
                </a:ext>
              </a:extLst>
            </p:cNvPr>
            <p:cNvSpPr/>
            <p:nvPr/>
          </p:nvSpPr>
          <p:spPr>
            <a:xfrm>
              <a:off x="1587677" y="2298503"/>
              <a:ext cx="1593334" cy="1593334"/>
            </a:xfrm>
            <a:prstGeom prst="arc">
              <a:avLst>
                <a:gd name="adj1" fmla="val 16343509"/>
                <a:gd name="adj2" fmla="val 111342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16">
              <a:extLst>
                <a:ext uri="{FF2B5EF4-FFF2-40B4-BE49-F238E27FC236}">
                  <a16:creationId xmlns:a16="http://schemas.microsoft.com/office/drawing/2014/main" id="{B8932A49-880C-B64F-A59F-A04FB18FFE5C}"/>
                </a:ext>
              </a:extLst>
            </p:cNvPr>
            <p:cNvSpPr txBox="1"/>
            <p:nvPr/>
          </p:nvSpPr>
          <p:spPr>
            <a:xfrm>
              <a:off x="1901086" y="2802363"/>
              <a:ext cx="9573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30%</a:t>
              </a:r>
              <a:endParaRPr lang="zh-CN" altLang="en-US" sz="3200" dirty="0">
                <a:solidFill>
                  <a:schemeClr val="accent1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7" name="组合 17">
            <a:extLst>
              <a:ext uri="{FF2B5EF4-FFF2-40B4-BE49-F238E27FC236}">
                <a16:creationId xmlns:a16="http://schemas.microsoft.com/office/drawing/2014/main" id="{06128F1F-2F22-D544-9853-824D16F4E762}"/>
              </a:ext>
            </a:extLst>
          </p:cNvPr>
          <p:cNvGrpSpPr/>
          <p:nvPr/>
        </p:nvGrpSpPr>
        <p:grpSpPr>
          <a:xfrm>
            <a:off x="5185636" y="2204477"/>
            <a:ext cx="1872340" cy="1872340"/>
            <a:chOff x="3922612" y="2159000"/>
            <a:chExt cx="1872340" cy="1872340"/>
          </a:xfrm>
        </p:grpSpPr>
        <p:sp>
          <p:nvSpPr>
            <p:cNvPr id="8" name="圆: 空心 9">
              <a:extLst>
                <a:ext uri="{FF2B5EF4-FFF2-40B4-BE49-F238E27FC236}">
                  <a16:creationId xmlns:a16="http://schemas.microsoft.com/office/drawing/2014/main" id="{0B3CE1F6-A78C-924A-BD90-80B252BF5CD6}"/>
                </a:ext>
              </a:extLst>
            </p:cNvPr>
            <p:cNvSpPr/>
            <p:nvPr/>
          </p:nvSpPr>
          <p:spPr>
            <a:xfrm>
              <a:off x="3922612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弧形 19">
              <a:extLst>
                <a:ext uri="{FF2B5EF4-FFF2-40B4-BE49-F238E27FC236}">
                  <a16:creationId xmlns:a16="http://schemas.microsoft.com/office/drawing/2014/main" id="{693D2D59-C55C-D34E-8789-22DF76DB34A2}"/>
                </a:ext>
              </a:extLst>
            </p:cNvPr>
            <p:cNvSpPr/>
            <p:nvPr/>
          </p:nvSpPr>
          <p:spPr>
            <a:xfrm>
              <a:off x="4062115" y="2298503"/>
              <a:ext cx="1593334" cy="1593334"/>
            </a:xfrm>
            <a:prstGeom prst="arc">
              <a:avLst>
                <a:gd name="adj1" fmla="val 16193798"/>
                <a:gd name="adj2" fmla="val 5125517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20">
              <a:extLst>
                <a:ext uri="{FF2B5EF4-FFF2-40B4-BE49-F238E27FC236}">
                  <a16:creationId xmlns:a16="http://schemas.microsoft.com/office/drawing/2014/main" id="{BF67BB39-0AE1-6A45-8A8F-158AA0F29756}"/>
                </a:ext>
              </a:extLst>
            </p:cNvPr>
            <p:cNvSpPr txBox="1"/>
            <p:nvPr/>
          </p:nvSpPr>
          <p:spPr>
            <a:xfrm>
              <a:off x="4380125" y="2802363"/>
              <a:ext cx="9573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50%</a:t>
              </a:r>
              <a:endParaRPr lang="zh-CN" altLang="en-US" sz="3200" dirty="0">
                <a:solidFill>
                  <a:schemeClr val="accent2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1" name="组合 21">
            <a:extLst>
              <a:ext uri="{FF2B5EF4-FFF2-40B4-BE49-F238E27FC236}">
                <a16:creationId xmlns:a16="http://schemas.microsoft.com/office/drawing/2014/main" id="{7E25A7AC-6E09-1843-B8BF-693AC3CEAABF}"/>
              </a:ext>
            </a:extLst>
          </p:cNvPr>
          <p:cNvGrpSpPr/>
          <p:nvPr/>
        </p:nvGrpSpPr>
        <p:grpSpPr>
          <a:xfrm>
            <a:off x="7660074" y="2204477"/>
            <a:ext cx="1872340" cy="1872340"/>
            <a:chOff x="6397050" y="2159000"/>
            <a:chExt cx="1872340" cy="1872340"/>
          </a:xfrm>
        </p:grpSpPr>
        <p:sp>
          <p:nvSpPr>
            <p:cNvPr id="12" name="圆: 空心 12">
              <a:extLst>
                <a:ext uri="{FF2B5EF4-FFF2-40B4-BE49-F238E27FC236}">
                  <a16:creationId xmlns:a16="http://schemas.microsoft.com/office/drawing/2014/main" id="{440E7B8E-5BB7-B444-AF4F-F957AC01ED1A}"/>
                </a:ext>
              </a:extLst>
            </p:cNvPr>
            <p:cNvSpPr/>
            <p:nvPr/>
          </p:nvSpPr>
          <p:spPr>
            <a:xfrm>
              <a:off x="6397050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弧形 23">
              <a:extLst>
                <a:ext uri="{FF2B5EF4-FFF2-40B4-BE49-F238E27FC236}">
                  <a16:creationId xmlns:a16="http://schemas.microsoft.com/office/drawing/2014/main" id="{89B8AFFB-58FA-1B45-B106-FE0C006CD3EA}"/>
                </a:ext>
              </a:extLst>
            </p:cNvPr>
            <p:cNvSpPr/>
            <p:nvPr/>
          </p:nvSpPr>
          <p:spPr>
            <a:xfrm>
              <a:off x="6536553" y="2298503"/>
              <a:ext cx="1593334" cy="1593334"/>
            </a:xfrm>
            <a:prstGeom prst="arc">
              <a:avLst>
                <a:gd name="adj1" fmla="val 16289360"/>
                <a:gd name="adj2" fmla="val 10262036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24">
              <a:extLst>
                <a:ext uri="{FF2B5EF4-FFF2-40B4-BE49-F238E27FC236}">
                  <a16:creationId xmlns:a16="http://schemas.microsoft.com/office/drawing/2014/main" id="{BFB3FD2F-0F80-134D-8529-65B88DEE7B0D}"/>
                </a:ext>
              </a:extLst>
            </p:cNvPr>
            <p:cNvSpPr txBox="1"/>
            <p:nvPr/>
          </p:nvSpPr>
          <p:spPr>
            <a:xfrm>
              <a:off x="6854562" y="2802363"/>
              <a:ext cx="9573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>
                  <a:solidFill>
                    <a:schemeClr val="accent1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75%</a:t>
              </a:r>
              <a:endParaRPr lang="zh-CN" altLang="en-US" sz="3200">
                <a:solidFill>
                  <a:schemeClr val="accent1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5" name="组合 25">
            <a:extLst>
              <a:ext uri="{FF2B5EF4-FFF2-40B4-BE49-F238E27FC236}">
                <a16:creationId xmlns:a16="http://schemas.microsoft.com/office/drawing/2014/main" id="{2CF44D23-FC51-234B-B92D-CC8FDCAA3805}"/>
              </a:ext>
            </a:extLst>
          </p:cNvPr>
          <p:cNvGrpSpPr/>
          <p:nvPr/>
        </p:nvGrpSpPr>
        <p:grpSpPr>
          <a:xfrm>
            <a:off x="10134511" y="2204477"/>
            <a:ext cx="1872340" cy="1872340"/>
            <a:chOff x="8871487" y="2159000"/>
            <a:chExt cx="1872340" cy="1872340"/>
          </a:xfrm>
        </p:grpSpPr>
        <p:sp>
          <p:nvSpPr>
            <p:cNvPr id="16" name="圆: 空心 15">
              <a:extLst>
                <a:ext uri="{FF2B5EF4-FFF2-40B4-BE49-F238E27FC236}">
                  <a16:creationId xmlns:a16="http://schemas.microsoft.com/office/drawing/2014/main" id="{CD279F83-6039-B148-AC5F-DF1EC6BFB42B}"/>
                </a:ext>
              </a:extLst>
            </p:cNvPr>
            <p:cNvSpPr/>
            <p:nvPr/>
          </p:nvSpPr>
          <p:spPr>
            <a:xfrm>
              <a:off x="8871487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弧形 27">
              <a:extLst>
                <a:ext uri="{FF2B5EF4-FFF2-40B4-BE49-F238E27FC236}">
                  <a16:creationId xmlns:a16="http://schemas.microsoft.com/office/drawing/2014/main" id="{1E634399-8D34-C247-BBDA-7932A9AA2D15}"/>
                </a:ext>
              </a:extLst>
            </p:cNvPr>
            <p:cNvSpPr/>
            <p:nvPr/>
          </p:nvSpPr>
          <p:spPr>
            <a:xfrm>
              <a:off x="9010990" y="2298503"/>
              <a:ext cx="1593334" cy="1593334"/>
            </a:xfrm>
            <a:prstGeom prst="arc">
              <a:avLst>
                <a:gd name="adj1" fmla="val 13387328"/>
                <a:gd name="adj2" fmla="val 12972138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28">
              <a:extLst>
                <a:ext uri="{FF2B5EF4-FFF2-40B4-BE49-F238E27FC236}">
                  <a16:creationId xmlns:a16="http://schemas.microsoft.com/office/drawing/2014/main" id="{44EF33A6-2898-C546-BC70-3333BAE9F045}"/>
                </a:ext>
              </a:extLst>
            </p:cNvPr>
            <p:cNvSpPr txBox="1"/>
            <p:nvPr/>
          </p:nvSpPr>
          <p:spPr>
            <a:xfrm>
              <a:off x="9215186" y="2802363"/>
              <a:ext cx="1184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>
                  <a:solidFill>
                    <a:schemeClr val="accent2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100%</a:t>
              </a:r>
              <a:endParaRPr lang="zh-CN" altLang="en-US" sz="3200">
                <a:solidFill>
                  <a:schemeClr val="accent2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19" name="组合 17">
            <a:extLst>
              <a:ext uri="{FF2B5EF4-FFF2-40B4-BE49-F238E27FC236}">
                <a16:creationId xmlns:a16="http://schemas.microsoft.com/office/drawing/2014/main" id="{BB70B8A4-B381-E34E-852E-88EE49FD2367}"/>
              </a:ext>
            </a:extLst>
          </p:cNvPr>
          <p:cNvGrpSpPr/>
          <p:nvPr/>
        </p:nvGrpSpPr>
        <p:grpSpPr>
          <a:xfrm>
            <a:off x="433312" y="2238121"/>
            <a:ext cx="1872340" cy="1872340"/>
            <a:chOff x="3922612" y="2159000"/>
            <a:chExt cx="1872340" cy="1872340"/>
          </a:xfrm>
        </p:grpSpPr>
        <p:sp>
          <p:nvSpPr>
            <p:cNvPr id="20" name="圆: 空心 9">
              <a:extLst>
                <a:ext uri="{FF2B5EF4-FFF2-40B4-BE49-F238E27FC236}">
                  <a16:creationId xmlns:a16="http://schemas.microsoft.com/office/drawing/2014/main" id="{7D5B70A5-8C55-6E4D-B9A7-C947D93422CD}"/>
                </a:ext>
              </a:extLst>
            </p:cNvPr>
            <p:cNvSpPr/>
            <p:nvPr/>
          </p:nvSpPr>
          <p:spPr>
            <a:xfrm>
              <a:off x="3922612" y="2159000"/>
              <a:ext cx="1872340" cy="1872340"/>
            </a:xfrm>
            <a:prstGeom prst="donut">
              <a:avLst>
                <a:gd name="adj" fmla="val 14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弧形 19">
              <a:extLst>
                <a:ext uri="{FF2B5EF4-FFF2-40B4-BE49-F238E27FC236}">
                  <a16:creationId xmlns:a16="http://schemas.microsoft.com/office/drawing/2014/main" id="{F0B9CE81-586B-794C-9587-F126588DE831}"/>
                </a:ext>
              </a:extLst>
            </p:cNvPr>
            <p:cNvSpPr/>
            <p:nvPr/>
          </p:nvSpPr>
          <p:spPr>
            <a:xfrm>
              <a:off x="4062115" y="2298503"/>
              <a:ext cx="1593334" cy="1593334"/>
            </a:xfrm>
            <a:prstGeom prst="arc">
              <a:avLst>
                <a:gd name="adj1" fmla="val 16193798"/>
                <a:gd name="adj2" fmla="val 19079506"/>
              </a:avLst>
            </a:prstGeom>
            <a:ln w="101600" cap="rnd">
              <a:solidFill>
                <a:schemeClr val="bg1"/>
              </a:solidFill>
              <a:round/>
            </a:ln>
            <a:effectLst>
              <a:outerShdw blurRad="215900" dist="38100" dir="8100000" algn="tr" rotWithShape="0">
                <a:prstClr val="black">
                  <a:alpha val="33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0">
              <a:extLst>
                <a:ext uri="{FF2B5EF4-FFF2-40B4-BE49-F238E27FC236}">
                  <a16:creationId xmlns:a16="http://schemas.microsoft.com/office/drawing/2014/main" id="{DA892A6E-80AA-0642-B5FF-02BEF03F0055}"/>
                </a:ext>
              </a:extLst>
            </p:cNvPr>
            <p:cNvSpPr txBox="1"/>
            <p:nvPr/>
          </p:nvSpPr>
          <p:spPr>
            <a:xfrm>
              <a:off x="4380125" y="2802363"/>
              <a:ext cx="9573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2"/>
                  </a:solidFill>
                  <a:latin typeface="Century Gothic" panose="020B0502020202020204" pitchFamily="34" charset="0"/>
                  <a:ea typeface="时尚中黑简体" panose="01010104010101010101" pitchFamily="2" charset="-122"/>
                </a:rPr>
                <a:t>20%</a:t>
              </a:r>
              <a:endParaRPr lang="zh-CN" altLang="en-US" sz="3200" dirty="0">
                <a:solidFill>
                  <a:schemeClr val="accent2"/>
                </a:solidFill>
                <a:latin typeface="Century Gothic" panose="020B0502020202020204" pitchFamily="34" charset="0"/>
                <a:ea typeface="时尚中黑简体" panose="01010104010101010101" pitchFamily="2" charset="-122"/>
              </a:endParaRPr>
            </a:p>
          </p:txBody>
        </p:sp>
      </p:grpSp>
      <p:sp>
        <p:nvSpPr>
          <p:cNvPr id="23" name="文本框 39">
            <a:extLst>
              <a:ext uri="{FF2B5EF4-FFF2-40B4-BE49-F238E27FC236}">
                <a16:creationId xmlns:a16="http://schemas.microsoft.com/office/drawing/2014/main" id="{DF93E011-B243-E74C-9091-C125C6B513D2}"/>
              </a:ext>
            </a:extLst>
          </p:cNvPr>
          <p:cNvSpPr txBox="1"/>
          <p:nvPr/>
        </p:nvSpPr>
        <p:spPr>
          <a:xfrm>
            <a:off x="302591" y="427705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2021/11/8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文本框 39">
            <a:extLst>
              <a:ext uri="{FF2B5EF4-FFF2-40B4-BE49-F238E27FC236}">
                <a16:creationId xmlns:a16="http://schemas.microsoft.com/office/drawing/2014/main" id="{C7259631-23C2-C841-AC9E-0432CCE10B44}"/>
              </a:ext>
            </a:extLst>
          </p:cNvPr>
          <p:cNvSpPr txBox="1"/>
          <p:nvPr/>
        </p:nvSpPr>
        <p:spPr>
          <a:xfrm>
            <a:off x="302590" y="4760016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Proposal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文本框 39">
            <a:extLst>
              <a:ext uri="{FF2B5EF4-FFF2-40B4-BE49-F238E27FC236}">
                <a16:creationId xmlns:a16="http://schemas.microsoft.com/office/drawing/2014/main" id="{BE3B2322-EA2F-C14C-9DE6-CB326DC872B6}"/>
              </a:ext>
            </a:extLst>
          </p:cNvPr>
          <p:cNvSpPr txBox="1"/>
          <p:nvPr/>
        </p:nvSpPr>
        <p:spPr>
          <a:xfrm>
            <a:off x="2580477" y="427705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2021/11/15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本框 39">
            <a:extLst>
              <a:ext uri="{FF2B5EF4-FFF2-40B4-BE49-F238E27FC236}">
                <a16:creationId xmlns:a16="http://schemas.microsoft.com/office/drawing/2014/main" id="{CA0F99C2-1632-8E48-8387-EC1BA7E6CC2A}"/>
              </a:ext>
            </a:extLst>
          </p:cNvPr>
          <p:cNvSpPr txBox="1"/>
          <p:nvPr/>
        </p:nvSpPr>
        <p:spPr>
          <a:xfrm>
            <a:off x="2580476" y="4760016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System Analysis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文本框 39">
            <a:extLst>
              <a:ext uri="{FF2B5EF4-FFF2-40B4-BE49-F238E27FC236}">
                <a16:creationId xmlns:a16="http://schemas.microsoft.com/office/drawing/2014/main" id="{5C49E600-8892-124B-AAB4-25340E9E32EB}"/>
              </a:ext>
            </a:extLst>
          </p:cNvPr>
          <p:cNvSpPr txBox="1"/>
          <p:nvPr/>
        </p:nvSpPr>
        <p:spPr>
          <a:xfrm>
            <a:off x="5029110" y="427705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2021/11/29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文本框 39">
            <a:extLst>
              <a:ext uri="{FF2B5EF4-FFF2-40B4-BE49-F238E27FC236}">
                <a16:creationId xmlns:a16="http://schemas.microsoft.com/office/drawing/2014/main" id="{B04CB3B2-0AED-854D-8B36-3077A9EE36D7}"/>
              </a:ext>
            </a:extLst>
          </p:cNvPr>
          <p:cNvSpPr txBox="1"/>
          <p:nvPr/>
        </p:nvSpPr>
        <p:spPr>
          <a:xfrm>
            <a:off x="5029109" y="4760016"/>
            <a:ext cx="21337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Technology Analysis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文本框 39">
            <a:extLst>
              <a:ext uri="{FF2B5EF4-FFF2-40B4-BE49-F238E27FC236}">
                <a16:creationId xmlns:a16="http://schemas.microsoft.com/office/drawing/2014/main" id="{8AFE51AD-01E1-2844-B1BE-0533F3AB7E59}"/>
              </a:ext>
            </a:extLst>
          </p:cNvPr>
          <p:cNvSpPr txBox="1"/>
          <p:nvPr/>
        </p:nvSpPr>
        <p:spPr>
          <a:xfrm>
            <a:off x="7669423" y="427705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2021/12/06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文本框 39">
            <a:extLst>
              <a:ext uri="{FF2B5EF4-FFF2-40B4-BE49-F238E27FC236}">
                <a16:creationId xmlns:a16="http://schemas.microsoft.com/office/drawing/2014/main" id="{1BBBFCCA-5B1B-5447-8E40-52ED6E700EEB}"/>
              </a:ext>
            </a:extLst>
          </p:cNvPr>
          <p:cNvSpPr txBox="1"/>
          <p:nvPr/>
        </p:nvSpPr>
        <p:spPr>
          <a:xfrm>
            <a:off x="7669422" y="4760016"/>
            <a:ext cx="21337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System architecture diagram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文本框 39">
            <a:extLst>
              <a:ext uri="{FF2B5EF4-FFF2-40B4-BE49-F238E27FC236}">
                <a16:creationId xmlns:a16="http://schemas.microsoft.com/office/drawing/2014/main" id="{69F20370-DAC8-9846-8BD0-C8C73B3BEF0F}"/>
              </a:ext>
            </a:extLst>
          </p:cNvPr>
          <p:cNvSpPr txBox="1"/>
          <p:nvPr/>
        </p:nvSpPr>
        <p:spPr>
          <a:xfrm>
            <a:off x="10058220" y="427705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2021/12/20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文本框 39">
            <a:extLst>
              <a:ext uri="{FF2B5EF4-FFF2-40B4-BE49-F238E27FC236}">
                <a16:creationId xmlns:a16="http://schemas.microsoft.com/office/drawing/2014/main" id="{A9C0EE3E-9AA5-8C44-9E2F-8DCF526172AB}"/>
              </a:ext>
            </a:extLst>
          </p:cNvPr>
          <p:cNvSpPr txBox="1"/>
          <p:nvPr/>
        </p:nvSpPr>
        <p:spPr>
          <a:xfrm>
            <a:off x="10058219" y="4760016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Presentation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17640"/>
            <a:ext cx="5212079" cy="1200329"/>
            <a:chOff x="756138" y="1100479"/>
            <a:chExt cx="5212079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9CA4B-818D-4FC2-B606-12A65F5454AA}"/>
                </a:ext>
              </a:extLst>
            </p:cNvPr>
            <p:cNvSpPr txBox="1"/>
            <p:nvPr/>
          </p:nvSpPr>
          <p:spPr>
            <a:xfrm>
              <a:off x="1923584" y="1475583"/>
              <a:ext cx="40446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Motivation and Application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2112775"/>
            <a:ext cx="4815287" cy="1200329"/>
            <a:chOff x="756138" y="1100479"/>
            <a:chExt cx="4815287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265188-9BE9-4313-A539-6528A964AACD}"/>
                </a:ext>
              </a:extLst>
            </p:cNvPr>
            <p:cNvSpPr txBox="1"/>
            <p:nvPr/>
          </p:nvSpPr>
          <p:spPr>
            <a:xfrm>
              <a:off x="1923585" y="1567915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3384151"/>
            <a:ext cx="4889143" cy="1200329"/>
            <a:chOff x="756138" y="1100479"/>
            <a:chExt cx="4889143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49DD5E-A68F-4ACA-895F-B6F1AFD2783A}"/>
                </a:ext>
              </a:extLst>
            </p:cNvPr>
            <p:cNvSpPr txBox="1"/>
            <p:nvPr/>
          </p:nvSpPr>
          <p:spPr>
            <a:xfrm>
              <a:off x="1997441" y="1503070"/>
              <a:ext cx="36478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Task Partition</a:t>
              </a:r>
            </a:p>
          </p:txBody>
        </p:sp>
      </p:grpSp>
      <p:sp>
        <p:nvSpPr>
          <p:cNvPr id="25" name="TextBox 8">
            <a:extLst>
              <a:ext uri="{FF2B5EF4-FFF2-40B4-BE49-F238E27FC236}">
                <a16:creationId xmlns:a16="http://schemas.microsoft.com/office/drawing/2014/main" id="{3ED9CA4B-818D-4FC2-B606-12A65F5454AA}"/>
              </a:ext>
            </a:extLst>
          </p:cNvPr>
          <p:cNvSpPr txBox="1"/>
          <p:nvPr/>
        </p:nvSpPr>
        <p:spPr>
          <a:xfrm>
            <a:off x="7316983" y="2509141"/>
            <a:ext cx="40446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Technology</a:t>
            </a: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80265188-9BE9-4313-A539-6528A964AACD}"/>
              </a:ext>
            </a:extLst>
          </p:cNvPr>
          <p:cNvSpPr txBox="1"/>
          <p:nvPr/>
        </p:nvSpPr>
        <p:spPr>
          <a:xfrm>
            <a:off x="7415847" y="2732611"/>
            <a:ext cx="36478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129216" y="4650998"/>
            <a:ext cx="4815287" cy="1200329"/>
            <a:chOff x="756138" y="1100479"/>
            <a:chExt cx="4815287" cy="1200329"/>
          </a:xfrm>
        </p:grpSpPr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80265188-9BE9-4313-A539-6528A964AACD}"/>
                </a:ext>
              </a:extLst>
            </p:cNvPr>
            <p:cNvSpPr txBox="1"/>
            <p:nvPr/>
          </p:nvSpPr>
          <p:spPr>
            <a:xfrm>
              <a:off x="1923585" y="1567915"/>
              <a:ext cx="3647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8">
            <a:extLst>
              <a:ext uri="{FF2B5EF4-FFF2-40B4-BE49-F238E27FC236}">
                <a16:creationId xmlns:a16="http://schemas.microsoft.com/office/drawing/2014/main" id="{3ED9CA4B-818D-4FC2-B606-12A65F5454AA}"/>
              </a:ext>
            </a:extLst>
          </p:cNvPr>
          <p:cNvSpPr txBox="1"/>
          <p:nvPr/>
        </p:nvSpPr>
        <p:spPr>
          <a:xfrm>
            <a:off x="7390839" y="5047364"/>
            <a:ext cx="40446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83745"/>
            <a:chOff x="6665542" y="2749602"/>
            <a:chExt cx="4797245" cy="11837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Part 1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471682"/>
              <a:ext cx="47770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Motivation and Application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829" y="365887"/>
            <a:ext cx="11573197" cy="7242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Motivation and Application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BE6D0-7661-2047-9B9F-AFF29A91E672}"/>
              </a:ext>
            </a:extLst>
          </p:cNvPr>
          <p:cNvSpPr txBox="1"/>
          <p:nvPr/>
        </p:nvSpPr>
        <p:spPr>
          <a:xfrm>
            <a:off x="763172" y="1690634"/>
            <a:ext cx="100064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latin typeface="Comic Sans MS" panose="030F0702030302020204" pitchFamily="66" charset="0"/>
              </a:rPr>
              <a:t>Language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International exchange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frequently makes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translation</a:t>
            </a:r>
            <a:r>
              <a:rPr kumimoji="1" lang="en-US" altLang="zh-TW" sz="2400" dirty="0">
                <a:latin typeface="Comic Sans MS" panose="030F0702030302020204" pitchFamily="66" charset="0"/>
              </a:rPr>
              <a:t> important and critical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sz="24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New AR Smart Glasses Provides Multilingual Live Translation">
            <a:extLst>
              <a:ext uri="{FF2B5EF4-FFF2-40B4-BE49-F238E27FC236}">
                <a16:creationId xmlns:a16="http://schemas.microsoft.com/office/drawing/2014/main" id="{22499A51-B291-0949-8EE7-76F856D3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46" y="3434080"/>
            <a:ext cx="5261486" cy="29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94640" y="3434080"/>
            <a:ext cx="49987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Gesture recognition</a:t>
            </a:r>
          </a:p>
          <a:p>
            <a:pPr lvl="1"/>
            <a:r>
              <a:rPr kumimoji="1" lang="en-US" altLang="zh-TW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latin typeface="Comic Sans MS" panose="030F0702030302020204" pitchFamily="66" charset="0"/>
              </a:rPr>
              <a:t>Rely on </a:t>
            </a:r>
            <a:r>
              <a:rPr kumimoji="1"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glasses</a:t>
            </a:r>
            <a:r>
              <a:rPr kumimoji="1" lang="en-US" altLang="zh-TW" sz="2800" dirty="0">
                <a:latin typeface="Comic Sans MS" panose="030F0702030302020204" pitchFamily="66" charset="0"/>
              </a:rPr>
              <a:t> heavily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Listen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speak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Gesture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6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Motivation and Application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BE6D0-7661-2047-9B9F-AFF29A91E672}"/>
              </a:ext>
            </a:extLst>
          </p:cNvPr>
          <p:cNvSpPr txBox="1"/>
          <p:nvPr/>
        </p:nvSpPr>
        <p:spPr>
          <a:xfrm>
            <a:off x="759934" y="1449057"/>
            <a:ext cx="39543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latin typeface="Comic Sans MS" panose="030F0702030302020204" pitchFamily="66" charset="0"/>
              </a:rPr>
              <a:t>Daily Life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Google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Respond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Zoom in/ Zoom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Night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Defogging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Anti UV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</p:txBody>
      </p:sp>
      <p:pic>
        <p:nvPicPr>
          <p:cNvPr id="2050" name="Picture 2" descr="路癡救星！Google Maps「AR 實景導航」將開放給iPhone、更多Android 手機- 自由電子報3C科技">
            <a:extLst>
              <a:ext uri="{FF2B5EF4-FFF2-40B4-BE49-F238E27FC236}">
                <a16:creationId xmlns:a16="http://schemas.microsoft.com/office/drawing/2014/main" id="{0DA5318B-63F0-4D4E-81E3-D3F61E62C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r="27578"/>
          <a:stretch/>
        </p:blipFill>
        <p:spPr bwMode="auto">
          <a:xfrm>
            <a:off x="5065450" y="1794497"/>
            <a:ext cx="1506582" cy="234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夜視鏡的革新技術">
            <a:extLst>
              <a:ext uri="{FF2B5EF4-FFF2-40B4-BE49-F238E27FC236}">
                <a16:creationId xmlns:a16="http://schemas.microsoft.com/office/drawing/2014/main" id="{38F95B3F-4FF9-FD41-9557-B2813463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4739586"/>
            <a:ext cx="3139440" cy="17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VID-19: Use Texting Automation to Reach Customers With Important Updates">
            <a:extLst>
              <a:ext uri="{FF2B5EF4-FFF2-40B4-BE49-F238E27FC236}">
                <a16:creationId xmlns:a16="http://schemas.microsoft.com/office/drawing/2014/main" id="{42872802-2C4F-9944-825B-FAA3FD31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16" y="1869353"/>
            <a:ext cx="2944801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turn your iPhone&amp;#39;s camera into a magnifying glass | Technology  News,The Indian Express">
            <a:extLst>
              <a:ext uri="{FF2B5EF4-FFF2-40B4-BE49-F238E27FC236}">
                <a16:creationId xmlns:a16="http://schemas.microsoft.com/office/drawing/2014/main" id="{2DF37FFD-CD1F-4F43-B48B-35481B9D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4739586"/>
            <a:ext cx="3176174" cy="176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efogging Windows - EricTheCarGuy - YouTube">
            <a:extLst>
              <a:ext uri="{FF2B5EF4-FFF2-40B4-BE49-F238E27FC236}">
                <a16:creationId xmlns:a16="http://schemas.microsoft.com/office/drawing/2014/main" id="{CE6651E5-7F12-3D46-8D9E-C0EBE4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b="12836"/>
          <a:stretch/>
        </p:blipFill>
        <p:spPr bwMode="auto">
          <a:xfrm>
            <a:off x="7137816" y="4971569"/>
            <a:ext cx="2701289" cy="1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echnologies">
            <a:extLst>
              <a:ext uri="{FF2B5EF4-FFF2-40B4-BE49-F238E27FC236}">
                <a16:creationId xmlns:a16="http://schemas.microsoft.com/office/drawing/2014/main" id="{B0FEDFF5-322A-AA47-BC28-2C905C88A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85" y="4678199"/>
            <a:ext cx="2256852" cy="22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Motivation and Application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BE6D0-7661-2047-9B9F-AFF29A91E672}"/>
              </a:ext>
            </a:extLst>
          </p:cNvPr>
          <p:cNvSpPr txBox="1"/>
          <p:nvPr/>
        </p:nvSpPr>
        <p:spPr>
          <a:xfrm>
            <a:off x="780757" y="1448274"/>
            <a:ext cx="4921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latin typeface="Comic Sans MS" panose="030F0702030302020204" pitchFamily="66" charset="0"/>
              </a:rPr>
              <a:t>Cool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Measure o</a:t>
            </a:r>
            <a:r>
              <a:rPr lang="en" altLang="zh-TW" sz="2400" dirty="0" err="1">
                <a:latin typeface="Comic Sans MS" panose="030F0702030302020204" pitchFamily="66" charset="0"/>
              </a:rPr>
              <a:t>xygen</a:t>
            </a:r>
            <a:r>
              <a:rPr lang="en" altLang="zh-TW" sz="2400" dirty="0">
                <a:latin typeface="Comic Sans MS" panose="030F0702030302020204" pitchFamily="66" charset="0"/>
              </a:rPr>
              <a:t> saturation</a:t>
            </a:r>
            <a:endParaRPr kumimoji="1" lang="en-US" altLang="zh-TW" sz="2400" dirty="0"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Try clothing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Comic Sans MS" panose="030F0702030302020204" pitchFamily="66" charset="0"/>
              </a:rPr>
              <a:t>Plant/ bird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</p:txBody>
      </p:sp>
      <p:pic>
        <p:nvPicPr>
          <p:cNvPr id="3074" name="Picture 2" descr="Augmented reality platform for trying on clothes to launch this week | The  Industry Fashion">
            <a:extLst>
              <a:ext uri="{FF2B5EF4-FFF2-40B4-BE49-F238E27FC236}">
                <a16:creationId xmlns:a16="http://schemas.microsoft.com/office/drawing/2014/main" id="{B075001E-8793-7B4D-ABA0-82D535BD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4099937"/>
            <a:ext cx="362712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 identification - free app for gardeners and nature lovers">
            <a:extLst>
              <a:ext uri="{FF2B5EF4-FFF2-40B4-BE49-F238E27FC236}">
                <a16:creationId xmlns:a16="http://schemas.microsoft.com/office/drawing/2014/main" id="{62572219-B721-3D47-96A2-88B99489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80" y="1372003"/>
            <a:ext cx="2857738" cy="28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hnull, the Rarest Blood Type on Earth, Has Been Called the &amp;quot;Golden Blood&amp;quot;  | Latest Science News and Articles | Discovery">
            <a:extLst>
              <a:ext uri="{FF2B5EF4-FFF2-40B4-BE49-F238E27FC236}">
                <a16:creationId xmlns:a16="http://schemas.microsoft.com/office/drawing/2014/main" id="{E4CCCF99-BF30-A341-A09C-B82645D49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79" y="4414897"/>
            <a:ext cx="3436217" cy="193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2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83745"/>
            <a:chOff x="6665542" y="2749602"/>
            <a:chExt cx="4797245" cy="11837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Part 2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471682"/>
              <a:ext cx="47770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Technology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3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Technology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5883139" y="2621443"/>
            <a:ext cx="6268555" cy="3628781"/>
            <a:chOff x="172557" y="0"/>
            <a:chExt cx="1184688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5CF0F-D322-43CD-B7F3-8AC33952E440}"/>
              </a:ext>
            </a:extLst>
          </p:cNvPr>
          <p:cNvGrpSpPr/>
          <p:nvPr/>
        </p:nvGrpSpPr>
        <p:grpSpPr>
          <a:xfrm>
            <a:off x="387216" y="1188514"/>
            <a:ext cx="6675550" cy="3957161"/>
            <a:chOff x="1880403" y="2899140"/>
            <a:chExt cx="4365032" cy="32660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ED302-70CC-4438-AD9D-1DF6FF3E90E7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32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dirty="0">
                  <a:latin typeface="Comic Sans MS" panose="030F0702030302020204" pitchFamily="66" charset="0"/>
                  <a:cs typeface="Arial" pitchFamily="34" charset="0"/>
                </a:rPr>
                <a:t>Sensing Device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A6CE2-B6F8-44C7-91AB-AF4C8275AEE3}"/>
                </a:ext>
              </a:extLst>
            </p:cNvPr>
            <p:cNvSpPr txBox="1"/>
            <p:nvPr/>
          </p:nvSpPr>
          <p:spPr>
            <a:xfrm>
              <a:off x="1890479" y="5486718"/>
              <a:ext cx="3732743" cy="32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dirty="0">
                  <a:latin typeface="Comic Sans MS" panose="030F0702030302020204" pitchFamily="66" charset="0"/>
                  <a:cs typeface="Arial" pitchFamily="34" charset="0"/>
                </a:rPr>
                <a:t>Display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89846-3A04-48C2-AD47-18FB1D88315D}"/>
                </a:ext>
              </a:extLst>
            </p:cNvPr>
            <p:cNvSpPr txBox="1"/>
            <p:nvPr/>
          </p:nvSpPr>
          <p:spPr>
            <a:xfrm>
              <a:off x="1880403" y="4683696"/>
              <a:ext cx="3732743" cy="32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dirty="0">
                  <a:latin typeface="Comic Sans MS" panose="030F0702030302020204" pitchFamily="66" charset="0"/>
                  <a:cs typeface="Arial" pitchFamily="34" charset="0"/>
                </a:rPr>
                <a:t>Storage Device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546ADF-DEF4-44C0-88B4-C302E1D6C1B3}"/>
                </a:ext>
              </a:extLst>
            </p:cNvPr>
            <p:cNvSpPr txBox="1"/>
            <p:nvPr/>
          </p:nvSpPr>
          <p:spPr>
            <a:xfrm>
              <a:off x="2686706" y="3213699"/>
              <a:ext cx="3558729" cy="144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omic Sans MS" panose="030F0702030302020204" pitchFamily="66" charset="0"/>
                  <a:cs typeface="Arial" pitchFamily="34" charset="0"/>
                </a:rPr>
                <a:t>Temperature Sensor(LM35)</a:t>
              </a:r>
            </a:p>
            <a:p>
              <a:r>
                <a:rPr lang="en-US" altLang="ko-KR" dirty="0">
                  <a:latin typeface="Comic Sans MS" panose="030F0702030302020204" pitchFamily="66" charset="0"/>
                  <a:cs typeface="Arial" pitchFamily="34" charset="0"/>
                </a:rPr>
                <a:t>PPG Sensor</a:t>
              </a:r>
            </a:p>
            <a:p>
              <a:r>
                <a:rPr lang="en-US" altLang="ko-KR" dirty="0">
                  <a:latin typeface="Comic Sans MS" panose="030F0702030302020204" pitchFamily="66" charset="0"/>
                  <a:cs typeface="Arial" pitchFamily="34" charset="0"/>
                </a:rPr>
                <a:t>Photo Transistor (Light Sensor)</a:t>
              </a:r>
            </a:p>
            <a:p>
              <a:r>
                <a:rPr lang="en-US" altLang="ko-KR" dirty="0">
                  <a:latin typeface="Comic Sans MS" panose="030F0702030302020204" pitchFamily="66" charset="0"/>
                  <a:cs typeface="Arial" pitchFamily="34" charset="0"/>
                </a:rPr>
                <a:t>Micro Electro Mechanical Systems(MEMS) sensor</a:t>
              </a:r>
            </a:p>
            <a:p>
              <a:r>
                <a:rPr lang="en-US" altLang="ko-KR" dirty="0">
                  <a:latin typeface="Comic Sans MS" panose="030F0702030302020204" pitchFamily="66" charset="0"/>
                  <a:cs typeface="Arial" pitchFamily="34" charset="0"/>
                </a:rPr>
                <a:t>Ultrasonic Sensor</a:t>
              </a:r>
              <a:endParaRPr lang="ko-KR" altLang="en-US" dirty="0"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EA65E0-E227-49DA-9D05-77BE99BCB7DF}"/>
                </a:ext>
              </a:extLst>
            </p:cNvPr>
            <p:cNvSpPr txBox="1"/>
            <p:nvPr/>
          </p:nvSpPr>
          <p:spPr>
            <a:xfrm>
              <a:off x="2705663" y="4751584"/>
              <a:ext cx="2926441" cy="228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2E23C9-9E16-4A44-BC7F-3E178638B9FA}"/>
                </a:ext>
              </a:extLst>
            </p:cNvPr>
            <p:cNvSpPr txBox="1"/>
            <p:nvPr/>
          </p:nvSpPr>
          <p:spPr>
            <a:xfrm>
              <a:off x="2686706" y="5860372"/>
              <a:ext cx="2926441" cy="30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Arial" pitchFamily="34" charset="0"/>
                </a:rPr>
                <a:t>LCoS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Arial" pitchFamily="34" charset="0"/>
                </a:rPr>
                <a:t> AR Display</a:t>
              </a:r>
              <a:endParaRPr lang="ko-KR" altLang="en-US" dirty="0"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sp>
        <p:nvSpPr>
          <p:cNvPr id="32" name="TextBox 22">
            <a:extLst>
              <a:ext uri="{FF2B5EF4-FFF2-40B4-BE49-F238E27FC236}">
                <a16:creationId xmlns:a16="http://schemas.microsoft.com/office/drawing/2014/main" id="{2C7A6CE2-B6F8-44C7-91AB-AF4C8275AEE3}"/>
              </a:ext>
            </a:extLst>
          </p:cNvPr>
          <p:cNvSpPr txBox="1"/>
          <p:nvPr/>
        </p:nvSpPr>
        <p:spPr>
          <a:xfrm>
            <a:off x="387217" y="5453642"/>
            <a:ext cx="373274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latin typeface="Comic Sans MS" panose="030F0702030302020204" pitchFamily="66" charset="0"/>
                <a:cs typeface="Arial" pitchFamily="34" charset="0"/>
              </a:rPr>
              <a:t>Network Protocol</a:t>
            </a:r>
            <a:endParaRPr lang="en-US" altLang="ko-KR" sz="2400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id="{D9546ADF-DEF4-44C0-88B4-C302E1D6C1B3}"/>
              </a:ext>
            </a:extLst>
          </p:cNvPr>
          <p:cNvSpPr txBox="1"/>
          <p:nvPr/>
        </p:nvSpPr>
        <p:spPr>
          <a:xfrm>
            <a:off x="1605584" y="3847766"/>
            <a:ext cx="54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mic Sans MS" panose="030F0702030302020204" pitchFamily="66" charset="0"/>
                <a:cs typeface="Arial" pitchFamily="34" charset="0"/>
              </a:rPr>
              <a:t>Cloud Storage</a:t>
            </a:r>
            <a:endParaRPr lang="ko-KR" altLang="en-US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D9546ADF-DEF4-44C0-88B4-C302E1D6C1B3}"/>
              </a:ext>
            </a:extLst>
          </p:cNvPr>
          <p:cNvSpPr txBox="1"/>
          <p:nvPr/>
        </p:nvSpPr>
        <p:spPr>
          <a:xfrm>
            <a:off x="1650505" y="5848815"/>
            <a:ext cx="544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mic Sans MS" panose="030F0702030302020204" pitchFamily="66" charset="0"/>
                <a:cs typeface="Arial" pitchFamily="34" charset="0"/>
              </a:rPr>
              <a:t>IEEE 802.15.1(Bluetooth)</a:t>
            </a:r>
          </a:p>
          <a:p>
            <a:r>
              <a:rPr lang="en-US" altLang="ko-KR" dirty="0">
                <a:latin typeface="Comic Sans MS" panose="030F0702030302020204" pitchFamily="66" charset="0"/>
                <a:cs typeface="Arial" pitchFamily="34" charset="0"/>
              </a:rPr>
              <a:t>IEEE 802.11(</a:t>
            </a:r>
            <a:r>
              <a:rPr lang="en-US" altLang="ko-KR" dirty="0" err="1">
                <a:latin typeface="Comic Sans MS" panose="030F0702030302020204" pitchFamily="66" charset="0"/>
                <a:cs typeface="Arial" pitchFamily="34" charset="0"/>
              </a:rPr>
              <a:t>Wi-fi</a:t>
            </a:r>
            <a:r>
              <a:rPr lang="en-US" altLang="ko-KR" dirty="0">
                <a:latin typeface="Comic Sans MS" panose="030F0702030302020204" pitchFamily="66" charset="0"/>
                <a:cs typeface="Arial" pitchFamily="34" charset="0"/>
              </a:rPr>
              <a:t>)</a:t>
            </a:r>
            <a:endParaRPr lang="ko-KR" altLang="en-US" dirty="0">
              <a:latin typeface="Comic Sans MS" panose="030F0702030302020204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6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26084" y="2857630"/>
            <a:ext cx="4656018" cy="1183745"/>
            <a:chOff x="6665542" y="2749602"/>
            <a:chExt cx="4797245" cy="11837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Part 3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471682"/>
              <a:ext cx="47770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Task Partition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7510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226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Comic Sans MS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邱?德</cp:lastModifiedBy>
  <cp:revision>142</cp:revision>
  <dcterms:created xsi:type="dcterms:W3CDTF">2020-01-20T05:08:25Z</dcterms:created>
  <dcterms:modified xsi:type="dcterms:W3CDTF">2022-10-26T02:22:18Z</dcterms:modified>
</cp:coreProperties>
</file>