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Goal was to build an hris application for fictitious corporation McMillan &amp; Associates</a:t>
            </a:r>
          </a:p>
          <a:p>
            <a:pPr/>
            <a:r>
              <a:t>HRIS app maintains, manages, processes wide range of employee information and relevant policies/procedures</a:t>
            </a:r>
          </a:p>
          <a:p>
            <a:pPr/>
            <a:r>
              <a:t>Basic HRIS app performs basic CRUD</a:t>
            </a:r>
          </a:p>
          <a:p>
            <a:pPr/>
            <a:r>
              <a:t>Other requirements - frontend built in java, backend built with MySQL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Our DB consists of 18 tables, which are broken down on the slide. Some of these tables may seem excessive, but every table in our database has a specific purpose. Similar to modularization in java, we broke these tables down into individual functions to increase the ease of maintenance and future upgradability. As you can see on our Entity Relationship Diagram on the right, many of the tables are connected to the employee table in some way. Our db also includes a single view, on the ER Diagram our view is depicted as a single golden box. A view is similar to a table in that they both store data, the main difference is that views don’t store their own unique data, instead they are built of data from multiple tables. In our case our view is built from data regarding an employee’s paystub. Finally, our DB contains dummy data so that when we test our application we can see the results in our DB.</a:t>
            </a:r>
          </a:p>
          <a:p>
            <a:pPr/>
          </a:p>
          <a:p>
            <a:pPr/>
            <a:r>
              <a:t>Five Employee info </a:t>
            </a:r>
          </a:p>
          <a:p>
            <a:pPr/>
            <a:r>
              <a:t>	Employee</a:t>
            </a:r>
          </a:p>
          <a:p>
            <a:pPr/>
            <a:r>
              <a:t>	Address</a:t>
            </a:r>
          </a:p>
          <a:p>
            <a:pPr/>
            <a:r>
              <a:t>	Positions</a:t>
            </a:r>
          </a:p>
          <a:p>
            <a:pPr/>
            <a:r>
              <a:t>	PositionType</a:t>
            </a:r>
          </a:p>
          <a:p>
            <a:pPr/>
            <a:r>
              <a:t>	Performance</a:t>
            </a:r>
          </a:p>
          <a:p>
            <a:pPr/>
          </a:p>
          <a:p>
            <a:pPr/>
          </a:p>
          <a:p>
            <a:pPr/>
            <a:r>
              <a:t>Four tables for benefits</a:t>
            </a:r>
          </a:p>
          <a:p>
            <a:pPr/>
            <a:r>
              <a:t>	Health Plans</a:t>
            </a:r>
          </a:p>
          <a:p>
            <a:pPr/>
            <a:r>
              <a:t>	Dental Plans</a:t>
            </a:r>
          </a:p>
          <a:p>
            <a:pPr/>
            <a:r>
              <a:t>	Vision Plans</a:t>
            </a:r>
          </a:p>
          <a:p>
            <a:pPr/>
            <a:r>
              <a:t>	Retirement</a:t>
            </a:r>
          </a:p>
          <a:p>
            <a:pPr/>
          </a:p>
          <a:p>
            <a:pPr/>
            <a:r>
              <a:t>Four tables regarding attendance</a:t>
            </a:r>
          </a:p>
          <a:p>
            <a:pPr/>
            <a:r>
              <a:t>	Attendance </a:t>
            </a:r>
          </a:p>
          <a:p>
            <a:pPr/>
            <a:r>
              <a:t>	WorkSchedule</a:t>
            </a:r>
          </a:p>
          <a:p>
            <a:pPr/>
            <a:r>
              <a:t>	ClassAttendance</a:t>
            </a:r>
          </a:p>
          <a:p>
            <a:pPr/>
            <a:r>
              <a:t>	ClockInOut</a:t>
            </a:r>
          </a:p>
          <a:p>
            <a:pPr/>
          </a:p>
          <a:p>
            <a:pPr/>
            <a:r>
              <a:t>Five tables devoted towards the business</a:t>
            </a:r>
          </a:p>
          <a:p>
            <a:pPr/>
            <a:r>
              <a:t>	Payroll</a:t>
            </a:r>
          </a:p>
          <a:p>
            <a:pPr/>
            <a:r>
              <a:t>	Training</a:t>
            </a:r>
          </a:p>
          <a:p>
            <a:pPr/>
            <a:r>
              <a:t>	Department</a:t>
            </a:r>
          </a:p>
          <a:p>
            <a:pPr/>
            <a:r>
              <a:t>	Request</a:t>
            </a:r>
          </a:p>
          <a:p>
            <a:pPr/>
            <a:r>
              <a:t>	RequestType</a:t>
            </a:r>
          </a:p>
          <a:p>
            <a:pPr/>
          </a:p>
          <a:p>
            <a:pPr/>
            <a:r>
              <a:t>Paystub view</a:t>
            </a:r>
          </a:p>
          <a:p>
            <a:pPr/>
            <a:r>
              <a:t>	EmpID</a:t>
            </a:r>
          </a:p>
          <a:p>
            <a:pPr/>
            <a:r>
              <a:t>	Pay Rate</a:t>
            </a:r>
          </a:p>
          <a:p>
            <a:pPr/>
            <a:r>
              <a:t>	Hours worked</a:t>
            </a:r>
          </a:p>
          <a:p>
            <a:pPr/>
            <a:r>
              <a:t>	Benefit Deductions</a:t>
            </a:r>
          </a:p>
          <a:p>
            <a:pPr/>
            <a:r>
              <a:t>	Net Pay</a:t>
            </a:r>
          </a:p>
          <a:p>
            <a:pPr/>
            <a:r>
              <a:t>200 fake employees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862804876_960x639.jpg"/>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824910546_2681x1332.jpg"/>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575395635_960x639.jpg"/>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92709243_1322x1323.jpeg"/>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824910546_2681x1332.jpg"/>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eam 4: Paul Chinnam, Joseph Huntley, Cedric Patt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Team 4: Paul Chinnam, Joseph Huntley, Cedric Patton</a:t>
            </a:r>
          </a:p>
        </p:txBody>
      </p:sp>
      <p:sp>
        <p:nvSpPr>
          <p:cNvPr id="152" name="CLI Employee Management System"/>
          <p:cNvSpPr txBox="1"/>
          <p:nvPr>
            <p:ph type="ctrTitle"/>
          </p:nvPr>
        </p:nvSpPr>
        <p:spPr>
          <a:prstGeom prst="rect">
            <a:avLst/>
          </a:prstGeom>
        </p:spPr>
        <p:txBody>
          <a:bodyPr/>
          <a:lstStyle>
            <a:lvl1pPr>
              <a:defRPr spc="-209" sz="10500"/>
            </a:lvl1pPr>
          </a:lstStyle>
          <a:p>
            <a:pPr/>
            <a:r>
              <a:t>CLI Employee Management System</a:t>
            </a:r>
          </a:p>
        </p:txBody>
      </p:sp>
      <p:sp>
        <p:nvSpPr>
          <p:cNvPr id="153" name="https://github.com/paulchinnam/Java_HRIS_System"/>
          <p:cNvSpPr txBox="1"/>
          <p:nvPr>
            <p:ph type="subTitle" sz="quarter" idx="1"/>
          </p:nvPr>
        </p:nvSpPr>
        <p:spPr>
          <a:prstGeom prst="rect">
            <a:avLst/>
          </a:prstGeom>
        </p:spPr>
        <p:txBody>
          <a:bodyPr/>
          <a:lstStyle/>
          <a:p>
            <a:pPr/>
            <a:r>
              <a:t>https://github.com/paulchinnam/Java_HRIS_System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FinalProject"/>
          <p:cNvSpPr txBox="1"/>
          <p:nvPr>
            <p:ph type="title"/>
          </p:nvPr>
        </p:nvSpPr>
        <p:spPr>
          <a:prstGeom prst="rect">
            <a:avLst/>
          </a:prstGeom>
        </p:spPr>
        <p:txBody>
          <a:bodyPr/>
          <a:lstStyle/>
          <a:p>
            <a:pPr/>
            <a:r>
              <a:t>FinalProject</a:t>
            </a:r>
          </a:p>
        </p:txBody>
      </p:sp>
      <p:sp>
        <p:nvSpPr>
          <p:cNvPr id="190" name="Slide Subtitle"/>
          <p:cNvSpPr txBox="1"/>
          <p:nvPr>
            <p:ph type="body" idx="21"/>
          </p:nvPr>
        </p:nvSpPr>
        <p:spPr>
          <a:prstGeom prst="rect">
            <a:avLst/>
          </a:prstGeom>
        </p:spPr>
        <p:txBody>
          <a:bodyPr/>
          <a:lstStyle/>
          <a:p>
            <a:pPr/>
          </a:p>
        </p:txBody>
      </p:sp>
      <p:sp>
        <p:nvSpPr>
          <p:cNvPr id="191" name="Drives the program…"/>
          <p:cNvSpPr txBox="1"/>
          <p:nvPr>
            <p:ph type="body" sz="half" idx="1"/>
          </p:nvPr>
        </p:nvSpPr>
        <p:spPr>
          <a:prstGeom prst="rect">
            <a:avLst/>
          </a:prstGeom>
        </p:spPr>
        <p:txBody>
          <a:bodyPr/>
          <a:lstStyle/>
          <a:p>
            <a:pPr/>
            <a:r>
              <a:t>Drives the program</a:t>
            </a:r>
          </a:p>
          <a:p>
            <a:pPr/>
            <a:r>
              <a:t>Imports java.sql.Connection</a:t>
            </a:r>
          </a:p>
          <a:p>
            <a:pPr/>
            <a:r>
              <a:t>Methods</a:t>
            </a:r>
          </a:p>
          <a:p>
            <a:pPr lvl="1"/>
            <a:r>
              <a:t>Main method</a:t>
            </a:r>
          </a:p>
        </p:txBody>
      </p:sp>
      <p:pic>
        <p:nvPicPr>
          <p:cNvPr id="192" name="Screen Shot 2021-08-29 at 8.30.48 PM.png" descr="Screen Shot 2021-08-29 at 8.30.48 PM.png"/>
          <p:cNvPicPr>
            <a:picLocks noChangeAspect="1"/>
          </p:cNvPicPr>
          <p:nvPr>
            <p:ph type="pic" idx="22"/>
          </p:nvPr>
        </p:nvPicPr>
        <p:blipFill>
          <a:blip r:embed="rId2">
            <a:extLst/>
          </a:blip>
          <a:srcRect l="1959" t="0" r="1959" b="0"/>
          <a:stretch>
            <a:fillRect/>
          </a:stretch>
        </p:blipFill>
        <p:spPr>
          <a:xfrm>
            <a:off x="12191999" y="3106813"/>
            <a:ext cx="10922001" cy="75027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Database"/>
          <p:cNvSpPr txBox="1"/>
          <p:nvPr>
            <p:ph type="title"/>
          </p:nvPr>
        </p:nvSpPr>
        <p:spPr>
          <a:prstGeom prst="rect">
            <a:avLst/>
          </a:prstGeom>
        </p:spPr>
        <p:txBody>
          <a:bodyPr/>
          <a:lstStyle/>
          <a:p>
            <a:pPr/>
            <a:r>
              <a:t>Database</a:t>
            </a:r>
          </a:p>
        </p:txBody>
      </p:sp>
      <p:sp>
        <p:nvSpPr>
          <p:cNvPr id="195" name="Establishes DB connection…"/>
          <p:cNvSpPr txBox="1"/>
          <p:nvPr>
            <p:ph type="body" sz="half" idx="1"/>
          </p:nvPr>
        </p:nvSpPr>
        <p:spPr>
          <a:xfrm>
            <a:off x="1206500" y="3188832"/>
            <a:ext cx="9779000" cy="9315684"/>
          </a:xfrm>
          <a:prstGeom prst="rect">
            <a:avLst/>
          </a:prstGeom>
        </p:spPr>
        <p:txBody>
          <a:bodyPr/>
          <a:lstStyle/>
          <a:p>
            <a:pPr marL="329184" indent="-329184" defTabSz="1316703">
              <a:spcBef>
                <a:spcPts val="2400"/>
              </a:spcBef>
              <a:defRPr sz="2592"/>
            </a:pPr>
            <a:r>
              <a:t>Establishes DB connection</a:t>
            </a:r>
          </a:p>
          <a:p>
            <a:pPr marL="329184" indent="-329184" defTabSz="1316703">
              <a:spcBef>
                <a:spcPts val="2400"/>
              </a:spcBef>
              <a:defRPr sz="2592"/>
            </a:pPr>
            <a:r>
              <a:t>Implements login feature</a:t>
            </a:r>
          </a:p>
          <a:p>
            <a:pPr marL="329184" indent="-329184" defTabSz="1316703">
              <a:spcBef>
                <a:spcPts val="2400"/>
              </a:spcBef>
              <a:defRPr sz="2592"/>
            </a:pPr>
            <a:r>
              <a:t>Imports</a:t>
            </a:r>
          </a:p>
          <a:p>
            <a:pPr lvl="1" marL="658368" indent="-329184" defTabSz="1316703">
              <a:spcBef>
                <a:spcPts val="2400"/>
              </a:spcBef>
              <a:defRPr sz="2592"/>
            </a:pPr>
            <a:r>
              <a:t>java.sql</a:t>
            </a:r>
          </a:p>
          <a:p>
            <a:pPr lvl="1" marL="658368" indent="-329184" defTabSz="1316703">
              <a:spcBef>
                <a:spcPts val="2400"/>
              </a:spcBef>
              <a:defRPr sz="2592"/>
            </a:pPr>
            <a:r>
              <a:t>java.security</a:t>
            </a:r>
          </a:p>
          <a:p>
            <a:pPr lvl="1" marL="658368" indent="-329184" defTabSz="1316703">
              <a:spcBef>
                <a:spcPts val="2400"/>
              </a:spcBef>
              <a:defRPr sz="2592"/>
            </a:pPr>
            <a:r>
              <a:t>java.util.Scanner</a:t>
            </a:r>
          </a:p>
          <a:p>
            <a:pPr lvl="1" marL="658368" indent="-329184" defTabSz="1316703">
              <a:spcBef>
                <a:spcPts val="2400"/>
              </a:spcBef>
              <a:defRPr sz="2592"/>
            </a:pPr>
            <a:r>
              <a:t>java.math.BigInteger</a:t>
            </a:r>
          </a:p>
          <a:p>
            <a:pPr marL="329184" indent="-329184" defTabSz="1316703">
              <a:spcBef>
                <a:spcPts val="2400"/>
              </a:spcBef>
              <a:defRPr sz="2592"/>
            </a:pPr>
            <a:r>
              <a:t>Methods</a:t>
            </a:r>
          </a:p>
          <a:p>
            <a:pPr lvl="1" marL="658368" indent="-329184" defTabSz="1316703">
              <a:spcBef>
                <a:spcPts val="2400"/>
              </a:spcBef>
              <a:defRPr sz="2592"/>
            </a:pPr>
            <a:r>
              <a:t>con()</a:t>
            </a:r>
          </a:p>
          <a:p>
            <a:pPr lvl="1" marL="658368" indent="-329184" defTabSz="1316703">
              <a:spcBef>
                <a:spcPts val="2400"/>
              </a:spcBef>
              <a:defRPr sz="2592"/>
            </a:pPr>
            <a:r>
              <a:t>userLogin()</a:t>
            </a:r>
          </a:p>
          <a:p>
            <a:pPr lvl="1" marL="658368" indent="-329184" defTabSz="1316703">
              <a:spcBef>
                <a:spcPts val="2400"/>
              </a:spcBef>
              <a:defRPr sz="2592"/>
            </a:pPr>
            <a:r>
              <a:t>managerPrompt()</a:t>
            </a:r>
          </a:p>
          <a:p>
            <a:pPr lvl="1" marL="658368" indent="-329184" defTabSz="1316703">
              <a:spcBef>
                <a:spcPts val="2400"/>
              </a:spcBef>
              <a:defRPr sz="2592"/>
            </a:pPr>
            <a:r>
              <a:t>employeePrompt()</a:t>
            </a:r>
          </a:p>
          <a:p>
            <a:pPr lvl="1" marL="658368" indent="-329184" defTabSz="1316703">
              <a:spcBef>
                <a:spcPts val="2400"/>
              </a:spcBef>
              <a:defRPr sz="2592"/>
            </a:pPr>
            <a:r>
              <a:t>sha1Hash()</a:t>
            </a:r>
          </a:p>
          <a:p>
            <a:pPr lvl="1" marL="658368" indent="-329184" defTabSz="1316703">
              <a:spcBef>
                <a:spcPts val="2400"/>
              </a:spcBef>
              <a:defRPr sz="2592"/>
            </a:pPr>
            <a:r>
              <a:t>displayEmployee()</a:t>
            </a:r>
          </a:p>
        </p:txBody>
      </p:sp>
      <p:pic>
        <p:nvPicPr>
          <p:cNvPr id="196" name="Screen Shot 2021-08-29 at 8.31.40 PM.png" descr="Screen Shot 2021-08-29 at 8.31.40 PM.png"/>
          <p:cNvPicPr>
            <a:picLocks noChangeAspect="1"/>
          </p:cNvPicPr>
          <p:nvPr>
            <p:ph type="pic" idx="22"/>
          </p:nvPr>
        </p:nvPicPr>
        <p:blipFill>
          <a:blip r:embed="rId2">
            <a:extLst/>
          </a:blip>
          <a:srcRect l="0" t="6201" r="0" b="6201"/>
          <a:stretch>
            <a:fillRect/>
          </a:stretch>
        </p:blipFill>
        <p:spPr>
          <a:xfrm>
            <a:off x="12192000" y="1263848"/>
            <a:ext cx="10922000" cy="111887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EmployeePriviledges"/>
          <p:cNvSpPr txBox="1"/>
          <p:nvPr>
            <p:ph type="title"/>
          </p:nvPr>
        </p:nvSpPr>
        <p:spPr>
          <a:prstGeom prst="rect">
            <a:avLst/>
          </a:prstGeom>
        </p:spPr>
        <p:txBody>
          <a:bodyPr/>
          <a:lstStyle>
            <a:lvl1pPr defTabSz="2267655">
              <a:defRPr spc="-158" sz="7905"/>
            </a:lvl1pPr>
          </a:lstStyle>
          <a:p>
            <a:pPr/>
            <a:r>
              <a:t>EmployeePriviledges</a:t>
            </a:r>
          </a:p>
        </p:txBody>
      </p:sp>
      <p:sp>
        <p:nvSpPr>
          <p:cNvPr id="199" name="Displays employee menu…"/>
          <p:cNvSpPr txBox="1"/>
          <p:nvPr>
            <p:ph type="body" sz="half" idx="1"/>
          </p:nvPr>
        </p:nvSpPr>
        <p:spPr>
          <a:xfrm>
            <a:off x="1206500" y="2904316"/>
            <a:ext cx="9779000" cy="9600200"/>
          </a:xfrm>
          <a:prstGeom prst="rect">
            <a:avLst/>
          </a:prstGeom>
        </p:spPr>
        <p:txBody>
          <a:bodyPr/>
          <a:lstStyle/>
          <a:p>
            <a:pPr marL="298704" indent="-298704" defTabSz="1194786">
              <a:spcBef>
                <a:spcPts val="2200"/>
              </a:spcBef>
              <a:defRPr sz="2352"/>
            </a:pPr>
            <a:r>
              <a:t>Displays employee menu</a:t>
            </a:r>
          </a:p>
          <a:p>
            <a:pPr lvl="1" marL="597408" indent="-298704" defTabSz="1194786">
              <a:spcBef>
                <a:spcPts val="2200"/>
              </a:spcBef>
              <a:defRPr sz="2352"/>
            </a:pPr>
            <a:r>
              <a:t>Only employee level actions</a:t>
            </a:r>
          </a:p>
          <a:p>
            <a:pPr marL="298704" indent="-298704" defTabSz="1194786">
              <a:spcBef>
                <a:spcPts val="2200"/>
              </a:spcBef>
              <a:defRPr sz="2352"/>
            </a:pPr>
            <a:r>
              <a:t>Imports</a:t>
            </a:r>
          </a:p>
          <a:p>
            <a:pPr lvl="1" marL="597408" indent="-298704" defTabSz="1194786">
              <a:spcBef>
                <a:spcPts val="2200"/>
              </a:spcBef>
              <a:defRPr sz="2352"/>
            </a:pPr>
            <a:r>
              <a:t>java.sql.*</a:t>
            </a:r>
          </a:p>
          <a:p>
            <a:pPr lvl="1" marL="597408" indent="-298704" defTabSz="1194786">
              <a:spcBef>
                <a:spcPts val="2200"/>
              </a:spcBef>
              <a:defRPr sz="2352"/>
            </a:pPr>
            <a:r>
              <a:t>java.time.*</a:t>
            </a:r>
          </a:p>
          <a:p>
            <a:pPr lvl="1" marL="597408" indent="-298704" defTabSz="1194786">
              <a:spcBef>
                <a:spcPts val="2200"/>
              </a:spcBef>
              <a:defRPr sz="2352"/>
            </a:pPr>
            <a:r>
              <a:t>java.util.Scanner</a:t>
            </a:r>
          </a:p>
          <a:p>
            <a:pPr lvl="1" marL="597408" indent="-298704" defTabSz="1194786">
              <a:spcBef>
                <a:spcPts val="2200"/>
              </a:spcBef>
              <a:defRPr sz="2352"/>
            </a:pPr>
            <a:r>
              <a:t>java.text.DecimalFormat</a:t>
            </a:r>
          </a:p>
          <a:p>
            <a:pPr marL="298704" indent="-298704" defTabSz="1194786">
              <a:spcBef>
                <a:spcPts val="2200"/>
              </a:spcBef>
              <a:defRPr sz="2352"/>
            </a:pPr>
            <a:r>
              <a:t>Methods</a:t>
            </a:r>
          </a:p>
          <a:p>
            <a:pPr lvl="1" marL="597408" indent="-298704" defTabSz="1194786">
              <a:spcBef>
                <a:spcPts val="2200"/>
              </a:spcBef>
              <a:defRPr sz="2352"/>
            </a:pPr>
            <a:r>
              <a:t>viewProfile()</a:t>
            </a:r>
          </a:p>
          <a:p>
            <a:pPr lvl="1" marL="597408" indent="-298704" defTabSz="1194786">
              <a:spcBef>
                <a:spcPts val="2200"/>
              </a:spcBef>
              <a:defRPr sz="2352"/>
            </a:pPr>
            <a:r>
              <a:t>updateProfile()</a:t>
            </a:r>
          </a:p>
          <a:p>
            <a:pPr lvl="1" marL="597408" indent="-298704" defTabSz="1194786">
              <a:spcBef>
                <a:spcPts val="2200"/>
              </a:spcBef>
              <a:defRPr sz="2352"/>
            </a:pPr>
            <a:r>
              <a:t>viewPerformance()</a:t>
            </a:r>
          </a:p>
          <a:p>
            <a:pPr lvl="1" marL="597408" indent="-298704" defTabSz="1194786">
              <a:spcBef>
                <a:spcPts val="2200"/>
              </a:spcBef>
              <a:defRPr sz="2352"/>
            </a:pPr>
            <a:r>
              <a:t>viewBenefits()</a:t>
            </a:r>
          </a:p>
          <a:p>
            <a:pPr lvl="1" marL="597408" indent="-298704" defTabSz="1194786">
              <a:spcBef>
                <a:spcPts val="2200"/>
              </a:spcBef>
              <a:defRPr sz="2352"/>
            </a:pPr>
            <a:r>
              <a:t>viewSchedule()</a:t>
            </a:r>
          </a:p>
          <a:p>
            <a:pPr lvl="1" marL="597408" indent="-298704" defTabSz="1194786">
              <a:spcBef>
                <a:spcPts val="2200"/>
              </a:spcBef>
              <a:defRPr sz="2352"/>
            </a:pPr>
            <a:r>
              <a:t>viewPaystub()</a:t>
            </a:r>
          </a:p>
          <a:p>
            <a:pPr lvl="1" marL="597408" indent="-298704" defTabSz="1194786">
              <a:spcBef>
                <a:spcPts val="2200"/>
              </a:spcBef>
              <a:defRPr sz="2352"/>
            </a:pPr>
            <a:r>
              <a:t>clockInOut()</a:t>
            </a:r>
          </a:p>
          <a:p>
            <a:pPr lvl="1" marL="597408" indent="-298704" defTabSz="1194786">
              <a:spcBef>
                <a:spcPts val="2200"/>
              </a:spcBef>
              <a:defRPr sz="2352"/>
            </a:pPr>
            <a:r>
              <a:t>handleRequests()</a:t>
            </a:r>
          </a:p>
        </p:txBody>
      </p:sp>
      <p:pic>
        <p:nvPicPr>
          <p:cNvPr id="200" name="Screen Shot 2021-08-29 at 8.32.14 PM.png" descr="Screen Shot 2021-08-29 at 8.32.14 PM.png"/>
          <p:cNvPicPr>
            <a:picLocks noChangeAspect="1"/>
          </p:cNvPicPr>
          <p:nvPr>
            <p:ph type="pic" idx="22"/>
          </p:nvPr>
        </p:nvPicPr>
        <p:blipFill>
          <a:blip r:embed="rId2">
            <a:extLst/>
          </a:blip>
          <a:srcRect l="1673" t="0" r="1673" b="0"/>
          <a:stretch>
            <a:fillRect/>
          </a:stretch>
        </p:blipFill>
        <p:spPr>
          <a:xfrm>
            <a:off x="12191999" y="1263848"/>
            <a:ext cx="10922001" cy="111887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ManagerPriviledges"/>
          <p:cNvSpPr txBox="1"/>
          <p:nvPr>
            <p:ph type="title"/>
          </p:nvPr>
        </p:nvSpPr>
        <p:spPr>
          <a:prstGeom prst="rect">
            <a:avLst/>
          </a:prstGeom>
        </p:spPr>
        <p:txBody>
          <a:bodyPr/>
          <a:lstStyle>
            <a:lvl1pPr defTabSz="2389572">
              <a:defRPr spc="-166" sz="8330"/>
            </a:lvl1pPr>
          </a:lstStyle>
          <a:p>
            <a:pPr/>
            <a:r>
              <a:t>ManagerPriviledges</a:t>
            </a:r>
          </a:p>
        </p:txBody>
      </p:sp>
      <p:sp>
        <p:nvSpPr>
          <p:cNvPr id="203" name="Displays manager menu…"/>
          <p:cNvSpPr txBox="1"/>
          <p:nvPr>
            <p:ph type="body" sz="half" idx="1"/>
          </p:nvPr>
        </p:nvSpPr>
        <p:spPr>
          <a:xfrm>
            <a:off x="1206500" y="2916638"/>
            <a:ext cx="9779000" cy="9587878"/>
          </a:xfrm>
          <a:prstGeom prst="rect">
            <a:avLst/>
          </a:prstGeom>
        </p:spPr>
        <p:txBody>
          <a:bodyPr/>
          <a:lstStyle/>
          <a:p>
            <a:pPr marL="268223" indent="-268223" defTabSz="1072869">
              <a:spcBef>
                <a:spcPts val="1900"/>
              </a:spcBef>
              <a:defRPr sz="2112"/>
            </a:pPr>
            <a:r>
              <a:t>Displays manager menu</a:t>
            </a:r>
          </a:p>
          <a:p>
            <a:pPr lvl="1" marL="536447" indent="-268223" defTabSz="1072869">
              <a:spcBef>
                <a:spcPts val="1900"/>
              </a:spcBef>
              <a:defRPr sz="2112"/>
            </a:pPr>
            <a:r>
              <a:t>Only manager level actions</a:t>
            </a:r>
          </a:p>
          <a:p>
            <a:pPr marL="268223" indent="-268223" defTabSz="1072869">
              <a:spcBef>
                <a:spcPts val="1900"/>
              </a:spcBef>
              <a:defRPr sz="2112"/>
            </a:pPr>
            <a:r>
              <a:t>Imports</a:t>
            </a:r>
          </a:p>
          <a:p>
            <a:pPr lvl="1" marL="536447" indent="-268223" defTabSz="1072869">
              <a:spcBef>
                <a:spcPts val="1900"/>
              </a:spcBef>
              <a:defRPr sz="2112"/>
            </a:pPr>
            <a:r>
              <a:t>java.sql.*</a:t>
            </a:r>
          </a:p>
          <a:p>
            <a:pPr lvl="1" marL="536447" indent="-268223" defTabSz="1072869">
              <a:spcBef>
                <a:spcPts val="1900"/>
              </a:spcBef>
              <a:defRPr sz="2112"/>
            </a:pPr>
            <a:r>
              <a:t>java.time.*</a:t>
            </a:r>
          </a:p>
          <a:p>
            <a:pPr lvl="1" marL="536447" indent="-268223" defTabSz="1072869">
              <a:spcBef>
                <a:spcPts val="1900"/>
              </a:spcBef>
              <a:defRPr sz="2112"/>
            </a:pPr>
            <a:r>
              <a:t>java.util.*</a:t>
            </a:r>
          </a:p>
          <a:p>
            <a:pPr lvl="1" marL="536447" indent="-268223" defTabSz="1072869">
              <a:spcBef>
                <a:spcPts val="1900"/>
              </a:spcBef>
              <a:defRPr sz="2112"/>
            </a:pPr>
            <a:r>
              <a:t>java.text.DecimalFormat</a:t>
            </a:r>
          </a:p>
          <a:p>
            <a:pPr marL="268223" indent="-268223" defTabSz="1072869">
              <a:spcBef>
                <a:spcPts val="1900"/>
              </a:spcBef>
              <a:defRPr sz="2112"/>
            </a:pPr>
            <a:r>
              <a:t>Methods</a:t>
            </a:r>
          </a:p>
          <a:p>
            <a:pPr lvl="1" marL="536447" indent="-268223" defTabSz="1072869">
              <a:spcBef>
                <a:spcPts val="1900"/>
              </a:spcBef>
              <a:defRPr sz="2112"/>
            </a:pPr>
            <a:r>
              <a:t>updatePrompt()</a:t>
            </a:r>
          </a:p>
          <a:p>
            <a:pPr lvl="1" marL="536447" indent="-268223" defTabSz="1072869">
              <a:spcBef>
                <a:spcPts val="1900"/>
              </a:spcBef>
              <a:defRPr sz="2112"/>
            </a:pPr>
            <a:r>
              <a:t>contactUpdate()</a:t>
            </a:r>
          </a:p>
          <a:p>
            <a:pPr lvl="1" marL="536447" indent="-268223" defTabSz="1072869">
              <a:spcBef>
                <a:spcPts val="1900"/>
              </a:spcBef>
              <a:defRPr sz="2112"/>
            </a:pPr>
            <a:r>
              <a:t>addressUpdate()</a:t>
            </a:r>
          </a:p>
          <a:p>
            <a:pPr lvl="1" marL="536447" indent="-268223" defTabSz="1072869">
              <a:spcBef>
                <a:spcPts val="1900"/>
              </a:spcBef>
              <a:defRPr sz="2112"/>
            </a:pPr>
            <a:r>
              <a:t>payrollUpdate()</a:t>
            </a:r>
          </a:p>
          <a:p>
            <a:pPr lvl="1" marL="536447" indent="-268223" defTabSz="1072869">
              <a:spcBef>
                <a:spcPts val="1900"/>
              </a:spcBef>
              <a:defRPr sz="2112"/>
            </a:pPr>
            <a:r>
              <a:t>scheduleUpdate()</a:t>
            </a:r>
          </a:p>
          <a:p>
            <a:pPr lvl="1" marL="536447" indent="-268223" defTabSz="1072869">
              <a:spcBef>
                <a:spcPts val="1900"/>
              </a:spcBef>
              <a:defRPr sz="2112"/>
            </a:pPr>
            <a:r>
              <a:t>addEmployee()</a:t>
            </a:r>
          </a:p>
          <a:p>
            <a:pPr lvl="1" marL="536447" indent="-268223" defTabSz="1072869">
              <a:spcBef>
                <a:spcPts val="1900"/>
              </a:spcBef>
              <a:defRPr sz="2112"/>
            </a:pPr>
            <a:r>
              <a:t>performanceReport()</a:t>
            </a:r>
          </a:p>
          <a:p>
            <a:pPr lvl="1" marL="536447" indent="-268223" defTabSz="1072869">
              <a:spcBef>
                <a:spcPts val="1900"/>
              </a:spcBef>
              <a:defRPr sz="2112"/>
            </a:pPr>
            <a:r>
              <a:t>readPrompt()</a:t>
            </a:r>
          </a:p>
          <a:p>
            <a:pPr lvl="1" marL="536447" indent="-268223" defTabSz="1072869">
              <a:spcBef>
                <a:spcPts val="1900"/>
              </a:spcBef>
              <a:defRPr sz="2112"/>
            </a:pPr>
            <a:r>
              <a:t>deleteEmployee()</a:t>
            </a:r>
          </a:p>
          <a:p>
            <a:pPr lvl="1" marL="536447" indent="-268223" defTabSz="1072869">
              <a:spcBef>
                <a:spcPts val="1900"/>
              </a:spcBef>
              <a:defRPr sz="2112"/>
            </a:pPr>
            <a:r>
              <a:t>empRequest()</a:t>
            </a:r>
          </a:p>
        </p:txBody>
      </p:sp>
      <p:pic>
        <p:nvPicPr>
          <p:cNvPr id="204" name="Screen Shot 2021-08-29 at 8.33.30 PM.png" descr="Screen Shot 2021-08-29 at 8.33.30 PM.png"/>
          <p:cNvPicPr>
            <a:picLocks noChangeAspect="1"/>
          </p:cNvPicPr>
          <p:nvPr>
            <p:ph type="pic" idx="22"/>
          </p:nvPr>
        </p:nvPicPr>
        <p:blipFill>
          <a:blip r:embed="rId2">
            <a:extLst/>
          </a:blip>
          <a:srcRect l="270" t="0" r="270" b="0"/>
          <a:stretch>
            <a:fillRect/>
          </a:stretch>
        </p:blipFill>
        <p:spPr>
          <a:xfrm>
            <a:off x="12192000" y="1263848"/>
            <a:ext cx="10922000" cy="111887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Live Demo"/>
          <p:cNvSpPr txBox="1"/>
          <p:nvPr>
            <p:ph type="body" sz="half" idx="1"/>
          </p:nvPr>
        </p:nvSpPr>
        <p:spPr>
          <a:prstGeom prst="rect">
            <a:avLst/>
          </a:prstGeom>
        </p:spPr>
        <p:txBody>
          <a:bodyPr/>
          <a:lstStyle/>
          <a:p>
            <a:pPr/>
            <a:r>
              <a:t>Live Demo</a:t>
            </a:r>
          </a:p>
        </p:txBody>
      </p:sp>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GUI"/>
          <p:cNvSpPr txBox="1"/>
          <p:nvPr>
            <p:ph type="title"/>
          </p:nvPr>
        </p:nvSpPr>
        <p:spPr>
          <a:prstGeom prst="rect">
            <a:avLst/>
          </a:prstGeom>
        </p:spPr>
        <p:txBody>
          <a:bodyPr/>
          <a:lstStyle/>
          <a:p>
            <a:pPr/>
            <a:r>
              <a:t>GUI</a:t>
            </a:r>
          </a:p>
        </p:txBody>
      </p:sp>
      <p:sp>
        <p:nvSpPr>
          <p:cNvPr id="209" name="Slide Subtitle"/>
          <p:cNvSpPr txBox="1"/>
          <p:nvPr>
            <p:ph type="body" idx="21"/>
          </p:nvPr>
        </p:nvSpPr>
        <p:spPr>
          <a:prstGeom prst="rect">
            <a:avLst/>
          </a:prstGeom>
        </p:spPr>
        <p:txBody>
          <a:bodyPr/>
          <a:lstStyle/>
          <a:p>
            <a:pPr/>
          </a:p>
        </p:txBody>
      </p:sp>
      <p:sp>
        <p:nvSpPr>
          <p:cNvPr id="210" name="MVC structure…"/>
          <p:cNvSpPr txBox="1"/>
          <p:nvPr>
            <p:ph type="body" sz="half" idx="1"/>
          </p:nvPr>
        </p:nvSpPr>
        <p:spPr>
          <a:prstGeom prst="rect">
            <a:avLst/>
          </a:prstGeom>
        </p:spPr>
        <p:txBody>
          <a:bodyPr/>
          <a:lstStyle/>
          <a:p>
            <a:pPr/>
            <a:r>
              <a:t>MVC structure</a:t>
            </a:r>
          </a:p>
          <a:p>
            <a:pPr lvl="1"/>
            <a:r>
              <a:t>Model</a:t>
            </a:r>
          </a:p>
          <a:p>
            <a:pPr lvl="2"/>
            <a:r>
              <a:t>MySQL</a:t>
            </a:r>
          </a:p>
          <a:p>
            <a:pPr lvl="1"/>
            <a:r>
              <a:t>View</a:t>
            </a:r>
          </a:p>
          <a:p>
            <a:pPr lvl="2"/>
            <a:r>
              <a:t>React.js</a:t>
            </a:r>
          </a:p>
          <a:p>
            <a:pPr lvl="1"/>
            <a:r>
              <a:t>Controller</a:t>
            </a:r>
          </a:p>
          <a:p>
            <a:pPr lvl="2"/>
            <a:r>
              <a:t>Spring</a:t>
            </a:r>
          </a:p>
        </p:txBody>
      </p:sp>
      <p:pic>
        <p:nvPicPr>
          <p:cNvPr id="211" name="Blank diagram-2.png" descr="Blank diagram-2.png"/>
          <p:cNvPicPr>
            <a:picLocks noChangeAspect="1"/>
          </p:cNvPicPr>
          <p:nvPr>
            <p:ph type="pic" idx="22"/>
          </p:nvPr>
        </p:nvPicPr>
        <p:blipFill>
          <a:blip r:embed="rId2">
            <a:extLst/>
          </a:blip>
          <a:srcRect l="2274" t="0" r="2274" b="0"/>
          <a:stretch>
            <a:fillRect/>
          </a:stretch>
        </p:blipFill>
        <p:spPr>
          <a:xfrm>
            <a:off x="9745647" y="3632670"/>
            <a:ext cx="13108924" cy="64506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3" name="HopWFWljYEwZNG6L7vLdvt3ioYI9wXVAWjcMXt3l5p6WvNevH1GBzKlWh9XtLO_LgCxTuTooySppJTMPJplQXQzvEuwpnIwrUOm9SZhphea0AYr40dKzLv-B2EY0kle8xyxZ95BtxwQ=s0.jpg" descr="HopWFWljYEwZNG6L7vLdvt3ioYI9wXVAWjcMXt3l5p6WvNevH1GBzKlWh9XtLO_LgCxTuTooySppJTMPJplQXQzvEuwpnIwrUOm9SZhphea0AYr40dKzLv-B2EY0kle8xyxZ95BtxwQ=s0.jpg"/>
          <p:cNvPicPr>
            <a:picLocks noChangeAspect="1"/>
          </p:cNvPicPr>
          <p:nvPr>
            <p:ph type="pic" idx="21"/>
          </p:nvPr>
        </p:nvPicPr>
        <p:blipFill>
          <a:blip r:embed="rId2">
            <a:extLst/>
          </a:blip>
          <a:srcRect l="0" t="0" r="0" b="0"/>
          <a:stretch>
            <a:fillRect/>
          </a:stretch>
        </p:blipFill>
        <p:spPr>
          <a:xfrm>
            <a:off x="15811500" y="7718821"/>
            <a:ext cx="7366000" cy="4143376"/>
          </a:xfrm>
          <a:prstGeom prst="rect">
            <a:avLst/>
          </a:prstGeom>
        </p:spPr>
      </p:pic>
      <p:pic>
        <p:nvPicPr>
          <p:cNvPr id="214" name="ofBrrFsux8wjJXhrrR1Eraux1rXW6UoIZuk3SObN2Ta7_gd0Y-6ecqTL7a9wR8w-b072xYeHbgAoQpsvw90t4V_PJpyUpyKkJ61GMXjKs4D2fE1ORzQqyR91mekBeNl6V22sspMwi_w=s0.jpg" descr="ofBrrFsux8wjJXhrrR1Eraux1rXW6UoIZuk3SObN2Ta7_gd0Y-6ecqTL7a9wR8w-b072xYeHbgAoQpsvw90t4V_PJpyUpyKkJ61GMXjKs4D2fE1ORzQqyR91mekBeNl6V22sspMwi_w=s0.jpg"/>
          <p:cNvPicPr>
            <a:picLocks noChangeAspect="1"/>
          </p:cNvPicPr>
          <p:nvPr>
            <p:ph type="pic" idx="22"/>
          </p:nvPr>
        </p:nvPicPr>
        <p:blipFill>
          <a:blip r:embed="rId3">
            <a:extLst/>
          </a:blip>
          <a:srcRect l="0" t="0" r="0" b="0"/>
          <a:stretch>
            <a:fillRect/>
          </a:stretch>
        </p:blipFill>
        <p:spPr>
          <a:xfrm>
            <a:off x="1211911" y="2899060"/>
            <a:ext cx="14167789" cy="7969381"/>
          </a:xfrm>
          <a:prstGeom prst="rect">
            <a:avLst/>
          </a:prstGeom>
        </p:spPr>
      </p:pic>
      <p:pic>
        <p:nvPicPr>
          <p:cNvPr id="215" name="8ruQmTADHmPxl15WSkbV9g_PMFOTjJi603fZYZRizhxZbUdb7A3EiR7xwj2nog_dL-h3085lj1scVcI3gqW6JWktFdtz0ItifsyzcbnXWeX-CmhQx3vRPGeUz1rTC1_lconrXrSCpOs=s0.jpg" descr="8ruQmTADHmPxl15WSkbV9g_PMFOTjJi603fZYZRizhxZbUdb7A3EiR7xwj2nog_dL-h3085lj1scVcI3gqW6JWktFdtz0ItifsyzcbnXWeX-CmhQx3vRPGeUz1rTC1_lconrXrSCpOs=s0.jpg"/>
          <p:cNvPicPr>
            <a:picLocks noChangeAspect="1"/>
          </p:cNvPicPr>
          <p:nvPr>
            <p:ph type="pic" idx="23"/>
          </p:nvPr>
        </p:nvPicPr>
        <p:blipFill>
          <a:blip r:embed="rId4">
            <a:extLst/>
          </a:blip>
          <a:srcRect l="0" t="0" r="0" b="0"/>
          <a:stretch>
            <a:fillRect/>
          </a:stretch>
        </p:blipFill>
        <p:spPr>
          <a:xfrm>
            <a:off x="15811500" y="1903412"/>
            <a:ext cx="7366000" cy="41433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Questions"/>
          <p:cNvSpPr txBox="1"/>
          <p:nvPr>
            <p:ph type="body" sz="half" idx="1"/>
          </p:nvPr>
        </p:nvSpPr>
        <p:spPr>
          <a:prstGeom prst="rect">
            <a:avLst/>
          </a:prstGeom>
        </p:spPr>
        <p:txBody>
          <a:bodyPr/>
          <a:lstStyle/>
          <a:p>
            <a:pPr/>
            <a:r>
              <a:t>Questions</a:t>
            </a:r>
          </a:p>
        </p:txBody>
      </p:sp>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Discussion Topics"/>
          <p:cNvSpPr txBox="1"/>
          <p:nvPr>
            <p:ph type="title"/>
          </p:nvPr>
        </p:nvSpPr>
        <p:spPr>
          <a:prstGeom prst="rect">
            <a:avLst/>
          </a:prstGeom>
        </p:spPr>
        <p:txBody>
          <a:bodyPr/>
          <a:lstStyle/>
          <a:p>
            <a:pPr/>
            <a:r>
              <a:t>Discussion Topics</a:t>
            </a:r>
          </a:p>
        </p:txBody>
      </p:sp>
      <p:sp>
        <p:nvSpPr>
          <p:cNvPr id="156" name="Paul: Project objective, planning, &amp; management…"/>
          <p:cNvSpPr txBox="1"/>
          <p:nvPr>
            <p:ph type="body" idx="1"/>
          </p:nvPr>
        </p:nvSpPr>
        <p:spPr>
          <a:prstGeom prst="rect">
            <a:avLst/>
          </a:prstGeom>
        </p:spPr>
        <p:txBody>
          <a:bodyPr/>
          <a:lstStyle/>
          <a:p>
            <a:pPr/>
            <a:r>
              <a:t>Paul: Project objective, planning, &amp; management</a:t>
            </a:r>
          </a:p>
          <a:p>
            <a:pPr/>
            <a:r>
              <a:t>Joseph: Database structure</a:t>
            </a:r>
          </a:p>
          <a:p>
            <a:pPr/>
            <a:r>
              <a:t>Cedric, Paul, &amp; Joseph: Implemented classes &amp; source code</a:t>
            </a:r>
          </a:p>
          <a:p>
            <a:pPr/>
            <a:r>
              <a:t>Cedric: Live demo</a:t>
            </a:r>
          </a:p>
          <a:p>
            <a:pPr/>
            <a:r>
              <a:t>Paul: Future improvement (GUI)</a:t>
            </a:r>
          </a:p>
          <a:p>
            <a:pPr/>
            <a:r>
              <a:t>Questions</a:t>
            </a:r>
          </a:p>
        </p:txBody>
      </p:sp>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Project Objective"/>
          <p:cNvSpPr txBox="1"/>
          <p:nvPr>
            <p:ph type="title"/>
          </p:nvPr>
        </p:nvSpPr>
        <p:spPr>
          <a:prstGeom prst="rect">
            <a:avLst/>
          </a:prstGeom>
        </p:spPr>
        <p:txBody>
          <a:bodyPr/>
          <a:lstStyle/>
          <a:p>
            <a:pPr/>
            <a:r>
              <a:t>Project Objective</a:t>
            </a:r>
          </a:p>
        </p:txBody>
      </p:sp>
      <p:sp>
        <p:nvSpPr>
          <p:cNvPr id="159" name="Slide Subtitle"/>
          <p:cNvSpPr txBox="1"/>
          <p:nvPr>
            <p:ph type="body" idx="21"/>
          </p:nvPr>
        </p:nvSpPr>
        <p:spPr>
          <a:prstGeom prst="rect">
            <a:avLst/>
          </a:prstGeom>
        </p:spPr>
        <p:txBody>
          <a:bodyPr/>
          <a:lstStyle/>
          <a:p>
            <a:pPr/>
          </a:p>
        </p:txBody>
      </p:sp>
      <p:sp>
        <p:nvSpPr>
          <p:cNvPr id="160" name="HRIS application for McMillan &amp; Associates…"/>
          <p:cNvSpPr txBox="1"/>
          <p:nvPr>
            <p:ph type="body" idx="1"/>
          </p:nvPr>
        </p:nvSpPr>
        <p:spPr>
          <a:prstGeom prst="rect">
            <a:avLst/>
          </a:prstGeom>
        </p:spPr>
        <p:txBody>
          <a:bodyPr/>
          <a:lstStyle/>
          <a:p>
            <a:pPr/>
            <a:r>
              <a:t>HRIS application for McMillan &amp; Associates</a:t>
            </a:r>
          </a:p>
          <a:p>
            <a:pPr lvl="1"/>
            <a:r>
              <a:t>Performs basic CRUD actions</a:t>
            </a:r>
          </a:p>
          <a:p>
            <a:pPr/>
            <a:r>
              <a:t>Java frontend</a:t>
            </a:r>
          </a:p>
          <a:p>
            <a:pPr/>
            <a:r>
              <a:t>MySQL backend</a:t>
            </a:r>
          </a:p>
        </p:txBody>
      </p:sp>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Driver Menu"/>
          <p:cNvSpPr txBox="1"/>
          <p:nvPr>
            <p:ph type="title"/>
          </p:nvPr>
        </p:nvSpPr>
        <p:spPr>
          <a:prstGeom prst="rect">
            <a:avLst/>
          </a:prstGeom>
        </p:spPr>
        <p:txBody>
          <a:bodyPr/>
          <a:lstStyle/>
          <a:p>
            <a:pPr/>
            <a:r>
              <a:t>Driver Menu</a:t>
            </a:r>
          </a:p>
        </p:txBody>
      </p:sp>
      <p:sp>
        <p:nvSpPr>
          <p:cNvPr id="165" name="Slide Subtitle"/>
          <p:cNvSpPr txBox="1"/>
          <p:nvPr>
            <p:ph type="body" sz="quarter" idx="1"/>
          </p:nvPr>
        </p:nvSpPr>
        <p:spPr>
          <a:prstGeom prst="rect">
            <a:avLst/>
          </a:prstGeom>
        </p:spPr>
        <p:txBody>
          <a:bodyPr/>
          <a:lstStyle/>
          <a:p>
            <a:pPr/>
          </a:p>
        </p:txBody>
      </p:sp>
      <p:pic>
        <p:nvPicPr>
          <p:cNvPr id="166" name="Untitled Diagram-2.png" descr="Untitled Diagram-2.png"/>
          <p:cNvPicPr>
            <a:picLocks noChangeAspect="1"/>
          </p:cNvPicPr>
          <p:nvPr>
            <p:ph type="pic" idx="21"/>
          </p:nvPr>
        </p:nvPicPr>
        <p:blipFill>
          <a:blip r:embed="rId2">
            <a:extLst/>
          </a:blip>
          <a:srcRect l="0" t="0" r="0" b="0"/>
          <a:stretch>
            <a:fillRect/>
          </a:stretch>
        </p:blipFill>
        <p:spPr>
          <a:xfrm>
            <a:off x="12192000" y="2486939"/>
            <a:ext cx="10921712" cy="87548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Employee Menu"/>
          <p:cNvSpPr txBox="1"/>
          <p:nvPr>
            <p:ph type="title"/>
          </p:nvPr>
        </p:nvSpPr>
        <p:spPr>
          <a:prstGeom prst="rect">
            <a:avLst/>
          </a:prstGeom>
        </p:spPr>
        <p:txBody>
          <a:bodyPr/>
          <a:lstStyle/>
          <a:p>
            <a:pPr>
              <a:defRPr spc="-162" sz="8100"/>
            </a:pPr>
            <a:r>
              <a:rPr spc="-170" sz="8500"/>
              <a:t>Employee Menu</a:t>
            </a:r>
          </a:p>
        </p:txBody>
      </p:sp>
      <p:sp>
        <p:nvSpPr>
          <p:cNvPr id="169" name="Slide Subtitle"/>
          <p:cNvSpPr txBox="1"/>
          <p:nvPr>
            <p:ph type="body" sz="quarter" idx="1"/>
          </p:nvPr>
        </p:nvSpPr>
        <p:spPr>
          <a:prstGeom prst="rect">
            <a:avLst/>
          </a:prstGeom>
        </p:spPr>
        <p:txBody>
          <a:bodyPr/>
          <a:lstStyle/>
          <a:p>
            <a:pPr/>
          </a:p>
        </p:txBody>
      </p:sp>
      <p:pic>
        <p:nvPicPr>
          <p:cNvPr id="170" name="Untitled Diagram.png" descr="Untitled Diagram.png"/>
          <p:cNvPicPr>
            <a:picLocks noChangeAspect="1"/>
          </p:cNvPicPr>
          <p:nvPr>
            <p:ph type="pic" idx="21"/>
          </p:nvPr>
        </p:nvPicPr>
        <p:blipFill>
          <a:blip r:embed="rId2">
            <a:extLst/>
          </a:blip>
          <a:srcRect l="0" t="0" r="0" b="0"/>
          <a:stretch>
            <a:fillRect/>
          </a:stretch>
        </p:blipFill>
        <p:spPr>
          <a:xfrm>
            <a:off x="14522587" y="1269999"/>
            <a:ext cx="6260537" cy="111887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Manager Menu"/>
          <p:cNvSpPr txBox="1"/>
          <p:nvPr>
            <p:ph type="title"/>
          </p:nvPr>
        </p:nvSpPr>
        <p:spPr>
          <a:prstGeom prst="rect">
            <a:avLst/>
          </a:prstGeom>
        </p:spPr>
        <p:txBody>
          <a:bodyPr/>
          <a:lstStyle/>
          <a:p>
            <a:pPr/>
            <a:r>
              <a:t>Manager Menu</a:t>
            </a:r>
          </a:p>
        </p:txBody>
      </p:sp>
      <p:sp>
        <p:nvSpPr>
          <p:cNvPr id="173" name="Slide Subtitle"/>
          <p:cNvSpPr txBox="1"/>
          <p:nvPr>
            <p:ph type="body" sz="quarter" idx="1"/>
          </p:nvPr>
        </p:nvSpPr>
        <p:spPr>
          <a:prstGeom prst="rect">
            <a:avLst/>
          </a:prstGeom>
        </p:spPr>
        <p:txBody>
          <a:bodyPr/>
          <a:lstStyle/>
          <a:p>
            <a:pPr/>
          </a:p>
        </p:txBody>
      </p:sp>
      <p:pic>
        <p:nvPicPr>
          <p:cNvPr id="174" name="Untitled Diagram-3.png" descr="Untitled Diagram-3.png"/>
          <p:cNvPicPr>
            <a:picLocks noChangeAspect="1"/>
          </p:cNvPicPr>
          <p:nvPr>
            <p:ph type="pic" idx="21"/>
          </p:nvPr>
        </p:nvPicPr>
        <p:blipFill>
          <a:blip r:embed="rId2">
            <a:extLst/>
          </a:blip>
          <a:srcRect l="0" t="0" r="0" b="0"/>
          <a:stretch>
            <a:fillRect/>
          </a:stretch>
        </p:blipFill>
        <p:spPr>
          <a:xfrm>
            <a:off x="13159894" y="1269999"/>
            <a:ext cx="8985926" cy="111887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Database Schema"/>
          <p:cNvSpPr txBox="1"/>
          <p:nvPr>
            <p:ph type="title"/>
          </p:nvPr>
        </p:nvSpPr>
        <p:spPr>
          <a:prstGeom prst="rect">
            <a:avLst/>
          </a:prstGeom>
        </p:spPr>
        <p:txBody>
          <a:bodyPr/>
          <a:lstStyle/>
          <a:p>
            <a:pPr/>
            <a:r>
              <a:t>Database Schema</a:t>
            </a:r>
          </a:p>
        </p:txBody>
      </p:sp>
      <p:sp>
        <p:nvSpPr>
          <p:cNvPr id="177" name="Slide Subtitle"/>
          <p:cNvSpPr txBox="1"/>
          <p:nvPr>
            <p:ph type="body" idx="21"/>
          </p:nvPr>
        </p:nvSpPr>
        <p:spPr>
          <a:prstGeom prst="rect">
            <a:avLst/>
          </a:prstGeom>
        </p:spPr>
        <p:txBody>
          <a:bodyPr/>
          <a:lstStyle/>
          <a:p>
            <a:pPr/>
          </a:p>
        </p:txBody>
      </p:sp>
      <p:sp>
        <p:nvSpPr>
          <p:cNvPr id="178" name="18 tables…"/>
          <p:cNvSpPr txBox="1"/>
          <p:nvPr>
            <p:ph type="body" sz="half" idx="1"/>
          </p:nvPr>
        </p:nvSpPr>
        <p:spPr>
          <a:prstGeom prst="rect">
            <a:avLst/>
          </a:prstGeom>
        </p:spPr>
        <p:txBody>
          <a:bodyPr/>
          <a:lstStyle/>
          <a:p>
            <a:pPr/>
            <a:r>
              <a:t>18 tables</a:t>
            </a:r>
          </a:p>
          <a:p>
            <a:pPr lvl="1"/>
            <a:r>
              <a:t>5 employee tables</a:t>
            </a:r>
          </a:p>
          <a:p>
            <a:pPr lvl="1"/>
            <a:r>
              <a:t>4 benefits tables</a:t>
            </a:r>
          </a:p>
          <a:p>
            <a:pPr lvl="1"/>
            <a:r>
              <a:t>4 attendance tables</a:t>
            </a:r>
          </a:p>
          <a:p>
            <a:pPr lvl="1"/>
            <a:r>
              <a:t>5 business operations tables</a:t>
            </a:r>
          </a:p>
          <a:p>
            <a:pPr/>
            <a:r>
              <a:t>Paystub View</a:t>
            </a:r>
          </a:p>
        </p:txBody>
      </p:sp>
      <p:pic>
        <p:nvPicPr>
          <p:cNvPr id="179" name="IizwwsjtHgAYnUFiwN7v5yZxt8AnXoLToLM_j7ewp4yV3e18GJWHrgh6y4G3qKsznwD76R3O9jbS2fR8JPR_k8gJECPiOPcY1jKSpinKF0QVs9UixkaJGQbIYyWRkttEQNKowLmX44I=s0.png" descr="IizwwsjtHgAYnUFiwN7v5yZxt8AnXoLToLM_j7ewp4yV3e18GJWHrgh6y4G3qKsznwD76R3O9jbS2fR8JPR_k8gJECPiOPcY1jKSpinKF0QVs9UixkaJGQbIYyWRkttEQNKowLmX44I=s0.png"/>
          <p:cNvPicPr>
            <a:picLocks noChangeAspect="1"/>
          </p:cNvPicPr>
          <p:nvPr>
            <p:ph type="pic" idx="22"/>
          </p:nvPr>
        </p:nvPicPr>
        <p:blipFill>
          <a:blip r:embed="rId3">
            <a:extLst/>
          </a:blip>
          <a:srcRect l="0" t="0" r="0" b="0"/>
          <a:stretch>
            <a:fillRect/>
          </a:stretch>
        </p:blipFill>
        <p:spPr>
          <a:xfrm>
            <a:off x="12192000" y="2639255"/>
            <a:ext cx="10922000" cy="84378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3" name="IizwwsjtHgAYnUFiwN7v5yZxt8AnXoLToLM_j7ewp4yV3e18GJWHrgh6y4G3qKsznwD76R3O9jbS2fR8JPR_k8gJECPiOPcY1jKSpinKF0QVs9UixkaJGQbIYyWRkttEQNKowLmX44I=s0.png" descr="IizwwsjtHgAYnUFiwN7v5yZxt8AnXoLToLM_j7ewp4yV3e18GJWHrgh6y4G3qKsznwD76R3O9jbS2fR8JPR_k8gJECPiOPcY1jKSpinKF0QVs9UixkaJGQbIYyWRkttEQNKowLmX44I=s0.png"/>
          <p:cNvPicPr>
            <a:picLocks noChangeAspect="1"/>
          </p:cNvPicPr>
          <p:nvPr>
            <p:ph type="pic" idx="21"/>
          </p:nvPr>
        </p:nvPicPr>
        <p:blipFill>
          <a:blip r:embed="rId2">
            <a:extLst/>
          </a:blip>
          <a:srcRect l="0" t="0" r="0" b="0"/>
          <a:stretch>
            <a:fillRect/>
          </a:stretch>
        </p:blipFill>
        <p:spPr>
          <a:xfrm>
            <a:off x="3315004" y="0"/>
            <a:ext cx="17753991" cy="13716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Package Structure"/>
          <p:cNvSpPr txBox="1"/>
          <p:nvPr>
            <p:ph type="title"/>
          </p:nvPr>
        </p:nvSpPr>
        <p:spPr>
          <a:prstGeom prst="rect">
            <a:avLst/>
          </a:prstGeom>
        </p:spPr>
        <p:txBody>
          <a:bodyPr/>
          <a:lstStyle/>
          <a:p>
            <a:pPr/>
            <a:r>
              <a:t>Package Structure</a:t>
            </a:r>
          </a:p>
        </p:txBody>
      </p:sp>
      <p:sp>
        <p:nvSpPr>
          <p:cNvPr id="186" name="Slide Subtitle"/>
          <p:cNvSpPr txBox="1"/>
          <p:nvPr>
            <p:ph type="body" idx="21"/>
          </p:nvPr>
        </p:nvSpPr>
        <p:spPr>
          <a:prstGeom prst="rect">
            <a:avLst/>
          </a:prstGeom>
        </p:spPr>
        <p:txBody>
          <a:bodyPr/>
          <a:lstStyle/>
          <a:p>
            <a:pPr/>
          </a:p>
        </p:txBody>
      </p:sp>
      <p:sp>
        <p:nvSpPr>
          <p:cNvPr id="187" name="Contains 4 classes…"/>
          <p:cNvSpPr txBox="1"/>
          <p:nvPr>
            <p:ph type="body" idx="1"/>
          </p:nvPr>
        </p:nvSpPr>
        <p:spPr>
          <a:prstGeom prst="rect">
            <a:avLst/>
          </a:prstGeom>
        </p:spPr>
        <p:txBody>
          <a:bodyPr/>
          <a:lstStyle/>
          <a:p>
            <a:pPr/>
            <a:r>
              <a:t>Contains 4 classes</a:t>
            </a:r>
          </a:p>
          <a:p>
            <a:pPr lvl="1"/>
            <a:r>
              <a:t>FinalProject (Driver class)</a:t>
            </a:r>
          </a:p>
          <a:p>
            <a:pPr lvl="1"/>
            <a:r>
              <a:t>Database</a:t>
            </a:r>
          </a:p>
          <a:p>
            <a:pPr lvl="1"/>
            <a:r>
              <a:t>EmployeePriviledges</a:t>
            </a:r>
          </a:p>
          <a:p>
            <a:pPr lvl="1"/>
            <a:r>
              <a:t>ManagerPriviledges</a:t>
            </a:r>
          </a:p>
          <a:p>
            <a:pPr/>
            <a:r>
              <a:t>Prepared statements reinforce referential integrity</a:t>
            </a:r>
          </a:p>
        </p:txBody>
      </p:sp>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