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embeddedFontLst>
    <p:embeddedFont>
      <p:font typeface="Candara" panose="020E050203030302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679EB5-C664-4690-AE06-385FEECABD90}">
  <a:tblStyle styleId="{6B679EB5-C664-4690-AE06-385FEECABD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6" name="Google Shape;216;p1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7" name="Google Shape;21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9" name="Google Shape;149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1" name="Google Shape;301;p2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2" name="Google Shape;30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f0e4dc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f0e4dc8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62f0e4dc8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ftr" idx="11"/>
          </p:nvPr>
        </p:nvSpPr>
        <p:spPr>
          <a:xfrm>
            <a:off x="1524000" y="6362700"/>
            <a:ext cx="68817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dt" idx="10"/>
          </p:nvPr>
        </p:nvSpPr>
        <p:spPr>
          <a:xfrm>
            <a:off x="8610600" y="6362700"/>
            <a:ext cx="9906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9829800" y="6362700"/>
            <a:ext cx="838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Principles of Programming</a:t>
            </a:r>
            <a:endParaRPr sz="5400" b="0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Lesson 3: Operators and Expressions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body" idx="1"/>
          </p:nvPr>
        </p:nvSpPr>
        <p:spPr>
          <a:xfrm>
            <a:off x="1522411" y="990601"/>
            <a:ext cx="10474411" cy="573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evaluated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true, the first statement is executed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false, the second statement is executed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1522412" y="0"/>
            <a:ext cx="9144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1" name="Google Shape;221;p23"/>
          <p:cNvGrpSpPr/>
          <p:nvPr/>
        </p:nvGrpSpPr>
        <p:grpSpPr>
          <a:xfrm>
            <a:off x="1522410" y="2564904"/>
            <a:ext cx="6280251" cy="3560763"/>
            <a:chOff x="3046412" y="2992438"/>
            <a:chExt cx="6280251" cy="3560763"/>
          </a:xfrm>
        </p:grpSpPr>
        <p:cxnSp>
          <p:nvCxnSpPr>
            <p:cNvPr id="222" name="Google Shape;222;p23"/>
            <p:cNvCxnSpPr/>
            <p:nvPr/>
          </p:nvCxnSpPr>
          <p:spPr>
            <a:xfrm>
              <a:off x="4559299" y="5843588"/>
              <a:ext cx="0" cy="709613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23" name="Google Shape;223;p23"/>
            <p:cNvSpPr/>
            <p:nvPr/>
          </p:nvSpPr>
          <p:spPr>
            <a:xfrm>
              <a:off x="3046412" y="3505200"/>
              <a:ext cx="3048000" cy="995362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4" name="Google Shape;224;p23"/>
            <p:cNvCxnSpPr/>
            <p:nvPr/>
          </p:nvCxnSpPr>
          <p:spPr>
            <a:xfrm>
              <a:off x="4557712" y="4495800"/>
              <a:ext cx="0" cy="466725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25" name="Google Shape;225;p23"/>
            <p:cNvSpPr txBox="1"/>
            <p:nvPr/>
          </p:nvSpPr>
          <p:spPr>
            <a:xfrm>
              <a:off x="3479799" y="4967287"/>
              <a:ext cx="2159000" cy="868362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first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6" name="Google Shape;226;p23"/>
            <p:cNvCxnSpPr/>
            <p:nvPr/>
          </p:nvCxnSpPr>
          <p:spPr>
            <a:xfrm rot="10800000">
              <a:off x="4564059" y="6160294"/>
              <a:ext cx="3654428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27" name="Google Shape;227;p23"/>
            <p:cNvCxnSpPr/>
            <p:nvPr/>
          </p:nvCxnSpPr>
          <p:spPr>
            <a:xfrm flipH="1">
              <a:off x="8208760" y="4457147"/>
              <a:ext cx="9555" cy="1715055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23"/>
            <p:cNvCxnSpPr/>
            <p:nvPr/>
          </p:nvCxnSpPr>
          <p:spPr>
            <a:xfrm>
              <a:off x="6051551" y="4008120"/>
              <a:ext cx="1033462" cy="0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29" name="Google Shape;229;p23"/>
            <p:cNvSpPr txBox="1"/>
            <p:nvPr/>
          </p:nvSpPr>
          <p:spPr>
            <a:xfrm>
              <a:off x="3559175" y="4495800"/>
              <a:ext cx="935037" cy="3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0" name="Google Shape;230;p23"/>
            <p:cNvCxnSpPr/>
            <p:nvPr/>
          </p:nvCxnSpPr>
          <p:spPr>
            <a:xfrm>
              <a:off x="4574539" y="2992438"/>
              <a:ext cx="0" cy="512762"/>
            </a:xfrm>
            <a:prstGeom prst="straightConnector1">
              <a:avLst/>
            </a:prstGeom>
            <a:noFill/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31" name="Google Shape;231;p23"/>
            <p:cNvSpPr txBox="1"/>
            <p:nvPr/>
          </p:nvSpPr>
          <p:spPr>
            <a:xfrm>
              <a:off x="7094638" y="3566160"/>
              <a:ext cx="2232025" cy="890987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second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23"/>
            <p:cNvSpPr txBox="1"/>
            <p:nvPr/>
          </p:nvSpPr>
          <p:spPr>
            <a:xfrm>
              <a:off x="5921962" y="3581400"/>
              <a:ext cx="1163052" cy="32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Checking a number if it is odd or even</a:t>
            </a:r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3400" b="0" i="1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Statement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1529883" y="2392739"/>
            <a:ext cx="8814589" cy="3139321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string s = Console.ReadLine();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number = int.Parse(s);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(number % 2 == 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Console.WriteLine("This number is even.");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Console.WriteLine("This number is odd.");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body" idx="1"/>
          </p:nvPr>
        </p:nvSpPr>
        <p:spPr>
          <a:xfrm>
            <a:off x="1415479" y="1143000"/>
            <a:ext cx="10581343" cy="54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3200" b="0" i="1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and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statements can be </a:t>
            </a:r>
            <a:r>
              <a:rPr lang="en-US" sz="32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nested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Used inside one inside another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Each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corresponds to its closest preceding </a:t>
            </a:r>
            <a:r>
              <a:rPr lang="en-US" sz="32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3200" b="1" i="0" u="none" strike="noStrike" cap="none"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141548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if Statements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1415480" y="3429000"/>
            <a:ext cx="10439400" cy="2585323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(expression)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(expression)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some_statement;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another_statement;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third_statement;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Always use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blocks to avoid ambiguity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Even when a single statement follows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Avoid using more than three levels of nested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statements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Put the case you normally expect to process first</a:t>
            </a:r>
            <a:endParaRPr/>
          </a:p>
          <a:p>
            <a:pPr marL="594360" marR="0" lvl="1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Then write the unusual cases</a:t>
            </a:r>
            <a:endParaRPr/>
          </a:p>
          <a:p>
            <a:pPr marL="228600" marR="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Arrange the code to make it more readable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if – Good Practices</a:t>
            </a:r>
            <a:endParaRPr sz="3400" b="0" i="0" u="none" strike="noStrike" cap="non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1524001" y="-20217"/>
            <a:ext cx="9144000" cy="10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Nested if Statements – Example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1524000" y="1007575"/>
            <a:ext cx="9396600" cy="56070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(first == second)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Console.WriteLine("These two numbers are equal.");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(first &gt; second)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Console.WriteLine("The first number is bigger.");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else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Console.WriteLine("The second is bigger.");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00"/>
          </a:p>
          <a:p>
            <a:pPr marL="0" marR="0" lvl="0" indent="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body" idx="1"/>
          </p:nvPr>
        </p:nvSpPr>
        <p:spPr>
          <a:xfrm>
            <a:off x="1524000" y="1484784"/>
            <a:ext cx="9144000" cy="461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may need to use another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-construction in 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block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Thus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can be used: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14859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Multiple if-else-if-else-…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1519175" y="2343824"/>
            <a:ext cx="9473400" cy="40941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int ch = 'X';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(ch == 'A' || ch == 'a')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Console.WriteLine("Vowel [ei]");</a:t>
            </a:r>
            <a:endParaRPr sz="120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if (ch == 'E' || ch == 'e')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Console.WriteLine("Vowel [i:]");</a:t>
            </a:r>
            <a:endParaRPr sz="1200"/>
          </a:p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if  …</a:t>
            </a:r>
            <a:endParaRPr sz="1200"/>
          </a:p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…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Selects for execution a statement from a list depending on the value of 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expression 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switch-case Statement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1524000" y="2852936"/>
            <a:ext cx="9252520" cy="298697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switch (day)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1: Console.WriteLine("Monday");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2: Console.WriteLine("Tuesday");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3: Console.WriteLine("Wednesday");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4: Console.WriteLine("Thursday");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5: Console.WriteLine("Friday");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6: Console.WriteLine("Saturday");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7: Console.WriteLine("Sunday");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default: Console.WriteLine("Error!"); break;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2925" marR="0" lvl="0" indent="-542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expression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evaluated</a:t>
            </a:r>
            <a:endParaRPr/>
          </a:p>
          <a:p>
            <a:pPr marL="542925" marR="0" lvl="0" indent="-54292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When one of the constants specified in a case label is equal to the expression</a:t>
            </a:r>
            <a:endParaRPr/>
          </a:p>
          <a:p>
            <a:pPr marL="1073150" marR="0" lvl="1" indent="-350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statement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that corresponds to that case is executed</a:t>
            </a:r>
            <a:endParaRPr/>
          </a:p>
          <a:p>
            <a:pPr marL="542925" marR="0" lvl="0" indent="-54292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no case is equal to the expression</a:t>
            </a:r>
            <a:endParaRPr/>
          </a:p>
          <a:p>
            <a:pPr marL="1073150" marR="0" lvl="1" indent="-350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there is </a:t>
            </a:r>
            <a:r>
              <a:rPr lang="en-US" sz="18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default case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it is executed</a:t>
            </a:r>
            <a:endParaRPr/>
          </a:p>
          <a:p>
            <a:pPr marL="1073150" marR="0" lvl="1" indent="-350838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Otherwise the control is transferred to the end point of the switch statement</a:t>
            </a:r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switch-case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Variable types like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and integral types can be used for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000" b="0" i="0" u="none" strike="noStrike" cap="none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expression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value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permitted as a case label constant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keyword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exits the switch statement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"No fall through" rule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You are obligated to use 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after each case 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Multiple labels that correspond to the same statement are permitted</a:t>
            </a:r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switch: Rules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body" idx="1"/>
          </p:nvPr>
        </p:nvSpPr>
        <p:spPr>
          <a:xfrm>
            <a:off x="1127447" y="990601"/>
            <a:ext cx="10869375" cy="573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Multiple labels allow matching several cases and executing the same statement in more than one case</a:t>
            </a:r>
            <a:endParaRPr sz="32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1127448" y="26098"/>
            <a:ext cx="9495252" cy="796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762000" marR="0" lvl="0" indent="-762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Multiple Labels – Example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2"/>
          <p:cNvSpPr/>
          <p:nvPr/>
        </p:nvSpPr>
        <p:spPr>
          <a:xfrm>
            <a:off x="1127450" y="2067550"/>
            <a:ext cx="10226400" cy="4534200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switch (animal)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"dog":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Console.WriteLine("MAMMAL");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"crocodile":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"tortoise":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case "snake":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Console.WriteLine("REPTILE");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default: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Console.WriteLine("I don't know such animal!"); 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break;</a:t>
            </a:r>
            <a:endParaRPr sz="1100"/>
          </a:p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7675" marR="0" lvl="0" indent="-4476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and Logical Operators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Statement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Nested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Statements</a:t>
            </a:r>
            <a:endParaRPr/>
          </a:p>
          <a:p>
            <a:pPr marL="447675" marR="0" lvl="0" indent="-447675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Consolas"/>
              <a:buAutoNum type="arabicPeriod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switch-case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Table of Contents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There must be a separate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0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for every normal situation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Put the normal case first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Put the most frequently executed cases first and the least frequently executed last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Order cases alphabetically or numerically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In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use case that cannot be reached under normal circumstances</a:t>
            </a:r>
            <a:endParaRPr sz="20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Using switch – Good Practices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400" b="0" i="0" u="none" strike="noStrike" cap="non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1522411" y="1151123"/>
            <a:ext cx="10474411" cy="364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and logical operators are used to compose logical conditions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conditional statements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b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conditionally execution of blocks of code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Constantly used in computer programming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Conditional statements can be </a:t>
            </a:r>
            <a:r>
              <a:rPr lang="en-US" sz="1800" b="0" i="0" u="none" strike="noStrike" cap="none">
                <a:solidFill>
                  <a:srgbClr val="A5A5A5"/>
                </a:solidFill>
                <a:latin typeface="Candara"/>
                <a:ea typeface="Candara"/>
                <a:cs typeface="Candara"/>
                <a:sym typeface="Candara"/>
              </a:rPr>
              <a:t>nested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1" i="0" u="none" strike="noStrike" cap="non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 easily and elegantly checks an expression for a sequence of values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1522411" y="812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1 - Triangles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35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Write a console program asking about three sides of the triangle and check: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2 of the sides are equal and print the result 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3 of the sides are equal and print the result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there are 2 or more equal sides – print their names</a:t>
            </a:r>
            <a:endParaRPr/>
          </a:p>
          <a:p>
            <a:pPr marL="594360" marR="0" lvl="1" indent="-1143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2 - Numbers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6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We need to create a program to add numbers entered on the keyboard if they have values between 10 and 20.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program should be able to read total of 10 random numbers.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A program should be able to display as a result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Number of numbers between 10 and 20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Sum of these numbers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3 – Sport selector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Create a program to help people to choose appropriate sport.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should allow user to enter his height in centimeters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height is bigger than 190 to display Basketball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height is between 175 and 190 to display Athletics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height is below 175 to display Horse riding</a:t>
            </a:r>
            <a:endParaRPr sz="1800" b="0" i="0" u="none" strike="noStrike" cap="none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Task </a:t>
            </a:r>
            <a:r>
              <a:rPr lang="en-US"/>
              <a:t>4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– </a:t>
            </a:r>
            <a:r>
              <a:rPr lang="en-US"/>
              <a:t>Greeting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1524000" y="1600200"/>
            <a:ext cx="9144000" cy="4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4.1. * 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Create a program to </a:t>
            </a:r>
            <a:r>
              <a:rPr lang="en-US"/>
              <a:t>greet people depending of day of week and time of the day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Program should allow user to enter </a:t>
            </a:r>
            <a:r>
              <a:rPr lang="en-US"/>
              <a:t>two numbers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day of the week - number between 1 and 7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hour - number between 0 and 23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/>
              <a:t>Program should visualize text like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Good </a:t>
            </a:r>
            <a:r>
              <a:rPr lang="en-US" u="sng"/>
              <a:t>morning</a:t>
            </a:r>
            <a:r>
              <a:rPr lang="en-US"/>
              <a:t>, it is a lovely </a:t>
            </a:r>
            <a:r>
              <a:rPr lang="en-US" u="sng"/>
              <a:t>Monday</a:t>
            </a:r>
            <a:r>
              <a:rPr lang="en-US"/>
              <a:t> today. Weekend </a:t>
            </a:r>
            <a:r>
              <a:rPr lang="en-US" u="sng"/>
              <a:t>is coming in 5 days</a:t>
            </a:r>
            <a:endParaRPr u="sng"/>
          </a:p>
          <a:p>
            <a:pPr marL="914400" marR="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1600"/>
              <a:buChar char="•"/>
            </a:pPr>
            <a:r>
              <a:rPr lang="en-US" u="sng"/>
              <a:t>or</a:t>
            </a:r>
            <a:endParaRPr u="sng"/>
          </a:p>
          <a:p>
            <a:pPr marL="594360" marR="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Good </a:t>
            </a:r>
            <a:r>
              <a:rPr lang="en-US" u="sng"/>
              <a:t>evening</a:t>
            </a:r>
            <a:r>
              <a:rPr lang="en-US"/>
              <a:t>, it is lovely </a:t>
            </a:r>
            <a:r>
              <a:rPr lang="en-US" u="sng"/>
              <a:t>Sunday</a:t>
            </a:r>
            <a:r>
              <a:rPr lang="en-US"/>
              <a:t> today. Weekend is </a:t>
            </a:r>
            <a:r>
              <a:rPr lang="en-US" u="sng"/>
              <a:t>here!</a:t>
            </a:r>
            <a:endParaRPr u="sng"/>
          </a:p>
          <a:p>
            <a:pPr marL="0" marR="0" lvl="0" indent="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4.2. ** Implement function, which is taking datetime value as argument and is returning the greeting as described above.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0469-A8EF-4D87-9A48-AB68AEE3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 </a:t>
            </a:r>
            <a:r>
              <a:rPr lang="en-US" dirty="0"/>
              <a:t>– Form Validation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E907C-919C-48AD-9062-7274447B8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1491574"/>
            <a:ext cx="10356715" cy="5259421"/>
          </a:xfrm>
        </p:spPr>
        <p:txBody>
          <a:bodyPr/>
          <a:lstStyle/>
          <a:p>
            <a:r>
              <a:rPr lang="en-US" sz="1800" dirty="0"/>
              <a:t>Implement functionality asking user to enter personal data and implement validation and display appropriate messages.</a:t>
            </a:r>
          </a:p>
          <a:p>
            <a:r>
              <a:rPr lang="en-US" sz="1800" dirty="0"/>
              <a:t>Form should ask about following data</a:t>
            </a:r>
          </a:p>
          <a:p>
            <a:pPr lvl="1"/>
            <a:r>
              <a:rPr lang="en-US" sz="1600" dirty="0"/>
              <a:t>First name – string, required, max length = 100</a:t>
            </a:r>
          </a:p>
          <a:p>
            <a:pPr lvl="1"/>
            <a:r>
              <a:rPr lang="en-US" sz="1600" dirty="0"/>
              <a:t>Last name – string, required, max length = 100</a:t>
            </a:r>
            <a:endParaRPr lang="bg-BG" sz="1600" dirty="0"/>
          </a:p>
          <a:p>
            <a:pPr lvl="1"/>
            <a:r>
              <a:rPr lang="en-US" sz="1600" dirty="0"/>
              <a:t>Date of birth – date time, limit now - 100 years</a:t>
            </a:r>
          </a:p>
          <a:p>
            <a:pPr lvl="1"/>
            <a:r>
              <a:rPr lang="en-US" sz="1600" dirty="0"/>
              <a:t>Student number – string, length 12, format YYYYFFSSNNNN</a:t>
            </a:r>
          </a:p>
          <a:p>
            <a:pPr lvl="2"/>
            <a:r>
              <a:rPr lang="en-US" sz="1400" dirty="0"/>
              <a:t>YYYY – year</a:t>
            </a:r>
          </a:p>
          <a:p>
            <a:pPr lvl="2"/>
            <a:r>
              <a:rPr lang="en-US" sz="1400" dirty="0"/>
              <a:t>FF – code of faculty – range 01 </a:t>
            </a:r>
            <a:r>
              <a:rPr lang="en-US" sz="1400"/>
              <a:t>to 09</a:t>
            </a:r>
            <a:endParaRPr lang="en-US" sz="1400" dirty="0"/>
          </a:p>
          <a:p>
            <a:pPr lvl="2"/>
            <a:r>
              <a:rPr lang="en-US" sz="1400" dirty="0"/>
              <a:t>SS – code of specialty – range 01 to 05</a:t>
            </a:r>
          </a:p>
          <a:p>
            <a:pPr lvl="2"/>
            <a:r>
              <a:rPr lang="en-US" sz="1400" dirty="0"/>
              <a:t>NNNN number within specialty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6942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6"/>
          <p:cNvGraphicFramePr/>
          <p:nvPr/>
        </p:nvGraphicFramePr>
        <p:xfrm>
          <a:off x="1001826" y="1143000"/>
          <a:ext cx="9970975" cy="3745160"/>
        </p:xfrm>
        <a:graphic>
          <a:graphicData uri="http://schemas.openxmlformats.org/drawingml/2006/table">
            <a:tbl>
              <a:tblPr>
                <a:noFill/>
                <a:tableStyleId>{6B679EB5-C664-4690-AE06-385FEECABD90}</a:tableStyleId>
              </a:tblPr>
              <a:tblGrid>
                <a:gridCol w="372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Notation in C#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Applicable for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Equals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strings / numbers / dates / most objects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 Equals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Greater Than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numbers / dates / comparable objects</a:t>
                      </a:r>
                      <a:endParaRPr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Greater Than or Equals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Less Than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Less</a:t>
                      </a:r>
                      <a:r>
                        <a:rPr lang="en-US" sz="2800" b="1" i="0" u="none" strike="noStrike" cap="none">
                          <a:solidFill>
                            <a:srgbClr val="EBFFD2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 </a:t>
                      </a: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Than or Equals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966191" y="26098"/>
            <a:ext cx="9144000" cy="102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Comparison Operators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990600" y="5648648"/>
            <a:ext cx="9982200" cy="646331"/>
          </a:xfrm>
          <a:prstGeom prst="rect">
            <a:avLst/>
          </a:prstGeom>
          <a:solidFill>
            <a:srgbClr val="FAB6B3">
              <a:alpha val="14901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bool result = (5 &lt;= 6);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Console.WriteLine(result); // True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228600" y="49530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11764"/>
              </a:lnSpc>
              <a:spcBef>
                <a:spcPts val="0"/>
              </a:spcBef>
              <a:spcAft>
                <a:spcPts val="0"/>
              </a:spcAft>
              <a:buClr>
                <a:srgbClr val="6E6E6E"/>
              </a:buClr>
              <a:buSzPts val="2720"/>
              <a:buFont typeface="Noto Sans Symbols"/>
              <a:buChar char="▪"/>
            </a:pPr>
            <a:r>
              <a:rPr lang="en-US" sz="3400" b="0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1018300" y="4816850"/>
            <a:ext cx="5827800" cy="1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De Morgan laws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!!A </a:t>
            </a:r>
            <a:r>
              <a:rPr lang="en-US" sz="1800" b="0" i="0" u="none" strike="noStrike" cap="none">
                <a:solidFill>
                  <a:srgbClr val="EBFFD2"/>
                </a:solidFill>
                <a:latin typeface="Candara"/>
                <a:ea typeface="Candara"/>
                <a:cs typeface="Candara"/>
                <a:sym typeface="Candara"/>
              </a:rPr>
              <a:t>⬄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!(A || B) </a:t>
            </a:r>
            <a:r>
              <a:rPr lang="en-US" sz="1800" b="0" i="0" u="none" strike="noStrike" cap="none">
                <a:solidFill>
                  <a:srgbClr val="EBFFD2"/>
                </a:solidFill>
                <a:latin typeface="Candara"/>
                <a:ea typeface="Candara"/>
                <a:cs typeface="Candara"/>
                <a:sym typeface="Candara"/>
              </a:rPr>
              <a:t>⬄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!A &amp;&amp; !B</a:t>
            </a:r>
            <a:endParaRPr/>
          </a:p>
          <a:p>
            <a:pPr marL="59436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!(A &amp;&amp; B) </a:t>
            </a:r>
            <a:r>
              <a:rPr lang="en-US" sz="1800" b="0" i="0" u="none" strike="noStrike" cap="none">
                <a:solidFill>
                  <a:srgbClr val="EBFFD2"/>
                </a:solidFill>
                <a:latin typeface="Candara"/>
                <a:ea typeface="Candara"/>
                <a:cs typeface="Candara"/>
                <a:sym typeface="Candara"/>
              </a:rPr>
              <a:t>⬄</a:t>
            </a:r>
            <a:r>
              <a:rPr lang="en-US" sz="1800" b="0" i="0" u="none" strike="noStrike" cap="none">
                <a:solidFill>
                  <a:srgbClr val="FCD9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!A || !B</a:t>
            </a:r>
            <a:endParaRPr sz="1800" b="1" i="0" u="none" strike="noStrike" cap="none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1447801" y="51582"/>
            <a:ext cx="9144000" cy="88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Logical Operators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68" name="Google Shape;168;p17"/>
          <p:cNvGraphicFramePr/>
          <p:nvPr/>
        </p:nvGraphicFramePr>
        <p:xfrm>
          <a:off x="1018308" y="1059918"/>
          <a:ext cx="10134600" cy="3404400"/>
        </p:xfrm>
        <a:graphic>
          <a:graphicData uri="http://schemas.openxmlformats.org/drawingml/2006/table">
            <a:tbl>
              <a:tblPr>
                <a:noFill/>
                <a:tableStyleId>{6B679EB5-C664-4690-AE06-385FEECABD90}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ndara"/>
                        <a:buNone/>
                      </a:pPr>
                      <a:r>
                        <a:rPr lang="en-US" sz="30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Operator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ndara"/>
                        <a:buNone/>
                      </a:pPr>
                      <a:r>
                        <a:rPr lang="en-US" sz="30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Notation in C#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ndara"/>
                        <a:buNone/>
                      </a:pPr>
                      <a:r>
                        <a:rPr lang="en-US" sz="3000" b="1" i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Example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928E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NOT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!false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AND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true &amp;&amp; true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282575" marR="0" lvl="0" indent="-282575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4DAE4"/>
                        </a:buClr>
                        <a:buSzPts val="1960"/>
                        <a:buFont typeface="Noto Sans Symbols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OR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||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true || false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0" u="none" strike="noStrike" cap="none">
                          <a:solidFill>
                            <a:schemeClr val="lt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Logical Exclusive OR (XOR)</a:t>
                      </a:r>
                      <a:endParaRPr sz="2800" b="0" u="none" strike="noStrike" cap="none">
                        <a:solidFill>
                          <a:schemeClr val="lt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ndara"/>
                        <a:buNone/>
                      </a:pPr>
                      <a:r>
                        <a:rPr lang="en-US" sz="2800" b="1" i="0" u="none" strike="noStrike" cap="none">
                          <a:solidFill>
                            <a:srgbClr val="A5A5A5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true ^ false → true</a:t>
                      </a:r>
                      <a:endParaRPr sz="2800" b="1" i="0" u="none" strike="noStrike" cap="none">
                        <a:solidFill>
                          <a:srgbClr val="A5A5A5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CD9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9" name="Google Shape;169;p17" descr="http://cdn-viper.demandvideo.com/media/4aca8bba-f8fa-4fad-967d-0671acb43f44/jpeg/a4014cb6-f0ac-44bc-99e1-db01a2c0c12b_2.jpg?width=274&amp;height=2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4461677"/>
            <a:ext cx="3304308" cy="185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conditional statement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Enables you to test for a condition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Branch to different blocks in the code depending on the result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form of the </a:t>
            </a:r>
            <a:r>
              <a:rPr lang="en-US" sz="20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statement:</a:t>
            </a:r>
            <a:endParaRPr/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if Statement</a:t>
            </a:r>
            <a:endParaRPr sz="3400" b="0" i="1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762002" y="4127718"/>
            <a:ext cx="10667998" cy="1815882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(condition)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statements;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can be: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 variable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Boolean logical expression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Comparison expression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condition cannot be integer variable (like in C / C++)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statement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can be: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Single statement ending with a semicolon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Block enclosed in curly braces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Condition and Statement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condition</a:t>
            </a:r>
            <a:r>
              <a:rPr lang="en-US" sz="20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is evaluated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true, the statement is executed</a:t>
            </a:r>
            <a:endParaRPr/>
          </a:p>
          <a:p>
            <a:pPr marL="594360" marR="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210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If it is false, the statement is skipped </a:t>
            </a:r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How It Works?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9" name="Google Shape;189;p20"/>
          <p:cNvGrpSpPr/>
          <p:nvPr/>
        </p:nvGrpSpPr>
        <p:grpSpPr>
          <a:xfrm>
            <a:off x="3505200" y="3103788"/>
            <a:ext cx="4890448" cy="3434172"/>
            <a:chOff x="3503612" y="3103788"/>
            <a:chExt cx="4890448" cy="3434172"/>
          </a:xfrm>
        </p:grpSpPr>
        <p:sp>
          <p:nvSpPr>
            <p:cNvPr id="190" name="Google Shape;190;p20"/>
            <p:cNvSpPr txBox="1"/>
            <p:nvPr/>
          </p:nvSpPr>
          <p:spPr>
            <a:xfrm>
              <a:off x="4445988" y="4852008"/>
              <a:ext cx="9350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3503612" y="3595231"/>
              <a:ext cx="3887787" cy="1232181"/>
            </a:xfrm>
            <a:prstGeom prst="flowChartDecision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condition</a:t>
              </a:r>
              <a:endParaRPr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2" name="Google Shape;192;p20"/>
            <p:cNvCxnSpPr/>
            <p:nvPr/>
          </p:nvCxnSpPr>
          <p:spPr>
            <a:xfrm flipH="1">
              <a:off x="5444331" y="4846637"/>
              <a:ext cx="2381" cy="524135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193" name="Google Shape;193;p20"/>
            <p:cNvSpPr txBox="1"/>
            <p:nvPr/>
          </p:nvSpPr>
          <p:spPr>
            <a:xfrm>
              <a:off x="4166552" y="5370776"/>
              <a:ext cx="2519362" cy="567416"/>
            </a:xfrm>
            <a:prstGeom prst="rect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statements</a:t>
              </a:r>
              <a:endParaRPr sz="2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4" name="Google Shape;194;p20"/>
            <p:cNvCxnSpPr/>
            <p:nvPr/>
          </p:nvCxnSpPr>
          <p:spPr>
            <a:xfrm>
              <a:off x="5444331" y="5954956"/>
              <a:ext cx="2381" cy="583004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5" name="Google Shape;195;p20"/>
            <p:cNvCxnSpPr/>
            <p:nvPr/>
          </p:nvCxnSpPr>
          <p:spPr>
            <a:xfrm rot="10800000">
              <a:off x="5444331" y="6248400"/>
              <a:ext cx="2679700" cy="0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20"/>
            <p:cNvCxnSpPr/>
            <p:nvPr/>
          </p:nvCxnSpPr>
          <p:spPr>
            <a:xfrm>
              <a:off x="7333455" y="4203722"/>
              <a:ext cx="792953" cy="0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7" name="Google Shape;197;p20"/>
            <p:cNvSpPr txBox="1"/>
            <p:nvPr/>
          </p:nvSpPr>
          <p:spPr>
            <a:xfrm>
              <a:off x="7344722" y="3698544"/>
              <a:ext cx="10493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24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8" name="Google Shape;198;p20"/>
            <p:cNvCxnSpPr/>
            <p:nvPr/>
          </p:nvCxnSpPr>
          <p:spPr>
            <a:xfrm>
              <a:off x="5460360" y="3103788"/>
              <a:ext cx="0" cy="495300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9" name="Google Shape;199;p20"/>
            <p:cNvCxnSpPr/>
            <p:nvPr/>
          </p:nvCxnSpPr>
          <p:spPr>
            <a:xfrm>
              <a:off x="8124031" y="4203721"/>
              <a:ext cx="0" cy="2044675"/>
            </a:xfrm>
            <a:prstGeom prst="straightConnector1">
              <a:avLst/>
            </a:prstGeom>
            <a:solidFill>
              <a:srgbClr val="FAB6B3">
                <a:alpha val="24705"/>
              </a:srgbClr>
            </a:solidFill>
            <a:ln w="25400" cap="flat" cmpd="sng">
              <a:solidFill>
                <a:srgbClr val="FCD9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1524000" y="2609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if Statement – Example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578700" y="1566258"/>
            <a:ext cx="11034600" cy="3970318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static void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Console.WriteLine("Enter two numbers.");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int biggerNum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int smallerNum = int.Parse(Console.ReadLine());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if (smallerNum &gt; biggerNum)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biggerNum = smallerNum;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Console.WriteLine("The greater number is: {0}",  biggerNum);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1522411" y="1287646"/>
            <a:ext cx="10474411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More complex and useful conditional statement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Executes one branch if the condition is true, and another if it is false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210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The simplest form of an </a:t>
            </a:r>
            <a:r>
              <a:rPr lang="en-US" sz="3200" b="1" i="0" u="none" strike="noStrike" cap="none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if-else</a:t>
            </a:r>
            <a:r>
              <a:rPr lang="en-US" sz="3200" b="0" i="0" u="none" strike="noStrike" cap="non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rPr>
              <a:t> statement:</a:t>
            </a:r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1522412" y="12846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</a:pP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The if-else</a:t>
            </a:r>
            <a:r>
              <a:rPr lang="en-US" sz="3400" b="0" i="1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400" b="0" i="0" u="none" strike="noStrike" cap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Statement</a:t>
            </a:r>
            <a:endParaRPr sz="3400" b="0" i="0" u="none" strike="noStrike" cap="non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1522412" y="4293096"/>
            <a:ext cx="10287000" cy="2197525"/>
          </a:xfrm>
          <a:prstGeom prst="rect">
            <a:avLst/>
          </a:prstGeom>
          <a:solidFill>
            <a:srgbClr val="FAB6B3">
              <a:alpha val="24705"/>
            </a:srgbClr>
          </a:solidFill>
          <a:ln w="12700" cap="flat" cmpd="sng">
            <a:solidFill>
              <a:srgbClr val="F892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if (expression) 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some_statement;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another_statement;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1605</Words>
  <Application>Microsoft Office PowerPoint</Application>
  <PresentationFormat>Grand écran</PresentationFormat>
  <Paragraphs>279</Paragraphs>
  <Slides>26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Arial</vt:lpstr>
      <vt:lpstr>Candara</vt:lpstr>
      <vt:lpstr>Consolas</vt:lpstr>
      <vt:lpstr>Lato</vt:lpstr>
      <vt:lpstr>Noto Sans Symbols</vt:lpstr>
      <vt:lpstr>Montserrat</vt:lpstr>
      <vt:lpstr>Courier New</vt:lpstr>
      <vt:lpstr>Focus</vt:lpstr>
      <vt:lpstr>Principles of Programming</vt:lpstr>
      <vt:lpstr>Table of Contents</vt:lpstr>
      <vt:lpstr>Comparison Operators</vt:lpstr>
      <vt:lpstr>Logical Operators</vt:lpstr>
      <vt:lpstr>The if Statement</vt:lpstr>
      <vt:lpstr>Condition and Statement</vt:lpstr>
      <vt:lpstr>How It Works?</vt:lpstr>
      <vt:lpstr>The if Statement – Example</vt:lpstr>
      <vt:lpstr>The if-else Statement</vt:lpstr>
      <vt:lpstr>How It Works?</vt:lpstr>
      <vt:lpstr>if-else Statement – Example</vt:lpstr>
      <vt:lpstr>Nested if Statements</vt:lpstr>
      <vt:lpstr>Nested if – Good Practices</vt:lpstr>
      <vt:lpstr>Nested if Statements – Example</vt:lpstr>
      <vt:lpstr>Multiple if-else-if-else-…</vt:lpstr>
      <vt:lpstr>The switch-case Statement</vt:lpstr>
      <vt:lpstr>How switch-case Works?</vt:lpstr>
      <vt:lpstr>Using switch: Rules</vt:lpstr>
      <vt:lpstr>Multiple Labels – Example</vt:lpstr>
      <vt:lpstr>Using switch – Good Practices </vt:lpstr>
      <vt:lpstr>Summary</vt:lpstr>
      <vt:lpstr>Task 1 - Triangles</vt:lpstr>
      <vt:lpstr>Task 2 - Numbers</vt:lpstr>
      <vt:lpstr>Task 3 – Sport selector</vt:lpstr>
      <vt:lpstr>Task 4 – Greeting</vt:lpstr>
      <vt:lpstr>Homework – Form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cp:lastModifiedBy>Paul Chaumont</cp:lastModifiedBy>
  <cp:revision>3</cp:revision>
  <dcterms:modified xsi:type="dcterms:W3CDTF">2020-10-12T17:10:13Z</dcterms:modified>
</cp:coreProperties>
</file>