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embeddedFontLst>
    <p:embeddedFont>
      <p:font typeface="Candara" panose="020E050203030302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Lato" panose="020F0502020204030203" pitchFamily="34" charset="0"/>
      <p:regular r:id="rId52"/>
      <p:bold r:id="rId53"/>
      <p:italic r:id="rId54"/>
      <p:boldItalic r:id="rId55"/>
    </p:embeddedFont>
    <p:embeddedFont>
      <p:font typeface="Montserrat" panose="020B0604020202020204" charset="-52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0" name="Google Shape;230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1" name="Google Shape;23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8" name="Google Shape;238;p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9" name="Google Shape;23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11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7" name="Google Shape;247;p1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48" name="Google Shape;24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12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6" name="Google Shape;256;p1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7" name="Google Shape;25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13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1" name="Google Shape;281;p1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2" name="Google Shape;28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15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6" name="Google Shape;296;p2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7" name="Google Shape;2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17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4" name="Google Shape;304;p2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05" name="Google Shape;30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18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306" name="Google Shape;306;p21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3" name="Google Shape;313;p2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4" name="Google Shape;31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19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6" name="Google Shape;346;p2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7" name="Google Shape;34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23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6" name="Google Shape;366;p2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7" name="Google Shape;36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25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5" name="Google Shape;375;p2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6" name="Google Shape;376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26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84" name="Google Shape;384;p3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85" name="Google Shape;38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27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386" name="Google Shape;386;p30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4" name="Google Shape;394;p3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5" name="Google Shape;39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28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9" name="Google Shape;409;p3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10" name="Google Shape;41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30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411" name="Google Shape;411;p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9" name="Google Shape;419;p3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0" name="Google Shape;42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31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8" name="Google Shape;428;p3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9" name="Google Shape;42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32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8" name="Google Shape;438;p3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9" name="Google Shape;439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33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6" name="Google Shape;446;p3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7" name="Google Shape;447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34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4" name="Google Shape;464;p3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5" name="Google Shape;46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36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4" name="Google Shape;474;p4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5" name="Google Shape;47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37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4" name="Google Shape;484;p4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5" name="Google Shape;485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38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7" name="Google Shape;167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68" name="Google Shape;16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4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8" name="Google Shape;17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5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12" name="Google Shape;21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</a:t>
            </a:fld>
            <a:r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##</a:t>
            </a: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1" name="Google Shape;221;p1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2" name="Google Shape;22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9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Principles of Programming</a:t>
            </a:r>
            <a:endParaRPr sz="54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4: Loops</a:t>
            </a: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1318927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Prime Number Check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1343471" y="1556791"/>
            <a:ext cx="10162729" cy="394681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Console.Write("Enter a positive integer number: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uint number = uint.Parse(Console.ReadLine());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uint divider = 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uint maxDivider = (uint) Math.Sqrt(number);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bool prime = true;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(prime &amp;&amp; (divider &lt;= maxDivider))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if (number % divider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prime = false;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divider++;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Console.WriteLine("Prime? {0}", prime);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1415480" y="31947"/>
            <a:ext cx="91440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the </a:t>
            </a:r>
            <a:r>
              <a:rPr lang="en-US" sz="3400" b="0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break 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990600" y="1181100"/>
            <a:ext cx="1082039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operator exits the inner-most loop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990600" y="1828800"/>
            <a:ext cx="10210800" cy="461664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int n = Convert.ToInt32(Console.ReadLine());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Calculate n! = 1 * 2 * ... *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int result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while (true)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if (n == 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result *=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n--;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Console.WriteLine("n! = " + result);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 rot="10800000" flipH="1">
            <a:off x="1166941" y="4562996"/>
            <a:ext cx="1483484" cy="130830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8606"/>
                </a:moveTo>
                <a:cubicBezTo>
                  <a:pt x="76944" y="121965"/>
                  <a:pt x="32233" y="120198"/>
                  <a:pt x="12914" y="102669"/>
                </a:cubicBezTo>
                <a:cubicBezTo>
                  <a:pt x="-6405" y="85140"/>
                  <a:pt x="770" y="30545"/>
                  <a:pt x="4082" y="13433"/>
                </a:cubicBezTo>
                <a:cubicBezTo>
                  <a:pt x="7394" y="-3678"/>
                  <a:pt x="26898" y="1919"/>
                  <a:pt x="32785" y="0"/>
                </a:cubicBezTo>
              </a:path>
            </a:pathLst>
          </a:custGeom>
          <a:noFill/>
          <a:ln w="25400" cap="flat" cmpd="sng">
            <a:solidFill>
              <a:srgbClr val="FCD9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ctrTitle"/>
          </p:nvPr>
        </p:nvSpPr>
        <p:spPr>
          <a:xfrm>
            <a:off x="4506144" y="1807468"/>
            <a:ext cx="6480300" cy="2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 { … }</a:t>
            </a:r>
            <a:b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while (…)</a:t>
            </a:r>
            <a:b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endParaRPr sz="54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1524000" y="641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Do-While Loop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1498307" y="1410672"/>
            <a:ext cx="9144000" cy="482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Another classical loop structure is: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block of statements is repeated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While the boolean loop condition holds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loop is executed at least once</a:t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1502090" y="2060848"/>
            <a:ext cx="9137648" cy="224676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(condition);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1415480" y="-655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Do-While Statement: How It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7" name="Google Shape;267;p27"/>
          <p:cNvGrpSpPr/>
          <p:nvPr/>
        </p:nvGrpSpPr>
        <p:grpSpPr>
          <a:xfrm>
            <a:off x="2710719" y="1143000"/>
            <a:ext cx="6426301" cy="5318484"/>
            <a:chOff x="695940" y="1952527"/>
            <a:chExt cx="4663982" cy="3865851"/>
          </a:xfrm>
        </p:grpSpPr>
        <p:sp>
          <p:nvSpPr>
            <p:cNvPr id="268" name="Google Shape;268;p27"/>
            <p:cNvSpPr txBox="1"/>
            <p:nvPr/>
          </p:nvSpPr>
          <p:spPr>
            <a:xfrm>
              <a:off x="4548437" y="3276599"/>
              <a:ext cx="705945" cy="268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ts val="1800"/>
                <a:buFont typeface="Consolas"/>
                <a:buNone/>
              </a:pPr>
              <a:r>
                <a:rPr lang="en-US" sz="1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2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0" name="Google Shape;270;p27"/>
            <p:cNvCxnSpPr/>
            <p:nvPr/>
          </p:nvCxnSpPr>
          <p:spPr>
            <a:xfrm>
              <a:off x="2638518" y="3390900"/>
              <a:ext cx="0" cy="59690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71" name="Google Shape;271;p27"/>
            <p:cNvSpPr txBox="1"/>
            <p:nvPr/>
          </p:nvSpPr>
          <p:spPr>
            <a:xfrm>
              <a:off x="1381648" y="2667000"/>
              <a:ext cx="2519362" cy="719138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statements</a:t>
              </a:r>
              <a:endParaRPr sz="2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2" name="Google Shape;272;p27"/>
            <p:cNvCxnSpPr/>
            <p:nvPr/>
          </p:nvCxnSpPr>
          <p:spPr>
            <a:xfrm>
              <a:off x="2636948" y="5156741"/>
              <a:ext cx="0" cy="661637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73" name="Google Shape;273;p27"/>
            <p:cNvSpPr txBox="1"/>
            <p:nvPr/>
          </p:nvSpPr>
          <p:spPr>
            <a:xfrm>
              <a:off x="1714972" y="5261257"/>
              <a:ext cx="894877" cy="268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ts val="1800"/>
                <a:buFont typeface="Consolas"/>
                <a:buNone/>
              </a:pPr>
              <a:r>
                <a:rPr lang="en-US" sz="1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74" name="Google Shape;274;p27"/>
            <p:cNvCxnSpPr/>
            <p:nvPr/>
          </p:nvCxnSpPr>
          <p:spPr>
            <a:xfrm>
              <a:off x="2638518" y="1952527"/>
              <a:ext cx="0" cy="704948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275" name="Google Shape;275;p27"/>
            <p:cNvCxnSpPr/>
            <p:nvPr/>
          </p:nvCxnSpPr>
          <p:spPr>
            <a:xfrm>
              <a:off x="4566739" y="4568074"/>
              <a:ext cx="792953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27"/>
            <p:cNvCxnSpPr/>
            <p:nvPr/>
          </p:nvCxnSpPr>
          <p:spPr>
            <a:xfrm rot="10800000">
              <a:off x="5350704" y="2290659"/>
              <a:ext cx="0" cy="2287334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27"/>
            <p:cNvCxnSpPr/>
            <p:nvPr/>
          </p:nvCxnSpPr>
          <p:spPr>
            <a:xfrm rot="10800000">
              <a:off x="2656788" y="2295964"/>
              <a:ext cx="2703134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title"/>
          </p:nvPr>
        </p:nvSpPr>
        <p:spPr>
          <a:xfrm>
            <a:off x="857520" y="260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Calculating N Factorial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838994" y="1564500"/>
            <a:ext cx="10514012" cy="4001095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string numberAsString = Console.ReadLine();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int n = Convert.ToInt32(numberAsString);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int factorial = 1;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factorial *=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n--;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while (n &gt; 0); 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Console.WriteLine("n! = " + factorial);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/>
          <p:nvPr/>
        </p:nvSpPr>
        <p:spPr>
          <a:xfrm>
            <a:off x="687388" y="1416308"/>
            <a:ext cx="10818812" cy="483209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using System.Numerics;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int n = 1000;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BigInteger</a:t>
            </a: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factorial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factorial *=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n--;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while (n &gt; 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Console.WriteLine("n! = " + factorial);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4917404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Don't forget to add a reference to </a:t>
            </a:r>
            <a:r>
              <a:rPr lang="en-US" sz="3000" b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System.Numerics.dll</a:t>
            </a:r>
            <a:r>
              <a:rPr lang="en-US" sz="30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687388" y="164084"/>
            <a:ext cx="1081881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Factorial with BigInteger – Example</a:t>
            </a:r>
            <a:endParaRPr sz="3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690813" y="1556792"/>
            <a:ext cx="9144000" cy="50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Calculating the product of all integers in the interval [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..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m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]: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710759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Product of Integers [N..M]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679454" y="2057401"/>
            <a:ext cx="10826746" cy="432426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number 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decimal product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product *= number;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number++;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(number &lt;= 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Console.WriteLine("product[{0}..{1}] = {2}", n, m, product);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ctrTitle"/>
          </p:nvPr>
        </p:nvSpPr>
        <p:spPr>
          <a:xfrm>
            <a:off x="4053136" y="2354064"/>
            <a:ext cx="73455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 Loops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body" idx="1"/>
          </p:nvPr>
        </p:nvSpPr>
        <p:spPr>
          <a:xfrm>
            <a:off x="1522411" y="1340767"/>
            <a:ext cx="10474411" cy="53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typical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 syntax is: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Consists of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Initialization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Boolean 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test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expression</a:t>
            </a:r>
            <a:endParaRPr sz="1800" b="0" i="0" u="none" strike="noStrike" cap="none">
              <a:solidFill>
                <a:srgbClr val="D8D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Update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Loop 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body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block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 Loops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2351090" y="1783141"/>
            <a:ext cx="7489825" cy="120032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(initialization; test; update)</a:t>
            </a:r>
            <a:b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b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2291228" y="525000"/>
            <a:ext cx="8872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4294967295"/>
          </p:nvPr>
        </p:nvSpPr>
        <p:spPr>
          <a:xfrm>
            <a:off x="1993900" y="1700807"/>
            <a:ext cx="10002900" cy="50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What is a Loop?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Loops in C#</a:t>
            </a:r>
            <a:endParaRPr/>
          </a:p>
          <a:p>
            <a:pPr marL="982663" marR="0" lvl="1" indent="-3524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982663" marR="0" lvl="1" indent="-3524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982663" marR="0" lvl="1" indent="-3524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982663" marR="0" lvl="1" indent="-3524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Special loop operators</a:t>
            </a:r>
            <a:endParaRPr/>
          </a:p>
          <a:p>
            <a:pPr marL="703263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5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Nested loops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1"/>
          </p:nvPr>
        </p:nvSpPr>
        <p:spPr>
          <a:xfrm>
            <a:off x="1523999" y="3810000"/>
            <a:ext cx="10472824" cy="291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initialization expression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Executed once, just before the loop is entered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Like it is out of the loop, just before it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Typically used to declare a counter variable</a:t>
            </a:r>
            <a:endParaRPr sz="2000" b="0" i="0" u="none" strike="noStrike" cap="none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1523999" y="65509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Initialization Expression</a:t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1523999" y="1336120"/>
            <a:ext cx="9144002" cy="221865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number = 0; ...; ...)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Can use number here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Cannot use number here (out of scope)</a:t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2514600" y="1439615"/>
            <a:ext cx="2756562" cy="43808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body" idx="1"/>
          </p:nvPr>
        </p:nvSpPr>
        <p:spPr>
          <a:xfrm>
            <a:off x="1523999" y="3817961"/>
            <a:ext cx="10472823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test expression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evaluated before each loop iteration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the loop body is executed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the loop finishes (and the loop body is skipped)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Used as a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loop condition</a:t>
            </a:r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title"/>
          </p:nvPr>
        </p:nvSpPr>
        <p:spPr>
          <a:xfrm>
            <a:off x="1524001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Test Expression</a:t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>
            <a:off x="1523999" y="1336120"/>
            <a:ext cx="9144002" cy="221865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600" b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 number = 0</a:t>
            </a: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 number &lt; 10; ...)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Can use number here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Cannot use number here (out of scope)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5320638" y="1439615"/>
            <a:ext cx="2375562" cy="43808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1523999" y="3817960"/>
            <a:ext cx="10472824" cy="2835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update expression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Executed at each iteration 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andara"/>
                <a:ea typeface="Candara"/>
                <a:cs typeface="Candara"/>
                <a:sym typeface="Candara"/>
              </a:rPr>
              <a:t>after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the body of the loop is finished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Typically used to update the loop counter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update multiple variables</a:t>
            </a:r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title"/>
          </p:nvPr>
        </p:nvSpPr>
        <p:spPr>
          <a:xfrm>
            <a:off x="1524001" y="-40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Update Expression</a:t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1523999" y="1336120"/>
            <a:ext cx="9144002" cy="2218657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600" b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int number = 0</a:t>
            </a: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; number &lt; 10; number++)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// Can use number here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 Cannot use number here (out of scope)</a:t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7696200" y="1439615"/>
            <a:ext cx="1564944" cy="43808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8CF4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body" idx="1"/>
          </p:nvPr>
        </p:nvSpPr>
        <p:spPr>
          <a:xfrm>
            <a:off x="987427" y="1412776"/>
            <a:ext cx="9680573" cy="4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simple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-loop to print the numbers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…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987427" y="381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Simple for Loop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987427" y="1981201"/>
            <a:ext cx="10194924" cy="120032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number = 0; number &lt; 10; number++)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Console.Write(number + " 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987427" y="3703638"/>
            <a:ext cx="937577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simple for-loop to calculate n!: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1006477" y="4461808"/>
            <a:ext cx="10194924" cy="147732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decimal factorial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i = 1; i &lt;= n;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factorial *=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body" idx="1"/>
          </p:nvPr>
        </p:nvSpPr>
        <p:spPr>
          <a:xfrm>
            <a:off x="1089024" y="1340768"/>
            <a:ext cx="9578976" cy="475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complex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-loop could have several counter variables: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1058395" y="22438"/>
            <a:ext cx="957897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Complex for Loop – Example</a:t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1089024" y="1935541"/>
            <a:ext cx="10036176" cy="120032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i = 1, sum = 1; i &lt;= 128; i = i * 2, sum += 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Console.WriteLine("i={0}, sum={1}", i, sum);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1058395" y="4239834"/>
            <a:ext cx="10036176" cy="147732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i=1, sum=1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i=2, sum=3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i=4, sum=7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i=8, sum=15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1089024" y="3627438"/>
            <a:ext cx="927417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Result: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>
            <a:spLocks noGrp="1"/>
          </p:cNvSpPr>
          <p:nvPr>
            <p:ph type="title"/>
          </p:nvPr>
        </p:nvSpPr>
        <p:spPr>
          <a:xfrm>
            <a:off x="1143003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N^M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38"/>
          <p:cNvSpPr txBox="1">
            <a:spLocks noGrp="1"/>
          </p:cNvSpPr>
          <p:nvPr>
            <p:ph type="body" idx="1"/>
          </p:nvPr>
        </p:nvSpPr>
        <p:spPr>
          <a:xfrm>
            <a:off x="1143002" y="1325351"/>
            <a:ext cx="106775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Calculating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to power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(denoted as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n^m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):</a:t>
            </a: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1143003" y="2000340"/>
            <a:ext cx="9905998" cy="432426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int n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int 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decimal result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 (int i=0; i&lt;m;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result *= 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Console.WriteLine("n^m = " + result);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>
            <a:spLocks noGrp="1"/>
          </p:cNvSpPr>
          <p:nvPr>
            <p:ph type="body" idx="1"/>
          </p:nvPr>
        </p:nvSpPr>
        <p:spPr>
          <a:xfrm>
            <a:off x="995365" y="1340767"/>
            <a:ext cx="11001457" cy="538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bypasses the iteration of the inner-most loop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Example: sum all odd numbers in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b="1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b="1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not divisors of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  <a:endParaRPr sz="2000" b="0" i="0" u="none" strike="noStrike" cap="none">
              <a:solidFill>
                <a:srgbClr val="D8D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995366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the </a:t>
            </a:r>
            <a:r>
              <a:rPr lang="en-US" sz="3400" b="0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continue 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995366" y="2514600"/>
            <a:ext cx="10129834" cy="298697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 = int.Parse(Console.ReadLine());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sum = 0;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i = 1; i &lt;= n; i += 2)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if (i % 7 == 0)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continue;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sum += i;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Console.WriteLine("sum = {0}", sum);</a:t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494247" y="3425136"/>
            <a:ext cx="1418028" cy="145166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8148"/>
                </a:moveTo>
                <a:cubicBezTo>
                  <a:pt x="74957" y="121566"/>
                  <a:pt x="32417" y="121891"/>
                  <a:pt x="13745" y="104478"/>
                </a:cubicBezTo>
                <a:cubicBezTo>
                  <a:pt x="-4925" y="87065"/>
                  <a:pt x="-2230" y="32211"/>
                  <a:pt x="7971" y="13670"/>
                </a:cubicBezTo>
                <a:cubicBezTo>
                  <a:pt x="18173" y="-4871"/>
                  <a:pt x="41079" y="1952"/>
                  <a:pt x="47239" y="0"/>
                </a:cubicBezTo>
              </a:path>
            </a:pathLst>
          </a:custGeom>
          <a:noFill/>
          <a:ln w="25400" cap="flat" cmpd="sng">
            <a:solidFill>
              <a:srgbClr val="FCD9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>
            <a:spLocks noGrp="1"/>
          </p:cNvSpPr>
          <p:nvPr>
            <p:ph type="ctrTitle"/>
          </p:nvPr>
        </p:nvSpPr>
        <p:spPr>
          <a:xfrm>
            <a:off x="4006528" y="2314242"/>
            <a:ext cx="73455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foreach Loop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4006528" y="3307060"/>
            <a:ext cx="81000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Iterating over a Collection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body" idx="1"/>
          </p:nvPr>
        </p:nvSpPr>
        <p:spPr>
          <a:xfrm>
            <a:off x="1219203" y="1196752"/>
            <a:ext cx="10777620" cy="547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typical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loop syntax is: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Iterates over all the elements of a collection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the loop variable that takes sequentially all collection values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be list, array or other group of elements of the same type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8" name="Google Shape;398;p41"/>
          <p:cNvSpPr txBox="1">
            <a:spLocks noGrp="1"/>
          </p:cNvSpPr>
          <p:nvPr>
            <p:ph type="title"/>
          </p:nvPr>
        </p:nvSpPr>
        <p:spPr>
          <a:xfrm>
            <a:off x="1219203" y="26098"/>
            <a:ext cx="9340277" cy="107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For-Each Loops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1219203" y="1905001"/>
            <a:ext cx="9753598" cy="169277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foreach (var element in collection)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b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body" idx="1"/>
          </p:nvPr>
        </p:nvSpPr>
        <p:spPr>
          <a:xfrm>
            <a:off x="990600" y="1412776"/>
            <a:ext cx="9677400" cy="4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Example of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loop: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The loop iterates over the array of day names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The variable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takes all its values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Inside a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20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loop we cannot modify the current item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CD9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foreach Loop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42"/>
          <p:cNvSpPr/>
          <p:nvPr/>
        </p:nvSpPr>
        <p:spPr>
          <a:xfrm>
            <a:off x="990600" y="1905001"/>
            <a:ext cx="10210800" cy="2462213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string[] days =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"Monday", "Tuesday", "Wednesday", "Thursday",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"Friday", "Saturday", "Sunday" };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foreach (var day in days)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Console.WriteLine(day);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Loop: Definition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4294967295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loop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is a control statement that repeats the execution of a block of statements</a:t>
            </a:r>
            <a:endParaRPr/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May execute a code block fixed number of times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May execute a code block while given condition holds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May execute a code block for each member of a collection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Loops that never end are called an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infinite loops</a:t>
            </a:r>
            <a:endParaRPr sz="2000" b="0" i="0" u="none" strike="noStrike" cap="none">
              <a:solidFill>
                <a:srgbClr val="A5A5A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2063552" y="2436387"/>
            <a:ext cx="3721277" cy="120032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(condition)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64" name="Google Shape;164;p16" descr="http://files.softicons.com/download/system-icons/web0.2ama-icons-by-chrfb/png/256x256/Toolbar%20-%20Lo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176" y="2314092"/>
            <a:ext cx="1444917" cy="144491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ctrTitle"/>
          </p:nvPr>
        </p:nvSpPr>
        <p:spPr>
          <a:xfrm>
            <a:off x="4038600" y="2315950"/>
            <a:ext cx="68133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Nested Loops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43"/>
          <p:cNvSpPr/>
          <p:nvPr/>
        </p:nvSpPr>
        <p:spPr>
          <a:xfrm>
            <a:off x="4038600" y="3302750"/>
            <a:ext cx="89082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Using a Loop Inside a Loop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composition of loops is called a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nested loop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loop inside another loop</a:t>
            </a:r>
            <a:endParaRPr sz="1800" b="0" i="0" u="none" strike="noStrike" cap="none">
              <a:solidFill>
                <a:srgbClr val="FCD9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What Is Nested Loop?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44"/>
          <p:cNvSpPr/>
          <p:nvPr/>
        </p:nvSpPr>
        <p:spPr>
          <a:xfrm>
            <a:off x="1181894" y="2819401"/>
            <a:ext cx="9825036" cy="3293209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(initialization; test; update)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 (initialization; test; update)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600" b="1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Print the following triangle of numbers:</a:t>
            </a:r>
            <a:endParaRPr/>
          </a:p>
        </p:txBody>
      </p:sp>
      <p:sp>
        <p:nvSpPr>
          <p:cNvPr id="432" name="Google Shape;432;p4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Triangle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45"/>
          <p:cNvSpPr/>
          <p:nvPr/>
        </p:nvSpPr>
        <p:spPr>
          <a:xfrm>
            <a:off x="3143672" y="2743200"/>
            <a:ext cx="8432058" cy="2585323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row = 1; row &lt;= n; row++)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for (int column = 1; column &lt;= row; column++)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Console.Write("{0} ", column);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Console.WriteLine();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34" name="Google Shape;434;p45"/>
          <p:cNvSpPr/>
          <p:nvPr/>
        </p:nvSpPr>
        <p:spPr>
          <a:xfrm>
            <a:off x="533400" y="2743200"/>
            <a:ext cx="2235900" cy="27660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1 2</a:t>
            </a:r>
            <a:endParaRPr/>
          </a:p>
          <a:p>
            <a: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 2 3 … n</a:t>
            </a:r>
            <a:endParaRPr sz="30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>
            <a:spLocks noGrp="1"/>
          </p:cNvSpPr>
          <p:nvPr>
            <p:ph type="title"/>
          </p:nvPr>
        </p:nvSpPr>
        <p:spPr>
          <a:xfrm>
            <a:off x="837400" y="12849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Primes in the Range [N … M]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837450" y="835750"/>
            <a:ext cx="10517100" cy="59055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number = n; number &lt;= m; number++)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bool prime = true;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int divider = 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int maxDivider = Math.Sqrt(number);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while (divider &lt;= maxDivider)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if (number % divider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prime = false;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break;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divider++;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if (prime)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Console.Write("{0} ", number);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C# Jump Statements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4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Jump statements are:</a:t>
            </a:r>
            <a:endParaRPr/>
          </a:p>
          <a:p>
            <a:pPr marL="900113" marR="0" lvl="1" indent="-2698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endParaRPr/>
          </a:p>
          <a:p>
            <a:pPr marL="355600" marR="0" lvl="0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How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woks?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900113" marR="0" lvl="1" indent="-2698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and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do-while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 jumps to the test expression</a:t>
            </a:r>
            <a:endParaRPr/>
          </a:p>
          <a:p>
            <a:pPr marL="900113" marR="0" lvl="1" indent="-2698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 jumps to the update expression</a:t>
            </a:r>
            <a:endParaRPr/>
          </a:p>
          <a:p>
            <a:pPr marL="355600" marR="0" lvl="0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 exit the most-inner loop use</a:t>
            </a:r>
            <a:r>
              <a:rPr lang="en-US" sz="2000" b="0" i="0" u="none" strike="noStrike" cap="none">
                <a:solidFill>
                  <a:srgbClr val="0033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/>
          </a:p>
          <a:p>
            <a:pPr marL="355600" marR="0" lvl="0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To exit from an outer loop use</a:t>
            </a:r>
            <a:r>
              <a:rPr lang="en-US" sz="2000" b="0" i="0" u="none" strike="noStrike" cap="none">
                <a:solidFill>
                  <a:srgbClr val="0033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with a label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703263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Note: avoid using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! (it is considered harmful)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>
            <a:spLocks noGrp="1"/>
          </p:cNvSpPr>
          <p:nvPr>
            <p:ph type="title"/>
          </p:nvPr>
        </p:nvSpPr>
        <p:spPr>
          <a:xfrm>
            <a:off x="1524000" y="63544"/>
            <a:ext cx="9144000" cy="91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C# Jump Statements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48"/>
          <p:cNvSpPr/>
          <p:nvPr/>
        </p:nvSpPr>
        <p:spPr>
          <a:xfrm>
            <a:off x="2279650" y="1114738"/>
            <a:ext cx="7632700" cy="528606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outerCounter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for (int outer = 0; outer &lt; 10; outer++)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 (int inner = 0; inner &lt; 10; inner++)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if (inner % 3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continue;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if (outer == 7)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if (inner + outer &gt; 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goto breakOut;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outerCounter++;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breakOut:</a:t>
            </a:r>
            <a:endParaRPr/>
          </a:p>
        </p:txBody>
      </p:sp>
      <p:sp>
        <p:nvSpPr>
          <p:cNvPr id="457" name="Google Shape;457;p48"/>
          <p:cNvSpPr/>
          <p:nvPr/>
        </p:nvSpPr>
        <p:spPr>
          <a:xfrm>
            <a:off x="5708652" y="2506666"/>
            <a:ext cx="2620963" cy="88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754"/>
                </a:moveTo>
                <a:cubicBezTo>
                  <a:pt x="13519" y="118770"/>
                  <a:pt x="61417" y="120000"/>
                  <a:pt x="80387" y="114590"/>
                </a:cubicBezTo>
                <a:cubicBezTo>
                  <a:pt x="99357" y="109180"/>
                  <a:pt x="107353" y="105983"/>
                  <a:pt x="113676" y="86803"/>
                </a:cubicBezTo>
                <a:cubicBezTo>
                  <a:pt x="119999" y="67622"/>
                  <a:pt x="117383" y="18196"/>
                  <a:pt x="118328" y="0"/>
                </a:cubicBezTo>
              </a:path>
            </a:pathLst>
          </a:custGeom>
          <a:noFill/>
          <a:ln w="25400" cap="flat" cmpd="sng">
            <a:solidFill>
              <a:srgbClr val="FCD9D8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3F3F3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D9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5260296" y="4005942"/>
            <a:ext cx="3017837" cy="13786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16"/>
                </a:moveTo>
                <a:cubicBezTo>
                  <a:pt x="13319" y="1825"/>
                  <a:pt x="60094" y="0"/>
                  <a:pt x="79095" y="4562"/>
                </a:cubicBezTo>
                <a:cubicBezTo>
                  <a:pt x="98095" y="9125"/>
                  <a:pt x="108195" y="15209"/>
                  <a:pt x="114003" y="28745"/>
                </a:cubicBezTo>
                <a:cubicBezTo>
                  <a:pt x="119810" y="42281"/>
                  <a:pt x="120000" y="71330"/>
                  <a:pt x="113940" y="85475"/>
                </a:cubicBezTo>
                <a:cubicBezTo>
                  <a:pt x="107880" y="99619"/>
                  <a:pt x="96012" y="107528"/>
                  <a:pt x="77643" y="113307"/>
                </a:cubicBezTo>
                <a:cubicBezTo>
                  <a:pt x="59337" y="119087"/>
                  <a:pt x="19316" y="118631"/>
                  <a:pt x="3976" y="120000"/>
                </a:cubicBezTo>
              </a:path>
            </a:pathLst>
          </a:custGeom>
          <a:noFill/>
          <a:ln w="25400" cap="flat" cmpd="sng">
            <a:solidFill>
              <a:srgbClr val="FCD9D8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3F3F3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D9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3831772" y="4712315"/>
            <a:ext cx="3726706" cy="13292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4048" y="0"/>
                </a:moveTo>
                <a:cubicBezTo>
                  <a:pt x="100944" y="3012"/>
                  <a:pt x="105516" y="9205"/>
                  <a:pt x="111480" y="17775"/>
                </a:cubicBezTo>
                <a:cubicBezTo>
                  <a:pt x="117456" y="26357"/>
                  <a:pt x="119616" y="39199"/>
                  <a:pt x="119916" y="51898"/>
                </a:cubicBezTo>
                <a:cubicBezTo>
                  <a:pt x="120228" y="64608"/>
                  <a:pt x="120120" y="83656"/>
                  <a:pt x="113280" y="94122"/>
                </a:cubicBezTo>
                <a:cubicBezTo>
                  <a:pt x="106440" y="104600"/>
                  <a:pt x="97788" y="110470"/>
                  <a:pt x="78900" y="114754"/>
                </a:cubicBezTo>
                <a:cubicBezTo>
                  <a:pt x="60012" y="119051"/>
                  <a:pt x="16428" y="118883"/>
                  <a:pt x="0" y="120000"/>
                </a:cubicBezTo>
              </a:path>
            </a:pathLst>
          </a:custGeom>
          <a:noFill/>
          <a:ln w="25400" cap="flat" cmpd="sng">
            <a:solidFill>
              <a:srgbClr val="FCD9D8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3F3F3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D9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548764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Label</a:t>
            </a:r>
            <a:endParaRPr sz="30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>
            <a:spLocks noGrp="1"/>
          </p:cNvSpPr>
          <p:nvPr>
            <p:ph type="title"/>
          </p:nvPr>
        </p:nvSpPr>
        <p:spPr>
          <a:xfrm>
            <a:off x="1271464" y="-696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Loops – Examples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49"/>
          <p:cNvSpPr txBox="1">
            <a:spLocks noGrp="1"/>
          </p:cNvSpPr>
          <p:nvPr>
            <p:ph type="body" idx="1"/>
          </p:nvPr>
        </p:nvSpPr>
        <p:spPr>
          <a:xfrm>
            <a:off x="1271464" y="1440835"/>
            <a:ext cx="10585176" cy="465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Print all four digit numbers in format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such that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+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=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+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(known as happy numbers)</a:t>
            </a:r>
            <a:endParaRPr/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9" name="Google Shape;469;p49"/>
          <p:cNvSpPr/>
          <p:nvPr/>
        </p:nvSpPr>
        <p:spPr>
          <a:xfrm>
            <a:off x="1271464" y="2209800"/>
            <a:ext cx="10585176" cy="390106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for (int a = 1; a &lt;= 9; a++)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 (int b = 0; b &lt;= 9; b++)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for (int c = 0; c &lt;= 9; c++)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for (int d = 0; d &lt;= 9; d++)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if (a + b == c + d)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Console.WriteLine("{0}{1}{2}{3}", a, b, c, d);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70" name="Google Shape;470;p49"/>
          <p:cNvSpPr/>
          <p:nvPr/>
        </p:nvSpPr>
        <p:spPr>
          <a:xfrm>
            <a:off x="7620000" y="2209800"/>
            <a:ext cx="3948608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Can you improve this algorithm to use only 3 nested loops?</a:t>
            </a:r>
            <a:endParaRPr sz="30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>
            <a:spLocks noGrp="1"/>
          </p:cNvSpPr>
          <p:nvPr>
            <p:ph type="title"/>
          </p:nvPr>
        </p:nvSpPr>
        <p:spPr>
          <a:xfrm>
            <a:off x="1127448" y="3688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Loops – Examples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50"/>
          <p:cNvSpPr txBox="1">
            <a:spLocks noGrp="1"/>
          </p:cNvSpPr>
          <p:nvPr>
            <p:ph type="body" idx="1"/>
          </p:nvPr>
        </p:nvSpPr>
        <p:spPr>
          <a:xfrm>
            <a:off x="1127448" y="1700808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Print all combinations from TOTO 6/49 lottery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9" name="Google Shape;479;p50"/>
          <p:cNvSpPr/>
          <p:nvPr/>
        </p:nvSpPr>
        <p:spPr>
          <a:xfrm>
            <a:off x="1127448" y="2254240"/>
            <a:ext cx="10639422" cy="341632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int i1, i2, i3, i4, i5, i6;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for (i1 = 1; i1 &lt;= 44; i1++)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 (i2 = i1 + 1; i2 &lt;= 45; i2++)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for (i3 = i2 + 1; i3 &lt;= 46; i3++)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for (i4 = i3 + 1; i4 &lt;= 47; i4++)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for (i5 = i4 + 1; i5 &lt;= 48; i5++)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for (i6 = i5 + 1; i6 &lt;= 49; i6++)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  Console.WriteLine("{0} {1} {2} {3} {4} {5}",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     i1, i2, i3, i4, i5, i6);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		</a:t>
            </a:r>
            <a:endParaRPr/>
          </a:p>
        </p:txBody>
      </p:sp>
      <p:sp>
        <p:nvSpPr>
          <p:cNvPr id="480" name="Google Shape;480;p50"/>
          <p:cNvSpPr/>
          <p:nvPr/>
        </p:nvSpPr>
        <p:spPr>
          <a:xfrm>
            <a:off x="7176120" y="2478833"/>
            <a:ext cx="4482480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1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Warning: the execution of this code could take a very long time.</a:t>
            </a:r>
            <a:endParaRPr sz="30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 txBox="1">
            <a:spLocks noGrp="1"/>
          </p:cNvSpPr>
          <p:nvPr>
            <p:ph type="body" idx="1"/>
          </p:nvPr>
        </p:nvSpPr>
        <p:spPr>
          <a:xfrm>
            <a:off x="983432" y="1268760"/>
            <a:ext cx="11013390" cy="545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C# supports four types of loops: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 sz="1800" b="1" i="0" u="none" strike="noStrike" cap="non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do-while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 sz="1800" b="1" i="0" u="none" strike="noStrike" cap="none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loops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Nested loops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are used to implement more complex logic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operators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&amp;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goto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change the default loop execution behavior</a:t>
            </a:r>
            <a:endParaRPr/>
          </a:p>
        </p:txBody>
      </p:sp>
      <p:sp>
        <p:nvSpPr>
          <p:cNvPr id="488" name="Google Shape;488;p51"/>
          <p:cNvSpPr txBox="1">
            <a:spLocks noGrp="1"/>
          </p:cNvSpPr>
          <p:nvPr>
            <p:ph type="title"/>
          </p:nvPr>
        </p:nvSpPr>
        <p:spPr>
          <a:xfrm>
            <a:off x="98343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CED3-FDB8-42D5-9221-8BFF1F38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21895"/>
          </a:xfrm>
        </p:spPr>
        <p:txBody>
          <a:bodyPr/>
          <a:lstStyle/>
          <a:p>
            <a:r>
              <a:rPr lang="en-US" dirty="0"/>
              <a:t>Task 1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F1D40-7E9E-430E-AE38-C253D755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379095"/>
            <a:ext cx="9144000" cy="4716905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Write a program in C# Sharp to display the pattern like right angle triangle using an asterisk. Go to the editor</a:t>
            </a:r>
          </a:p>
          <a:p>
            <a:pPr marL="101600" indent="0">
              <a:buNone/>
            </a:pPr>
            <a:r>
              <a:rPr lang="en-US" dirty="0"/>
              <a:t>The pattern like :</a:t>
            </a:r>
          </a:p>
          <a:p>
            <a:endParaRPr lang="en-US" dirty="0"/>
          </a:p>
          <a:p>
            <a:pPr marL="101600" indent="0">
              <a:buNone/>
            </a:pPr>
            <a:r>
              <a:rPr lang="en-US" dirty="0"/>
              <a:t>*</a:t>
            </a:r>
          </a:p>
          <a:p>
            <a:pPr marL="101600" indent="0">
              <a:buNone/>
            </a:pPr>
            <a:r>
              <a:rPr lang="en-US" dirty="0"/>
              <a:t>**</a:t>
            </a:r>
          </a:p>
          <a:p>
            <a:pPr marL="101600" indent="0">
              <a:buNone/>
            </a:pPr>
            <a:r>
              <a:rPr lang="en-US" dirty="0"/>
              <a:t>***</a:t>
            </a:r>
          </a:p>
          <a:p>
            <a:pPr marL="101600" indent="0">
              <a:buNone/>
            </a:pPr>
            <a:r>
              <a:rPr lang="en-US" dirty="0"/>
              <a:t>****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027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ctrTitle"/>
          </p:nvPr>
        </p:nvSpPr>
        <p:spPr>
          <a:xfrm>
            <a:off x="4051299" y="2349100"/>
            <a:ext cx="76149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Using while(…) Loop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4051299" y="3169698"/>
            <a:ext cx="67965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Repeating a Statement While Certain Condition Holds</a:t>
            </a: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1FF1-6A42-4850-BEBF-00A349BE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07102"/>
          </a:xfrm>
        </p:spPr>
        <p:txBody>
          <a:bodyPr/>
          <a:lstStyle/>
          <a:p>
            <a:r>
              <a:rPr lang="en-US" dirty="0"/>
              <a:t>Task 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E88E-CA84-4CE3-A473-C7337720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899411"/>
            <a:ext cx="9144000" cy="5816182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Write a program in C# Sharp to display the pattern like a diamond. Go to the editor</a:t>
            </a:r>
          </a:p>
          <a:p>
            <a:pPr marL="101600" indent="0">
              <a:buNone/>
            </a:pPr>
            <a:r>
              <a:rPr lang="en-US" dirty="0"/>
              <a:t>       * </a:t>
            </a:r>
          </a:p>
          <a:p>
            <a:pPr marL="101600" indent="0">
              <a:buNone/>
            </a:pPr>
            <a:r>
              <a:rPr lang="en-US" dirty="0"/>
              <a:t>     *** </a:t>
            </a:r>
          </a:p>
          <a:p>
            <a:pPr marL="101600" indent="0">
              <a:buNone/>
            </a:pPr>
            <a:r>
              <a:rPr lang="en-US" dirty="0"/>
              <a:t>   *****</a:t>
            </a:r>
          </a:p>
          <a:p>
            <a:pPr marL="101600" indent="0">
              <a:buNone/>
            </a:pPr>
            <a:r>
              <a:rPr lang="en-US" dirty="0"/>
              <a:t> *******</a:t>
            </a:r>
          </a:p>
          <a:p>
            <a:pPr marL="101600" indent="0">
              <a:buNone/>
            </a:pPr>
            <a:r>
              <a:rPr lang="en-US" dirty="0"/>
              <a:t>*********</a:t>
            </a:r>
          </a:p>
          <a:p>
            <a:pPr marL="101600" indent="0">
              <a:buNone/>
            </a:pPr>
            <a:r>
              <a:rPr lang="en-US" dirty="0"/>
              <a:t>  *******</a:t>
            </a:r>
          </a:p>
          <a:p>
            <a:pPr marL="101600" indent="0">
              <a:buNone/>
            </a:pPr>
            <a:r>
              <a:rPr lang="en-US" dirty="0"/>
              <a:t>    *****</a:t>
            </a:r>
          </a:p>
          <a:p>
            <a:pPr marL="101600" indent="0">
              <a:buNone/>
            </a:pPr>
            <a:r>
              <a:rPr lang="en-US" dirty="0"/>
              <a:t>      ***</a:t>
            </a:r>
          </a:p>
          <a:p>
            <a:pPr marL="101600" indent="0">
              <a:buNone/>
            </a:pPr>
            <a:r>
              <a:rPr lang="en-US" dirty="0"/>
              <a:t>        *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8423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3F65-8B5F-4444-A8F1-D64856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07102"/>
          </a:xfrm>
        </p:spPr>
        <p:txBody>
          <a:bodyPr/>
          <a:lstStyle/>
          <a:p>
            <a:r>
              <a:rPr lang="en-US" dirty="0"/>
              <a:t>Task 3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80DF-FA21-4A02-99A3-DAA4862C1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1244184"/>
            <a:ext cx="10303239" cy="5306518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Create program to allow simple encoding and decoding text.</a:t>
            </a:r>
          </a:p>
          <a:p>
            <a:pPr marL="101600" indent="0">
              <a:buNone/>
            </a:pPr>
            <a:r>
              <a:rPr lang="en-US" dirty="0"/>
              <a:t>There should be two arrays:</a:t>
            </a:r>
          </a:p>
          <a:p>
            <a:pPr>
              <a:buFontTx/>
              <a:buChar char="-"/>
            </a:pPr>
            <a:r>
              <a:rPr lang="en-US" dirty="0"/>
              <a:t>Array 1 to contain all letters in alphabetic order</a:t>
            </a:r>
          </a:p>
          <a:p>
            <a:pPr>
              <a:buFontTx/>
              <a:buChar char="-"/>
            </a:pPr>
            <a:r>
              <a:rPr lang="en-US" dirty="0"/>
              <a:t>Array 2 to contain all letters in a ‘secret’ order</a:t>
            </a:r>
          </a:p>
          <a:p>
            <a:pPr marL="101600" indent="0">
              <a:buNone/>
            </a:pPr>
            <a:r>
              <a:rPr lang="en-US" dirty="0"/>
              <a:t>Function Encode should take string from user and encode it by  replacing each letter depending on the index. For example letter ‘a’ is with index ‘0’ in array 1 so it should be replaced with first letter from array 1, letter ‘b’ is with index 2 and should be replaced with second letter from array 2, etc.</a:t>
            </a:r>
          </a:p>
          <a:p>
            <a:pPr marL="101600" indent="0">
              <a:buNone/>
            </a:pPr>
            <a:r>
              <a:rPr lang="en-US" dirty="0"/>
              <a:t>Function Decode should be able to take encoded text and to return a normal version.</a:t>
            </a:r>
          </a:p>
        </p:txBody>
      </p:sp>
    </p:spTree>
    <p:extLst>
      <p:ext uri="{BB962C8B-B14F-4D97-AF65-F5344CB8AC3E}">
        <p14:creationId xmlns:p14="http://schemas.microsoft.com/office/powerpoint/2010/main" val="25304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To Use While Loop?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4294967295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and most frequently used loop</a:t>
            </a:r>
            <a:endParaRPr/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101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repeat 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endParaRPr sz="2000" b="0" i="0" u="none" strike="noStrike" cap="none">
              <a:solidFill>
                <a:srgbClr val="A5A5A5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Returns a boolean result of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or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Also called 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loop condition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1530558" y="2492896"/>
            <a:ext cx="7559675" cy="169277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(condition)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While Loop: How It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8" name="Google Shape;188;p19"/>
          <p:cNvGrpSpPr/>
          <p:nvPr/>
        </p:nvGrpSpPr>
        <p:grpSpPr>
          <a:xfrm>
            <a:off x="2743200" y="1151122"/>
            <a:ext cx="6726236" cy="5325878"/>
            <a:chOff x="1547812" y="2004690"/>
            <a:chExt cx="5049837" cy="3329310"/>
          </a:xfrm>
        </p:grpSpPr>
        <p:sp>
          <p:nvSpPr>
            <p:cNvPr id="189" name="Google Shape;189;p19"/>
            <p:cNvSpPr txBox="1"/>
            <p:nvPr/>
          </p:nvSpPr>
          <p:spPr>
            <a:xfrm>
              <a:off x="3092440" y="3624248"/>
              <a:ext cx="686502" cy="230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ts val="1800"/>
                <a:buFont typeface="Consolas"/>
                <a:buNone/>
              </a:pPr>
              <a:r>
                <a:rPr lang="en-US" sz="1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0" name="Google Shape;190;p19"/>
            <p:cNvCxnSpPr/>
            <p:nvPr/>
          </p:nvCxnSpPr>
          <p:spPr>
            <a:xfrm>
              <a:off x="3848100" y="3581400"/>
              <a:ext cx="0" cy="48260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91" name="Google Shape;191;p19"/>
            <p:cNvSpPr txBox="1"/>
            <p:nvPr/>
          </p:nvSpPr>
          <p:spPr>
            <a:xfrm>
              <a:off x="2552700" y="4064000"/>
              <a:ext cx="2519362" cy="719138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</a:t>
              </a:r>
              <a:endParaRPr sz="2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2" name="Google Shape;192;p19"/>
            <p:cNvCxnSpPr>
              <a:cxnSpLocks/>
            </p:cNvCxnSpPr>
            <p:nvPr/>
          </p:nvCxnSpPr>
          <p:spPr>
            <a:xfrm flipH="1">
              <a:off x="3837854" y="4997252"/>
              <a:ext cx="10246" cy="336748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3" name="Google Shape;193;p19"/>
            <p:cNvCxnSpPr/>
            <p:nvPr/>
          </p:nvCxnSpPr>
          <p:spPr>
            <a:xfrm rot="10800000">
              <a:off x="3848100" y="4997252"/>
              <a:ext cx="2667072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4" name="Google Shape;194;p19"/>
            <p:cNvCxnSpPr/>
            <p:nvPr/>
          </p:nvCxnSpPr>
          <p:spPr>
            <a:xfrm>
              <a:off x="5792787" y="3058718"/>
              <a:ext cx="734215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5" name="Google Shape;195;p19"/>
            <p:cNvSpPr txBox="1"/>
            <p:nvPr/>
          </p:nvSpPr>
          <p:spPr>
            <a:xfrm>
              <a:off x="5732462" y="2716409"/>
              <a:ext cx="865187" cy="230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ts val="1800"/>
                <a:buFont typeface="Consolas"/>
                <a:buNone/>
              </a:pPr>
              <a:r>
                <a:rPr lang="en-US" sz="1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1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6" name="Google Shape;196;p19"/>
            <p:cNvCxnSpPr/>
            <p:nvPr/>
          </p:nvCxnSpPr>
          <p:spPr>
            <a:xfrm>
              <a:off x="3848100" y="2004690"/>
              <a:ext cx="0" cy="539479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97" name="Google Shape;197;p19"/>
            <p:cNvCxnSpPr/>
            <p:nvPr/>
          </p:nvCxnSpPr>
          <p:spPr>
            <a:xfrm>
              <a:off x="1551694" y="2215312"/>
              <a:ext cx="2283706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8" name="Google Shape;198;p19"/>
            <p:cNvCxnSpPr/>
            <p:nvPr/>
          </p:nvCxnSpPr>
          <p:spPr>
            <a:xfrm rot="10800000">
              <a:off x="1547812" y="4416734"/>
              <a:ext cx="1000125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19"/>
            <p:cNvCxnSpPr/>
            <p:nvPr/>
          </p:nvCxnSpPr>
          <p:spPr>
            <a:xfrm rot="10800000">
              <a:off x="1556835" y="2209800"/>
              <a:ext cx="0" cy="220980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200;p19"/>
            <p:cNvSpPr/>
            <p:nvPr/>
          </p:nvSpPr>
          <p:spPr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28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1" name="Google Shape;201;p19"/>
            <p:cNvCxnSpPr/>
            <p:nvPr/>
          </p:nvCxnSpPr>
          <p:spPr>
            <a:xfrm>
              <a:off x="6513511" y="3063875"/>
              <a:ext cx="0" cy="193675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While Loop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1981202" y="1600200"/>
            <a:ext cx="10668000" cy="17544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(counter &lt; 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Console.WriteLine("Number : {0}", counter);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counter++;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3501008"/>
            <a:ext cx="6553200" cy="322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ctrTitle"/>
          </p:nvPr>
        </p:nvSpPr>
        <p:spPr>
          <a:xfrm>
            <a:off x="4013199" y="2302250"/>
            <a:ext cx="64080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onsolas"/>
              <a:buNone/>
            </a:pPr>
            <a:r>
              <a:rPr lang="en-US" sz="486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while(…) Loop</a:t>
            </a:r>
            <a:endParaRPr sz="486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1"/>
          </p:nvPr>
        </p:nvSpPr>
        <p:spPr>
          <a:xfrm>
            <a:off x="4013199" y="3308653"/>
            <a:ext cx="721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1295399" y="1268760"/>
            <a:ext cx="10701423" cy="536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Calculate and print the sum of the first N natural numbers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 1..N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1295400" y="1868364"/>
            <a:ext cx="9601200" cy="341632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</a:t>
            </a: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("n = 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 = </a:t>
            </a:r>
            <a:r>
              <a:rPr lang="en-US" sz="18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int.Parse</a:t>
            </a: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Console.ReadLine</a:t>
            </a: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number = 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int sum = 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</a:t>
            </a: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("The sum 1");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while (number &lt; 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number++;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sum += number 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</a:t>
            </a: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("+{0}", number);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(" = {0}", sum);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3095</Words>
  <Application>Microsoft Office PowerPoint</Application>
  <PresentationFormat>Widescreen</PresentationFormat>
  <Paragraphs>481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Courier New</vt:lpstr>
      <vt:lpstr>Consolas</vt:lpstr>
      <vt:lpstr>Montserrat</vt:lpstr>
      <vt:lpstr>Lato</vt:lpstr>
      <vt:lpstr>Candara</vt:lpstr>
      <vt:lpstr>Focus</vt:lpstr>
      <vt:lpstr>Principles of Programming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Prime Number Check – Example</vt:lpstr>
      <vt:lpstr>Using the break Operator</vt:lpstr>
      <vt:lpstr>do { … }  while (…) Loop</vt:lpstr>
      <vt:lpstr>Using Do-While Loop</vt:lpstr>
      <vt:lpstr>Do-While Statement: How It Works?</vt:lpstr>
      <vt:lpstr>Calculating N Factorial – Example</vt:lpstr>
      <vt:lpstr>PowerPoint Presentation</vt:lpstr>
      <vt:lpstr>Product of Integers [N..M] – Example</vt:lpstr>
      <vt:lpstr>for Loops</vt:lpstr>
      <vt:lpstr>For Loops</vt:lpstr>
      <vt:lpstr>The Initialization Expression</vt:lpstr>
      <vt:lpstr>The Test Expression</vt:lpstr>
      <vt:lpstr>The Update Expression</vt:lpstr>
      <vt:lpstr>Simple for Loop – Example</vt:lpstr>
      <vt:lpstr>Complex for Loop – Example</vt:lpstr>
      <vt:lpstr>N^M – Example</vt:lpstr>
      <vt:lpstr>Using the continue Operator</vt:lpstr>
      <vt:lpstr>foreach Loop</vt:lpstr>
      <vt:lpstr>For-Each Loops</vt:lpstr>
      <vt:lpstr>foreach Loop – Example</vt:lpstr>
      <vt:lpstr>Nested Loops</vt:lpstr>
      <vt:lpstr>What Is Nested Loop?</vt:lpstr>
      <vt:lpstr>Triangle – Example</vt:lpstr>
      <vt:lpstr>Primes in the Range [N … M] – Example</vt:lpstr>
      <vt:lpstr>C# Jump Statements</vt:lpstr>
      <vt:lpstr>C# Jump Statements – Example</vt:lpstr>
      <vt:lpstr>Nested Loops – Examples</vt:lpstr>
      <vt:lpstr>Nested Loops – Examples</vt:lpstr>
      <vt:lpstr>Summary</vt:lpstr>
      <vt:lpstr>Task 1</vt:lpstr>
      <vt:lpstr>Task 2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cp:lastModifiedBy>Pravoslav Milenkov</cp:lastModifiedBy>
  <cp:revision>5</cp:revision>
  <dcterms:modified xsi:type="dcterms:W3CDTF">2020-10-19T16:55:03Z</dcterms:modified>
</cp:coreProperties>
</file>