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6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55" Type="http://schemas.openxmlformats.org/officeDocument/2006/relationships/font" Target="fonts/Lato-regular.fntdata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57" Type="http://schemas.openxmlformats.org/officeDocument/2006/relationships/font" Target="fonts/Lato-italic.fntdata"/><Relationship Id="rId12" Type="http://schemas.openxmlformats.org/officeDocument/2006/relationships/slide" Target="slides/slide8.xml"/><Relationship Id="rId56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80e23ad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80e23ad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80e23ad4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80e23ad4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80e23ad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80e23ad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80e23ad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80e23ad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80e23ad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80e23ad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80e23ad4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80e23ad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0e23ad4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0e23ad4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80e23ad4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80e23ad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80e23ad4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80e23ad4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80e23ad4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80e23ad4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7f8453b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7f8453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80e23ad4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80e23ad4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80e23ad4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80e23ad4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80e23ad4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80e23ad4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80e23ad4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80e23ad4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80e23ad4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80e23ad4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80e23ad4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80e23ad4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80e23ad4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80e23ad4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80e23ad4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80e23ad4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80e23ad4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80e23ad4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80e23ad4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80e23ad4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7f8453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7f8453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80e23ad4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80e23ad4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80e23ad4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80e23ad4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80e23ad4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80e23ad4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80e23ad4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80e23ad4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80e23ad4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80e23ad4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80e23ad4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80e23ad4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80e23ad4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80e23ad4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80e23ad4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880e23ad4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80e23ad4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80e23ad4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80e23ad4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80e23ad4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7f8453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7f8453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80e23ad4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80e23ad4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80e23ad4_2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80e23ad4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169b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169b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8169b2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8169b2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8169b2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88169b2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8169b2e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8169b2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80e23ad4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80e23ad4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80e23a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80e23a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80e23ad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80e23ad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80e23ad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80e23ad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80e23ad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80e23ad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80e23ad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80e23ad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c-sharpcorner.com/technologies/csharp-programming" TargetMode="External"/><Relationship Id="rId4" Type="http://schemas.openxmlformats.org/officeDocument/2006/relationships/hyperlink" Target="https://www.tutorialspoint.com/csharp/csharp_classes.htm" TargetMode="External"/><Relationship Id="rId5" Type="http://schemas.openxmlformats.org/officeDocument/2006/relationships/hyperlink" Target="https://csharp-by-example.blogspot.bg/" TargetMode="External"/><Relationship Id="rId6" Type="http://schemas.openxmlformats.org/officeDocument/2006/relationships/hyperlink" Target="http://www.introprogramming.info/english-intro-csharp-book/read-online/chapter-11-creating-and-using-objec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- Working with classes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Classes, Fields, Constructors, Methods,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042200" y="1196300"/>
            <a:ext cx="81018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318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50"/>
              <a:buChar char="●"/>
            </a:pPr>
            <a:r>
              <a:rPr lang="en-GB" sz="2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members can have access modifiers</a:t>
            </a:r>
            <a:endParaRPr sz="22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to restrict the access from the other classes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Supports the OOP principle "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1475" lvl="0" marL="4318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50"/>
              <a:buChar char="●"/>
            </a:pPr>
            <a:r>
              <a:rPr lang="en-GB" sz="2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members can be:</a:t>
            </a:r>
            <a:endParaRPr sz="22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3CC5F"/>
                </a:solidFill>
              </a:rPr>
              <a:t>public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accessible from any class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3CC5F"/>
                </a:solidFill>
              </a:rPr>
              <a:t>protected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accessible from the class itself and all its descendants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3CC5F"/>
                </a:solidFill>
              </a:rPr>
              <a:t>private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accessible from the class itself only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3CC5F"/>
                </a:solidFill>
              </a:rPr>
              <a:t>internal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(default) – accessible from the current assembly, i.e. the current Visual Studio project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"</a:t>
            </a:r>
            <a:r>
              <a:rPr lang="en-GB" sz="4000">
                <a:solidFill>
                  <a:srgbClr val="F3BE60"/>
                </a:solidFill>
              </a:rPr>
              <a:t>this</a:t>
            </a: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" Keyword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400" y="1125150"/>
            <a:ext cx="7038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318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keyword </a:t>
            </a:r>
            <a:r>
              <a:rPr lang="en-GB" sz="2000">
                <a:solidFill>
                  <a:srgbClr val="F3CC5F"/>
                </a:solidFill>
              </a:rPr>
              <a:t>this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points to the current instance of the class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318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97" name="Google Shape;197;p23"/>
          <p:cNvSpPr txBox="1"/>
          <p:nvPr/>
        </p:nvSpPr>
        <p:spPr>
          <a:xfrm>
            <a:off x="1297500" y="2497575"/>
            <a:ext cx="6263700" cy="2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class Dog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private string name;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public void PrintName()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{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Console.WriteLine(</a:t>
            </a:r>
            <a:r>
              <a:rPr lang="en-GB" sz="1300">
                <a:solidFill>
                  <a:srgbClr val="F3CC5F"/>
                </a:solidFill>
              </a:rPr>
              <a:t>this</a:t>
            </a:r>
            <a:r>
              <a:rPr lang="en-GB" sz="1300">
                <a:solidFill>
                  <a:srgbClr val="FBEEC9"/>
                </a:solidFill>
              </a:rPr>
              <a:t>.name);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// The same like Console.WriteLine(name);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}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How to Use Classes (Non-Static)?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an </a:t>
            </a: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endParaRPr sz="25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838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Initialize its properties / fields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Manipulate the instance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838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 / modify its properties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838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Invoke methods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838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Handle events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Release the occupied resources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12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3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Performed automatically in most cases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is Constructor?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935175" y="1154375"/>
            <a:ext cx="82089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445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Char char="●"/>
            </a:pPr>
            <a:r>
              <a:rPr lang="en-GB" sz="26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Constructors </a:t>
            </a:r>
            <a:r>
              <a:rPr lang="en-GB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special methods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Invoked at the time of </a:t>
            </a: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creating a new instance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an object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to initialize the fields of the instance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445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Char char="●"/>
            </a:pPr>
            <a:r>
              <a:rPr lang="en-GB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Constructors have the same name as the class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Have no return type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have parameters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7493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2400">
                <a:solidFill>
                  <a:srgbClr val="F3CC5F"/>
                </a:solidFill>
              </a:rPr>
              <a:t>private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F3CC5F"/>
                </a:solidFill>
              </a:rPr>
              <a:t>protected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F3CC5F"/>
                </a:solidFill>
              </a:rPr>
              <a:t>internal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F3CC5F"/>
                </a:solidFill>
              </a:rPr>
              <a:t>public</a:t>
            </a:r>
            <a:endParaRPr sz="2400">
              <a:solidFill>
                <a:srgbClr val="F3CC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CC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Constructors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1297500" y="1483225"/>
            <a:ext cx="36339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public class Person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{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private string name;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private int age;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// Parameterless constructor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public Person()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{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this.name = null;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this.age = 0;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}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6" name="Google Shape;216;p26"/>
          <p:cNvSpPr txBox="1"/>
          <p:nvPr/>
        </p:nvSpPr>
        <p:spPr>
          <a:xfrm>
            <a:off x="4931400" y="1483225"/>
            <a:ext cx="36339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// Constructor with parameters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public Person(string name, int age)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{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this.name = name;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this.age = age;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}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// More code …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}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BEEC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Chaining Constructors Calls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154375"/>
            <a:ext cx="70389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public class Point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{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private int xCoord;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private int yCoord;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	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public Point() : this(0,</a:t>
            </a:r>
            <a:r>
              <a:rPr lang="en-GB" sz="1200">
                <a:solidFill>
                  <a:srgbClr val="FBEEC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>
                <a:solidFill>
                  <a:srgbClr val="FBEEC9"/>
                </a:solidFill>
              </a:rPr>
              <a:t>0) // Reuse the constructor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{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}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public Point(int xCoord, int yCoord)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{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this.xCoord = xCoord;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this.yCoord = yCoord;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}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// More code …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}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154400" y="1152475"/>
            <a:ext cx="76779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31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some 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(some code / some algorithm)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Could be </a:t>
            </a:r>
            <a:r>
              <a:rPr lang="en-GB" sz="1800">
                <a:solidFill>
                  <a:srgbClr val="F3CC5F"/>
                </a:solidFill>
              </a:rPr>
              <a:t>static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per instance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Could be </a:t>
            </a:r>
            <a:r>
              <a:rPr lang="en-GB" sz="1800">
                <a:solidFill>
                  <a:srgbClr val="F3CC5F"/>
                </a:solidFill>
              </a:rPr>
              <a:t>public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GB" sz="1800">
                <a:solidFill>
                  <a:srgbClr val="F3CC5F"/>
                </a:solidFill>
              </a:rPr>
              <a:t>private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GB" sz="1800">
                <a:solidFill>
                  <a:srgbClr val="F3CC5F"/>
                </a:solidFill>
              </a:rPr>
              <a:t>protected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…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5" name="Google Shape;235;p29"/>
          <p:cNvSpPr txBox="1"/>
          <p:nvPr/>
        </p:nvSpPr>
        <p:spPr>
          <a:xfrm>
            <a:off x="1154375" y="2322475"/>
            <a:ext cx="76779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public class Point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indent="-177800" lvl="0" marL="1778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private int xCoord;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private int yCoord;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public double CalcDistance(Point p)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{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return Math.Sqrt(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(p.xCoord - this.xCoord) * (p.xCoord - this.xCoord) +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(p.yCoord - this.yCoord) * (p.yCoord - this.yCoord));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}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195500" y="458700"/>
            <a:ext cx="76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Using Methods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195500" y="1166150"/>
            <a:ext cx="76368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Invoking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instance methods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done through the object (through the class instance):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42" name="Google Shape;242;p30"/>
          <p:cNvSpPr txBox="1"/>
          <p:nvPr/>
        </p:nvSpPr>
        <p:spPr>
          <a:xfrm>
            <a:off x="1195500" y="2069700"/>
            <a:ext cx="73362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class TestMethods</a:t>
            </a:r>
            <a:endParaRPr sz="17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{</a:t>
            </a:r>
            <a:endParaRPr sz="17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static void Main()</a:t>
            </a:r>
            <a:endParaRPr sz="17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{</a:t>
            </a:r>
            <a:endParaRPr sz="17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  Point p1 = new Point(2, 3);</a:t>
            </a:r>
            <a:endParaRPr sz="17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  Point p2 = new Point(3, 4);</a:t>
            </a:r>
            <a:endParaRPr sz="17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  System.Console.WriteLine(p1.CalcDistance(p2));</a:t>
            </a:r>
            <a:endParaRPr sz="17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	}</a:t>
            </a:r>
            <a:endParaRPr sz="17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}</a:t>
            </a:r>
            <a:endParaRPr sz="17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BEEC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Defining Simple Classes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Fields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Access Modifiers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Using Classes and Objects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Constructors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Methods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Properties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Keeping the Object State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Why We Need Properties?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224050"/>
            <a:ext cx="70389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Char char="●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GB" sz="27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expose object's data </a:t>
            </a: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the world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1" marL="736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850"/>
              <a:buChar char="●"/>
            </a:pP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how the data is accessed / manipulated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01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7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Ensure the internal object state is correct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01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7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price should always be kept positive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Char char="●"/>
            </a:pPr>
            <a:r>
              <a:rPr lang="en-GB" sz="27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can be: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85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85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Write-only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85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 and write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Properties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224050"/>
            <a:ext cx="76293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work as a pair of get / set methods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366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Getter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setter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should have: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 modifier (</a:t>
            </a:r>
            <a:r>
              <a:rPr lang="en-GB" sz="2300">
                <a:solidFill>
                  <a:srgbClr val="F3CC5F"/>
                </a:solidFill>
              </a:rPr>
              <a:t>public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300">
                <a:solidFill>
                  <a:srgbClr val="F3CC5F"/>
                </a:solidFill>
              </a:rPr>
              <a:t>protected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etc.)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 type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Unique name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/ or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process data in specific way, e.g. apply validation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Properties – Example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297500" y="1186950"/>
            <a:ext cx="70389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public class Point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{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private int xCoord;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private int yCoord;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public int XCoord  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{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get { return this.xCoord;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set { this.xCoord = value;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public int YCoord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{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get { return this.yCoord;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set { this.yCoord = value;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// More code …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}</a:t>
            </a:r>
            <a:endParaRPr sz="11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Dynamic Properties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409525" y="1152475"/>
            <a:ext cx="74229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are not always bound to a class field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dynamically calculated: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3" name="Google Shape;273;p35"/>
          <p:cNvSpPr txBox="1"/>
          <p:nvPr/>
        </p:nvSpPr>
        <p:spPr>
          <a:xfrm>
            <a:off x="2151375" y="2021875"/>
            <a:ext cx="50547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public class Rectangle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{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private double width;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private double height;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public double Area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{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	      get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{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    return width * height;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}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}</a:t>
            </a:r>
            <a:endParaRPr sz="12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}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Automatic Properties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1186950" y="1152475"/>
            <a:ext cx="76452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could be defined without an underlying field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They are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created by the compiler (auto properties)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0" name="Google Shape;280;p36"/>
          <p:cNvSpPr txBox="1"/>
          <p:nvPr/>
        </p:nvSpPr>
        <p:spPr>
          <a:xfrm>
            <a:off x="1949188" y="1980875"/>
            <a:ext cx="66744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class UserProfile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public int UserId { get; set; }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public string FirstName { get; set; }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public string LastName { get; set; }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…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UserProfile profile = new UserProfile() {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FirstName = "Steve",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LastName = "Balmer",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UserId = 91112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};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Keep the Object State Correct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1297500" y="1307850"/>
            <a:ext cx="77160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Constructors and properties can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keep the object's state correct</a:t>
            </a:r>
            <a:endParaRPr sz="21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known as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encapsulation 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OOP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force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validation 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creating / modifying the object's internal state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Constructors define which properties are mandatory and which are optional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Property setters should validate the new value before saving it in the object field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Invalid values should cause an exception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Keep the Object State – Example</a:t>
            </a:r>
            <a:endParaRPr sz="38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1297500" y="1125150"/>
            <a:ext cx="76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public class Person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{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private string name;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public Person(string name)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{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this.Name = name;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}	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public string Name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{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get { return this.name;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set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{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 if (string.IsNullOrEmpty(value))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    throw new ArgumentException("Invalid name!");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 this.name = value;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}</a:t>
            </a:r>
            <a:endParaRPr sz="11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}</a:t>
            </a:r>
            <a:endParaRPr sz="11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5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Static Members and Namespaces</a:t>
            </a:r>
            <a:endParaRPr sz="4550">
              <a:solidFill>
                <a:srgbClr val="F6D18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297500" y="1990625"/>
            <a:ext cx="7534800" cy="25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00"/>
              <a:buAutoNum type="arabicPeriod"/>
            </a:pPr>
            <a:r>
              <a:rPr lang="en-GB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Static Members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00"/>
              <a:buAutoNum type="arabicPeriod"/>
            </a:pPr>
            <a:r>
              <a:rPr lang="en-GB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Indexers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00"/>
              <a:buAutoNum type="arabicPeriod"/>
            </a:pPr>
            <a:r>
              <a:rPr lang="en-GB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00"/>
              <a:buAutoNum type="arabicPeriod"/>
            </a:pPr>
            <a:r>
              <a:rPr lang="en-GB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Members</a:t>
            </a:r>
            <a:endParaRPr sz="54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1297500" y="1564225"/>
            <a:ext cx="75348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Static vs. Instance Members</a:t>
            </a:r>
            <a:endParaRPr sz="4000">
              <a:solidFill>
                <a:srgbClr val="F0A2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0A2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Members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1297500" y="1224050"/>
            <a:ext cx="70389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44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Static members 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associated with a class (type)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685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Rather than with an object (instance)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685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Defined with the modifier </a:t>
            </a:r>
            <a:r>
              <a:rPr lang="en-GB" sz="2300">
                <a:solidFill>
                  <a:srgbClr val="F3CC5F"/>
                </a:solidFill>
              </a:rPr>
              <a:t>static</a:t>
            </a:r>
            <a:endParaRPr sz="2300">
              <a:solidFill>
                <a:srgbClr val="F3CC5F"/>
              </a:solidFill>
            </a:endParaRPr>
          </a:p>
          <a:p>
            <a:pPr indent="-387350" lvl="0" marL="444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Static can be used for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7493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in OOP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 u="sng">
                <a:solidFill>
                  <a:srgbClr val="FF9900"/>
                </a:solidFill>
              </a:rPr>
              <a:t>Classes</a:t>
            </a:r>
            <a:r>
              <a:rPr b="1" lang="en-GB" sz="2000">
                <a:solidFill>
                  <a:srgbClr val="FF9900"/>
                </a:solidFill>
              </a:rPr>
              <a:t> </a:t>
            </a:r>
            <a:r>
              <a:rPr lang="en-GB" sz="2000"/>
              <a:t>model real-world objects and define: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Attributes (state, properties, fields)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Behavior (methods, operations)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Classes describe the structure of objects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Objects describe particular instance of a class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 u="sng">
                <a:solidFill>
                  <a:srgbClr val="FF9900"/>
                </a:solidFill>
              </a:rPr>
              <a:t>Properties</a:t>
            </a:r>
            <a:r>
              <a:rPr lang="en-GB" sz="2000">
                <a:solidFill>
                  <a:srgbClr val="FF9900"/>
                </a:solidFill>
              </a:rPr>
              <a:t> </a:t>
            </a:r>
            <a:r>
              <a:rPr lang="en-GB" sz="2000"/>
              <a:t>hold information about the modeled object relevant to the 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 u="sng">
                <a:solidFill>
                  <a:srgbClr val="FF9900"/>
                </a:solidFill>
              </a:rPr>
              <a:t>Operations</a:t>
            </a:r>
            <a:r>
              <a:rPr lang="en-GB" sz="2000"/>
              <a:t> implement object behavior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vs. Non-Static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1297500" y="1162225"/>
            <a:ext cx="76665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Static:</a:t>
            </a:r>
            <a:endParaRPr sz="24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Associated with a type (class), not with an instance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Initialized just before the type is used for the first time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Cleared from memory on program exit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Non-Static:</a:t>
            </a:r>
            <a:endParaRPr sz="24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opposite, associated with an instance (object)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Initialized when the constructor is called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49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Cleared from memory by the garbage collector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Counter – Example</a:t>
            </a:r>
            <a:endParaRPr/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1297500" y="1236425"/>
            <a:ext cx="70389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public class Person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{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private </a:t>
            </a:r>
            <a:r>
              <a:rPr lang="en-GB" sz="1400">
                <a:solidFill>
                  <a:srgbClr val="F3CC5F"/>
                </a:solidFill>
              </a:rPr>
              <a:t>static</a:t>
            </a:r>
            <a:r>
              <a:rPr lang="en-GB" sz="1400">
                <a:solidFill>
                  <a:srgbClr val="FBEEC9"/>
                </a:solidFill>
              </a:rPr>
              <a:t> int instanceCounter = 0;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public </a:t>
            </a:r>
            <a:r>
              <a:rPr lang="en-GB" sz="1400">
                <a:solidFill>
                  <a:srgbClr val="F3CC5F"/>
                </a:solidFill>
              </a:rPr>
              <a:t>static</a:t>
            </a:r>
            <a:r>
              <a:rPr lang="en-GB" sz="1400">
                <a:solidFill>
                  <a:srgbClr val="FBEEC9"/>
                </a:solidFill>
              </a:rPr>
              <a:t> int PersonCounter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{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    get { return Person.instanceCounter; }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}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public string Name { get; set; }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public Person(string name = null)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{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    Person.instanceCounter++;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    this.Name = name;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}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}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Members – Example</a:t>
            </a:r>
            <a:endParaRPr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1297500" y="1162225"/>
            <a:ext cx="70389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static class SqrtPrecalculated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public const int MaxValue = 10000;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// Static field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private </a:t>
            </a:r>
            <a:r>
              <a:rPr lang="en-GB" sz="1300">
                <a:solidFill>
                  <a:srgbClr val="F3CC5F"/>
                </a:solidFill>
              </a:rPr>
              <a:t>static</a:t>
            </a:r>
            <a:r>
              <a:rPr lang="en-GB" sz="1300">
                <a:solidFill>
                  <a:srgbClr val="FBEEC9"/>
                </a:solidFill>
              </a:rPr>
              <a:t> int[] sqrtValues;</a:t>
            </a:r>
            <a:endParaRPr sz="13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// Static constructor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</a:t>
            </a:r>
            <a:r>
              <a:rPr lang="en-GB" sz="1300">
                <a:solidFill>
                  <a:srgbClr val="F3CC5F"/>
                </a:solidFill>
              </a:rPr>
              <a:t>static</a:t>
            </a:r>
            <a:r>
              <a:rPr lang="en-GB" sz="1300">
                <a:solidFill>
                  <a:srgbClr val="FBEEC9"/>
                </a:solidFill>
              </a:rPr>
              <a:t> SqrtPrecalculated()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{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sqrtValues = new int[MaxValue + 1];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for (int i = 0; i &lt; sqrtValues.Length; i++)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{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   sqrtValues[i] = (int)Math.Sqrt(i);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}</a:t>
            </a:r>
            <a:endParaRPr sz="13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}						      </a:t>
            </a:r>
            <a:r>
              <a:rPr i="1" lang="en-GB" sz="1000">
                <a:solidFill>
                  <a:srgbClr val="FFFFFF"/>
                </a:solidFill>
              </a:rPr>
              <a:t>(example continues)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Members – Example (2)</a:t>
            </a:r>
            <a:endParaRPr/>
          </a:p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// Static method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public </a:t>
            </a:r>
            <a:r>
              <a:rPr lang="en-GB" sz="1400">
                <a:solidFill>
                  <a:srgbClr val="F3CC5F"/>
                </a:solidFill>
              </a:rPr>
              <a:t>static</a:t>
            </a:r>
            <a:r>
              <a:rPr lang="en-GB" sz="1400">
                <a:solidFill>
                  <a:srgbClr val="FBEEC9"/>
                </a:solidFill>
              </a:rPr>
              <a:t> int GetSqrt(int value)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{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  return sqrtValues[value];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}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}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class SqrtTest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{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static void Main()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{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	    Console.WriteLine(SqrtPrecalculated.GetSqrt(225));     // Result: 15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}</a:t>
            </a:r>
            <a:endParaRPr sz="14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}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Overloading Operators</a:t>
            </a:r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1297500" y="1152475"/>
            <a:ext cx="7534800" cy="19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C# operators can be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overloaded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(redefined) by developers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operators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be changed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all operators can be overloaded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Overloading an operator in C#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Looks like a static method with 2 parameters: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1" name="Google Shape;341;p46"/>
          <p:cNvSpPr txBox="1"/>
          <p:nvPr/>
        </p:nvSpPr>
        <p:spPr>
          <a:xfrm>
            <a:off x="1792800" y="3276825"/>
            <a:ext cx="6130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BEEC9"/>
                </a:solidFill>
              </a:rPr>
              <a:t>public static Matrix operator *(Matrix m1, Matrix m2)</a:t>
            </a:r>
            <a:endParaRPr sz="19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BEEC9"/>
                </a:solidFill>
              </a:rPr>
              <a:t>{</a:t>
            </a:r>
            <a:endParaRPr sz="19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BEEC9"/>
                </a:solidFill>
              </a:rPr>
              <a:t>   return new m1.Multiply(m2);</a:t>
            </a:r>
            <a:endParaRPr sz="19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BEEC9"/>
                </a:solidFill>
              </a:rPr>
              <a:t>}</a:t>
            </a:r>
            <a:endParaRPr sz="19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Overloading Operators (2)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1297500" y="1152475"/>
            <a:ext cx="75348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Overloading is allowed on: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35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BEEC9"/>
                </a:solidFill>
              </a:rPr>
              <a:t>!, ~, ++, --, true and false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44500" rtl="0" algn="l">
              <a:lnSpc>
                <a:spcPct val="126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 operators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BEEC9"/>
                </a:solidFill>
              </a:rPr>
              <a:t>+, -, *, /, %, &amp;, |, ^, &lt;&lt;, &gt;&gt;, ==, !=, &gt;, &lt;, &gt;= and &lt;=</a:t>
            </a:r>
            <a:endParaRPr sz="2200">
              <a:solidFill>
                <a:srgbClr val="FBEEC9"/>
              </a:solidFill>
            </a:endParaRPr>
          </a:p>
          <a:p>
            <a:pPr indent="-368300" lvl="0" marL="444500" rtl="0" algn="l">
              <a:lnSpc>
                <a:spcPct val="126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Operators for type conversion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35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Implicit type conversion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35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Explicit type conversion </a:t>
            </a:r>
            <a:r>
              <a:rPr lang="en-GB" sz="2000">
                <a:solidFill>
                  <a:srgbClr val="F3CC5F"/>
                </a:solidFill>
              </a:rPr>
              <a:t>(type)</a:t>
            </a:r>
            <a:endParaRPr sz="2000">
              <a:solidFill>
                <a:srgbClr val="F3CC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CC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endParaRPr/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1297500" y="1152475"/>
            <a:ext cx="77463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318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Namespaces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logically group type definitions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49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May 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classes, structures, interfaces, enumerators and other types and namespaces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49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methods and data directly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49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allocated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one or several files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318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C# namespaces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are similar to C++ 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Java 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  <a:endParaRPr sz="20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318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defining types with duplicated names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749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a class named </a:t>
            </a:r>
            <a:r>
              <a:rPr lang="en-GB" sz="1800">
                <a:solidFill>
                  <a:srgbClr val="F3CC5F"/>
                </a:solidFill>
              </a:rPr>
              <a:t>Button</a:t>
            </a:r>
            <a:r>
              <a:rPr lang="en-GB" sz="18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found in Windows Forms, in WPF and in ASP.NET Web Forms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Including Namespaces</a:t>
            </a:r>
            <a:endParaRPr/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1297500" y="1152475"/>
            <a:ext cx="75348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Including a namespace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200">
                <a:solidFill>
                  <a:srgbClr val="F3CC5F"/>
                </a:solidFill>
              </a:rPr>
              <a:t>using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directive is put at the start of the file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400">
                <a:solidFill>
                  <a:srgbClr val="FBEEC9"/>
                </a:solidFill>
              </a:rPr>
              <a:t>using System.Windows.Forms;</a:t>
            </a:r>
            <a:endParaRPr sz="2400">
              <a:solidFill>
                <a:srgbClr val="FBEEC9"/>
              </a:solidFill>
            </a:endParaRPr>
          </a:p>
          <a:p>
            <a:pPr indent="-327025" lvl="0" marL="304800" rtl="0" algn="l">
              <a:lnSpc>
                <a:spcPct val="126000"/>
              </a:lnSpc>
              <a:spcBef>
                <a:spcPts val="280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3CC5F"/>
                </a:solidFill>
              </a:rPr>
              <a:t>using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allows direct use of all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types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the namespace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048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Including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applied to the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048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directive is written at the beginning of the file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048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including a namespace with </a:t>
            </a:r>
            <a:r>
              <a:rPr lang="en-GB" sz="2200">
                <a:solidFill>
                  <a:srgbClr val="F3CC5F"/>
                </a:solidFill>
              </a:rPr>
              <a:t>using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its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nested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namespaces are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included</a:t>
            </a:r>
            <a:endParaRPr sz="22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Including Namespaces (2)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1458975" y="1567550"/>
            <a:ext cx="687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191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placed in namespaces can be used without </a:t>
            </a:r>
            <a:r>
              <a:rPr lang="en-GB" sz="1700">
                <a:solidFill>
                  <a:srgbClr val="F3CC5F"/>
                </a:solidFill>
              </a:rPr>
              <a:t>using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directive, by their full name: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System.IO.StreamReader reader = System.IO.File.OpenText("file.txt");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191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1700"/>
              <a:buChar char="●"/>
            </a:pPr>
            <a:r>
              <a:rPr lang="en-GB" sz="1700">
                <a:solidFill>
                  <a:srgbClr val="F3CC5F"/>
                </a:solidFill>
              </a:rPr>
              <a:t>using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create 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aliases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namespaces :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using IO = System.IO;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using WinForms = System.Windows.Forms;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IO.StreamReader reader =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IO.File.OpenText("file.txt");</a:t>
            </a:r>
            <a:endParaRPr sz="1500">
              <a:solidFill>
                <a:srgbClr val="FBEEC9"/>
              </a:solidFill>
            </a:endParaRPr>
          </a:p>
          <a:p>
            <a:pPr indent="-279400" lvl="0" marL="27940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WinForms.Form form = new WinForms.Form();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Namespaces</a:t>
            </a:r>
            <a:endParaRPr/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1297500" y="1307850"/>
            <a:ext cx="76293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Divide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the types in your applications into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the types are too many (more than 15-20)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the types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logically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namespaces according to their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1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nested namespaces when the types are too many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for a Tetris game you may have the following namespaces: </a:t>
            </a:r>
            <a:r>
              <a:rPr lang="en-GB" sz="2100">
                <a:solidFill>
                  <a:srgbClr val="F3CC5F"/>
                </a:solidFill>
              </a:rPr>
              <a:t>Tetris.Core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100">
                <a:solidFill>
                  <a:srgbClr val="F3CC5F"/>
                </a:solidFill>
              </a:rPr>
              <a:t>Tetris.Data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100">
                <a:solidFill>
                  <a:srgbClr val="F3CC5F"/>
                </a:solidFill>
              </a:rPr>
              <a:t>Tetris.Web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100">
                <a:solidFill>
                  <a:srgbClr val="F3CC5F"/>
                </a:solidFill>
              </a:rPr>
              <a:t>Tetris.HTML5Client</a:t>
            </a:r>
            <a:endParaRPr sz="2100">
              <a:solidFill>
                <a:srgbClr val="F3CC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CC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in C#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22850" y="905950"/>
            <a:ext cx="80076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Classes in C# can have </a:t>
            </a: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Fields, constants, methods, properties, indexers, events, operators, constructors, destructors, …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Inner types (inner classes, structures, interfaces, delegates, ...)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Members can have access modifiers (scope)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3CC5F"/>
                </a:solidFill>
              </a:rPr>
              <a:t>public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200">
                <a:solidFill>
                  <a:srgbClr val="F3CC5F"/>
                </a:solidFill>
              </a:rPr>
              <a:t>private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200">
                <a:solidFill>
                  <a:srgbClr val="F3CC5F"/>
                </a:solidFill>
              </a:rPr>
              <a:t>protected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200">
                <a:solidFill>
                  <a:srgbClr val="F3CC5F"/>
                </a:solidFill>
              </a:rPr>
              <a:t>internal</a:t>
            </a:r>
            <a:endParaRPr sz="2200">
              <a:solidFill>
                <a:srgbClr val="F3CC5F"/>
              </a:solidFill>
            </a:endParaRPr>
          </a:p>
          <a:p>
            <a:pPr indent="-3810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Members can be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3CC5F"/>
                </a:solidFill>
              </a:rPr>
              <a:t>static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(common) or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specific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a given object (per instance)</a:t>
            </a:r>
            <a:endParaRPr sz="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Namespaces (2)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Distribute all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types in files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identical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with their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names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the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3CC5F"/>
                </a:solidFill>
              </a:rPr>
              <a:t>Student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should be in the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3CC5F"/>
                </a:solidFill>
              </a:rPr>
              <a:t>Student.cs</a:t>
            </a:r>
            <a:endParaRPr sz="2100">
              <a:solidFill>
                <a:srgbClr val="F3CC5F"/>
              </a:solidFill>
            </a:endParaRPr>
          </a:p>
          <a:p>
            <a:pPr indent="-3746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Arrange the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directories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corresponding to their namespaces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directory structure from your project course-code have to reflect the structure of the defined namespaces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Namespaces – Example (3)</a:t>
            </a:r>
            <a:endParaRPr/>
          </a:p>
        </p:txBody>
      </p:sp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1297500" y="1152475"/>
            <a:ext cx="75348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90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Recommended directory structure and class organization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VUM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VUM.Data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Faculty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VUM.UI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ProfessorAdminForm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StudentAdminForm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Dogs</a:t>
            </a:r>
            <a:endParaRPr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Define a Class “Dog”;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Your task is to define a simple class Dog. It should have properties name and breed (both optional). The class should allow you to view and modify the name and breed at any time.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Finally, the dog should be able to Bark().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Please create few dogs and make them bark.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Task 2. Persons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95" name="Google Shape;395;p55"/>
          <p:cNvSpPr txBox="1"/>
          <p:nvPr>
            <p:ph idx="1" type="body"/>
          </p:nvPr>
        </p:nvSpPr>
        <p:spPr>
          <a:xfrm>
            <a:off x="1297500" y="989125"/>
            <a:ext cx="70389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Define a class Person that has name, age and email. The name and age are mandatory. The email is optional. Define properties that accept non-empty name and age in the range [1 ... 100]. In case of invalid arguments, throw an exception.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Define a property for the email that accepts either null or non-empty string containing “@”.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Define two constructors.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-GB" sz="1500">
                <a:solidFill>
                  <a:srgbClr val="FFFFFF"/>
                </a:solidFill>
              </a:rPr>
              <a:t>The first constructor should take name, age and email.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-GB" sz="1500">
                <a:solidFill>
                  <a:srgbClr val="FFFFFF"/>
                </a:solidFill>
              </a:rPr>
              <a:t>The second constructor should take name and age only and call the first constructor.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-GB" sz="1500">
                <a:solidFill>
                  <a:srgbClr val="FFFFFF"/>
                </a:solidFill>
              </a:rPr>
              <a:t>Implement the ToString() method to enable printing persons at the console.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3. Laptop shop</a:t>
            </a:r>
            <a:endParaRPr/>
          </a:p>
        </p:txBody>
      </p:sp>
      <p:sp>
        <p:nvSpPr>
          <p:cNvPr id="401" name="Google Shape;401;p56"/>
          <p:cNvSpPr txBox="1"/>
          <p:nvPr>
            <p:ph idx="1" type="body"/>
          </p:nvPr>
        </p:nvSpPr>
        <p:spPr>
          <a:xfrm>
            <a:off x="1038600" y="1152475"/>
            <a:ext cx="77937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Define a class Laptop that holds the following information about a laptop device: model, manufacturer, processor, RAM, graphics card, HDD, screen, battery, battery life in hours and price.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The model and price are mandatory. All other values are optional.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Define two separate classes: a class Laptop holding an instance of class Battery.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Define several constructors that take different sets of arguments (full laptop + battery information or only part of it). Use proper variable types.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Add a method in the Laptop class that displays information about the given instance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Tip: override the ToString() method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Put validation in all property setters and constructors. String values cannot be empty, and numeric data cannot be negative. Throw exceptions when improper data is entered.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1500"/>
            <a:ext cx="7829449" cy="34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412" name="Google Shape;412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http://www.c-sharpcorner.com/technologies/csharp-programming</a:t>
            </a:r>
            <a:r>
              <a:rPr lang="en-GB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https://www.tutorialspoint.com/csharp/csharp_classes.htm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https://csharp-by-example.blogspot.bg/</a:t>
            </a:r>
            <a:r>
              <a:rPr lang="en-GB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http://www.introprogramming.info/english-intro-csharp-book/read-online/chapter-11-creating-and-using-objects/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Simple Class Definition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68975"/>
            <a:ext cx="76743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public class Cat : Animal</a:t>
            </a:r>
            <a:br>
              <a:rPr lang="en-GB" sz="1200">
                <a:solidFill>
                  <a:srgbClr val="FBEEC9"/>
                </a:solidFill>
              </a:rPr>
            </a:br>
            <a:r>
              <a:rPr lang="en-GB" sz="1200">
                <a:solidFill>
                  <a:srgbClr val="FBEEC9"/>
                </a:solidFill>
              </a:rPr>
              <a:t> {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private string name;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public Cat(string name, string owner)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{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this.Name = name;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this.Owner = owner;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}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public string Name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{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get { return this.name; }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set { this.name = value; }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}</a:t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Simple Class Definition (2)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public string Owner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{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  get;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  set;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}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public void SayMiau()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{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  Console.WriteLine("Miauuuuuuu!");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}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}</a:t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Class Definition and Members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52475"/>
            <a:ext cx="75348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445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Class definition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consists of: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366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declaration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366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Inherited class and implemented interfaces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366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Fields (static or not)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366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Constructors (static or not)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366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(static or not)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366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Methods (static or not)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1" marL="73660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Events, inner types, etc.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152475"/>
            <a:ext cx="75348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445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GB" sz="23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data members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defined inside a class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Fields hold the internal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object state</a:t>
            </a:r>
            <a:endParaRPr sz="21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2100">
                <a:solidFill>
                  <a:srgbClr val="F3CC5F"/>
                </a:solidFill>
              </a:rPr>
              <a:t>static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 per instance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1" marL="7620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2100">
                <a:solidFill>
                  <a:srgbClr val="F3CC5F"/>
                </a:solidFill>
              </a:rPr>
              <a:t>private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GB" sz="2100">
                <a:solidFill>
                  <a:srgbClr val="F3CC5F"/>
                </a:solidFill>
              </a:rPr>
              <a:t>public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GB" sz="2100">
                <a:solidFill>
                  <a:srgbClr val="F3CC5F"/>
                </a:solidFill>
              </a:rPr>
              <a:t>protected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…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class Dog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{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private string name;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private string breed;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private int age;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protected Color color;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}</a:t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BEE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Constant Fields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44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Constant fields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of two types: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15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Compile-time constants – </a:t>
            </a:r>
            <a:r>
              <a:rPr lang="en-GB" sz="1800">
                <a:solidFill>
                  <a:srgbClr val="F3CC5F"/>
                </a:solidFill>
              </a:rPr>
              <a:t>const</a:t>
            </a:r>
            <a:endParaRPr sz="1800">
              <a:solidFill>
                <a:srgbClr val="F3CC5F"/>
              </a:solidFill>
            </a:endParaRPr>
          </a:p>
          <a:p>
            <a:pPr indent="-292100" lvl="2" marL="1054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000"/>
              <a:buChar char="●"/>
            </a:pP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Replaced by their value during the compilation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1" marL="762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15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Runtime constants – </a:t>
            </a:r>
            <a:r>
              <a:rPr lang="en-GB" sz="1800">
                <a:solidFill>
                  <a:srgbClr val="F3CC5F"/>
                </a:solidFill>
              </a:rPr>
              <a:t>readonly</a:t>
            </a:r>
            <a:endParaRPr sz="1800">
              <a:solidFill>
                <a:srgbClr val="F3CC5F"/>
              </a:solidFill>
            </a:endParaRPr>
          </a:p>
          <a:p>
            <a:pPr indent="-292100" lvl="2" marL="1054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000"/>
              <a:buChar char="●"/>
            </a:pP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Assigned once only at object creation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84" name="Google Shape;184;p21"/>
          <p:cNvSpPr txBox="1"/>
          <p:nvPr/>
        </p:nvSpPr>
        <p:spPr>
          <a:xfrm>
            <a:off x="1540325" y="3387775"/>
            <a:ext cx="70389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class Math</a:t>
            </a:r>
            <a:endParaRPr sz="16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{</a:t>
            </a:r>
            <a:endParaRPr sz="16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  public </a:t>
            </a:r>
            <a:r>
              <a:rPr lang="en-GB" sz="1600">
                <a:solidFill>
                  <a:srgbClr val="F0A22E"/>
                </a:solidFill>
              </a:rPr>
              <a:t>const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>
                <a:solidFill>
                  <a:srgbClr val="FBEEC9"/>
                </a:solidFill>
              </a:rPr>
              <a:t>float PI = 3.14159;</a:t>
            </a:r>
            <a:endParaRPr sz="16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  public </a:t>
            </a:r>
            <a:r>
              <a:rPr lang="en-GB" sz="1600">
                <a:solidFill>
                  <a:srgbClr val="F0A22E"/>
                </a:solidFill>
              </a:rPr>
              <a:t>readonly</a:t>
            </a:r>
            <a:r>
              <a:rPr lang="en-GB" sz="1600">
                <a:solidFill>
                  <a:srgbClr val="FBEEC9"/>
                </a:solidFill>
              </a:rPr>
              <a:t> Color = Color.FromRGBA(25, 33, 74, 128);</a:t>
            </a:r>
            <a:endParaRPr sz="16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}</a:t>
            </a:r>
            <a:endParaRPr sz="1600">
              <a:solidFill>
                <a:srgbClr val="FBEEC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BEEC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