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fc623d9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fc623d9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fc623d9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fc623d9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fc623d9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fc623d9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4164d4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84164d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4164d4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4164d4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6a54e6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6a54e6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fc623d9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fc623d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fc623d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fc623d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fc623d9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fc623d9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fc623d9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fc623d9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fc623d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fc623d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fc623d9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fc623d9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fc623d9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fc623d9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fc623d9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fc623d9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sharp-by-example.blogspot.bg/" TargetMode="External"/><Relationship Id="rId4" Type="http://schemas.openxmlformats.org/officeDocument/2006/relationships/hyperlink" Target="https://www.tutorialspoint.com/csharp/csharp_exception_handling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80175" y="3363050"/>
            <a:ext cx="47520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0A22E"/>
                </a:solidFill>
                <a:latin typeface="Calibri"/>
                <a:ea typeface="Calibri"/>
                <a:cs typeface="Calibri"/>
                <a:sym typeface="Calibri"/>
              </a:rPr>
              <a:t>Handling Errors During</a:t>
            </a:r>
            <a:br>
              <a:rPr lang="en-GB" sz="3000">
                <a:solidFill>
                  <a:srgbClr val="F0A22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000">
                <a:solidFill>
                  <a:srgbClr val="F0A22E"/>
                </a:solidFill>
                <a:latin typeface="Calibri"/>
                <a:ea typeface="Calibri"/>
                <a:cs typeface="Calibri"/>
                <a:sym typeface="Calibri"/>
              </a:rPr>
              <a:t>the Program Execution</a:t>
            </a:r>
            <a:endParaRPr sz="3000">
              <a:solidFill>
                <a:srgbClr val="F0A2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Throwing</a:t>
            </a: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/>
              <a:t>Exceptions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186950"/>
            <a:ext cx="75801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Exceptions are thrown (raised) by the </a:t>
            </a:r>
            <a:r>
              <a:rPr lang="en-GB" sz="2500">
                <a:solidFill>
                  <a:srgbClr val="F3CC5F"/>
                </a:solidFill>
              </a:rPr>
              <a:t>throw</a:t>
            </a:r>
            <a:r>
              <a:rPr lang="en-GB" sz="25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3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to notify the calling code in case of error or unusual situation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an exception is thrown: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6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program execution stops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6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exception travels over the stack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054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5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Until a matching </a:t>
            </a:r>
            <a:r>
              <a:rPr lang="en-GB" sz="2100">
                <a:solidFill>
                  <a:srgbClr val="F3CC5F"/>
                </a:solidFill>
              </a:rPr>
              <a:t>catch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 is reached to handle it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Unhandled exceptions display an error message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throw Keyword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137500" y="1152475"/>
            <a:ext cx="76947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191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Char char="●"/>
            </a:pPr>
            <a:r>
              <a:rPr lang="en-GB" sz="16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Throwing</a:t>
            </a:r>
            <a:r>
              <a:rPr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 exception with an error message: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throw new ArgumentException("Invalid amount!");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191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Exceptions can accept message and cause: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BEEC9"/>
              </a:solidFill>
            </a:endParaRPr>
          </a:p>
          <a:p>
            <a:pPr indent="-330200" lvl="0" marL="4191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if the original exception is not passed, the initial cause of the exception is lost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97" name="Google Shape;197;p23"/>
          <p:cNvSpPr txBox="1"/>
          <p:nvPr/>
        </p:nvSpPr>
        <p:spPr>
          <a:xfrm>
            <a:off x="1570250" y="2229075"/>
            <a:ext cx="6647100" cy="21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try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{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…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}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catch (SqlException sqlEx)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{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throw new InvalidOperationException("Cannot save invoice.", sqlEx);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}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</a:t>
            </a: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/>
              <a:t>the Exception Type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307850"/>
            <a:ext cx="70389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3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an invalid parameter value is passed to a method: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00"/>
              <a:buChar char="●"/>
            </a:pPr>
            <a:r>
              <a:rPr lang="en-GB" sz="2000">
                <a:solidFill>
                  <a:srgbClr val="F3CC5F"/>
                </a:solidFill>
              </a:rPr>
              <a:t>ArgumentException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>
                <a:solidFill>
                  <a:srgbClr val="F3CC5F"/>
                </a:solidFill>
              </a:rPr>
              <a:t>ArgumentNullException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>
                <a:solidFill>
                  <a:srgbClr val="F3CC5F"/>
                </a:solidFill>
              </a:rPr>
              <a:t>ArgumentOutOfRangeException</a:t>
            </a:r>
            <a:endParaRPr sz="2000">
              <a:solidFill>
                <a:srgbClr val="F3CC5F"/>
              </a:solidFill>
            </a:endParaRPr>
          </a:p>
          <a:p>
            <a:pPr indent="-368300" lvl="0" marL="43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requested operation is not supported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00"/>
              <a:buChar char="●"/>
            </a:pPr>
            <a:r>
              <a:rPr lang="en-GB" sz="2000">
                <a:solidFill>
                  <a:srgbClr val="F3CC5F"/>
                </a:solidFill>
              </a:rPr>
              <a:t>NotSupportedException</a:t>
            </a:r>
            <a:endParaRPr sz="2000">
              <a:solidFill>
                <a:srgbClr val="F3CC5F"/>
              </a:solidFill>
            </a:endParaRPr>
          </a:p>
          <a:p>
            <a:pPr indent="-368300" lvl="0" marL="43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a method is still not implemented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00"/>
              <a:buChar char="●"/>
            </a:pPr>
            <a:r>
              <a:rPr lang="en-GB" sz="2000">
                <a:solidFill>
                  <a:srgbClr val="F3CC5F"/>
                </a:solidFill>
              </a:rPr>
              <a:t>NotImplementedException</a:t>
            </a:r>
            <a:endParaRPr sz="2000">
              <a:solidFill>
                <a:srgbClr val="F3CC5F"/>
              </a:solidFill>
            </a:endParaRPr>
          </a:p>
          <a:p>
            <a:pPr indent="-368300" lvl="0" marL="43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no suitable standard exception class is available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0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own exception class (inherit </a:t>
            </a:r>
            <a:r>
              <a:rPr lang="en-GB" sz="2000">
                <a:solidFill>
                  <a:srgbClr val="F3CC5F"/>
                </a:solidFill>
              </a:rPr>
              <a:t>Exception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1 - Persons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026125"/>
            <a:ext cx="7540200" cy="3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355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a class Person that has name, age and email. The name and age are mandatory. The email is optional. Define properties that accept non-empty name and age in the range [1 ... 100]. In case of invalid arguments, throw an exception.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a property for the email that accepts either null or non-empty string containing “@”.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two constructors.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711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first constructor should take name, age and email.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711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second constructor should take name and age only and call the first constructor.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711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the ToString() method to enable printing persons at the console.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711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program asking user for Name, Age and Email (optional).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711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 should add data into list of Persons.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711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case of exception program should display appropriate message.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711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 should be able to display list of Persons upon request.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2 - Calculator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62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class Calculator with properties ValueA, ValueB, Operation and a method to calculate result.</a:t>
            </a:r>
            <a:br>
              <a:rPr lang="en-GB"/>
            </a:br>
            <a:r>
              <a:rPr lang="en-GB"/>
              <a:t>Create a program asking about two values and operation.</a:t>
            </a:r>
            <a:br>
              <a:rPr lang="en-GB"/>
            </a:br>
            <a:r>
              <a:rPr lang="en-GB"/>
              <a:t>After user select operation program should display the result as:</a:t>
            </a:r>
            <a:br>
              <a:rPr lang="en-GB"/>
            </a:br>
            <a:r>
              <a:rPr lang="en-GB">
                <a:solidFill>
                  <a:schemeClr val="accent6"/>
                </a:solidFill>
              </a:rPr>
              <a:t>[value 1] [operator] [value 2] = [result]</a:t>
            </a:r>
            <a:br>
              <a:rPr lang="en-GB"/>
            </a:br>
            <a:r>
              <a:rPr lang="en-GB"/>
              <a:t>In case of exception program should display appropriate message.</a:t>
            </a:r>
            <a:br>
              <a:rPr lang="en-GB"/>
            </a:br>
            <a:br>
              <a:rPr lang="en-GB"/>
            </a:br>
            <a:r>
              <a:rPr lang="en-GB"/>
              <a:t>Example results:</a:t>
            </a:r>
            <a:br>
              <a:rPr lang="en-GB"/>
            </a:br>
            <a:r>
              <a:rPr lang="en-GB"/>
              <a:t>2 + 2 = 4</a:t>
            </a:r>
            <a:br>
              <a:rPr lang="en-GB"/>
            </a:br>
            <a:r>
              <a:rPr lang="en-GB"/>
              <a:t>2 / 2 = 1</a:t>
            </a:r>
            <a:br>
              <a:rPr lang="en-GB"/>
            </a:br>
            <a:r>
              <a:rPr lang="en-GB"/>
              <a:t>2 / 0 = DivideByZeroException</a:t>
            </a:r>
            <a:br>
              <a:rPr lang="en-GB"/>
            </a:b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links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https://csharp-by-example.blogspot.bg/</a:t>
            </a:r>
            <a:r>
              <a:rPr lang="en-GB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https://www.tutorialspoint.com/csharp/csharp_exception_handling.htm</a:t>
            </a:r>
            <a:r>
              <a:rPr lang="en-GB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62225"/>
            <a:ext cx="70389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AutoNum type="arabicPeriod"/>
            </a:pP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are Exceptions?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AutoNum type="arabicPeriod"/>
            </a:pP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Handling Exceptions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AutoNum type="arabicPeriod"/>
            </a:pP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700">
                <a:solidFill>
                  <a:srgbClr val="F3CC5F"/>
                </a:solidFill>
              </a:rPr>
              <a:t>System.Exception</a:t>
            </a: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AutoNum type="arabicPeriod"/>
            </a:pP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 of Exceptions and their Hierarchy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AutoNum type="arabicPeriod"/>
            </a:pP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Raising (Throwing) Exceptions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AutoNum type="arabicPeriod"/>
            </a:pP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AutoNum type="arabicPeriod"/>
            </a:pP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Creating Custom Exceptions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Exceptions?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62225"/>
            <a:ext cx="70389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exceptions 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.NET Framework / Java are a classic implementation of the OOP exception model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Deliver powerful mechanism for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centralized handling of errors 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unusual events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Substitute procedure-oriented approach, in which each function returns error code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Simplify code construction and maintenance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 the problematic situations to be processed at multiple levels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Exceptions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0040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C# exceptions can be handled by the</a:t>
            </a:r>
            <a:r>
              <a:rPr lang="en-GB" sz="2000">
                <a:solidFill>
                  <a:srgbClr val="FBEEC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>
                <a:solidFill>
                  <a:srgbClr val="F3CC5F"/>
                </a:solidFill>
              </a:rPr>
              <a:t>try-catch-finally</a:t>
            </a: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construction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44500" rtl="0" algn="l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3CC5F"/>
                </a:solidFill>
              </a:rPr>
              <a:t>catch</a:t>
            </a: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blocks can be used multiple times to process different exception types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850" y="2016500"/>
            <a:ext cx="5676301" cy="20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Exceptions – Example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925" y="1233525"/>
            <a:ext cx="5655026" cy="35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System.Exception Class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162225"/>
            <a:ext cx="70389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Exceptions in C# / .NET are objects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100">
                <a:solidFill>
                  <a:srgbClr val="F3CC5F"/>
                </a:solidFill>
              </a:rPr>
              <a:t>System.Exception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class is base for all exceptions in CLR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1" marL="76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Contains information for the cause of the error / unusual situation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054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100"/>
              <a:buChar char="●"/>
            </a:pPr>
            <a:r>
              <a:rPr lang="en-GB" sz="1700">
                <a:solidFill>
                  <a:srgbClr val="F3CC5F"/>
                </a:solidFill>
              </a:rPr>
              <a:t>Message</a:t>
            </a:r>
            <a:r>
              <a:rPr lang="en-GB" sz="17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text description of the exception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054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100"/>
              <a:buChar char="●"/>
            </a:pPr>
            <a:r>
              <a:rPr lang="en-GB" sz="1700">
                <a:solidFill>
                  <a:srgbClr val="F3CC5F"/>
                </a:solidFill>
              </a:rPr>
              <a:t>StackTrace</a:t>
            </a:r>
            <a:r>
              <a:rPr lang="en-GB" sz="17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the snapshot of the stack at the moment of exception throwing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054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100"/>
              <a:buChar char="●"/>
            </a:pPr>
            <a:r>
              <a:rPr lang="en-GB" sz="1700">
                <a:solidFill>
                  <a:srgbClr val="F3CC5F"/>
                </a:solidFill>
              </a:rPr>
              <a:t>InnerException</a:t>
            </a:r>
            <a:r>
              <a:rPr lang="en-GB" sz="17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exception caused the current exception (if any)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Similar concept in Java and PHP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Properties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3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500">
                <a:solidFill>
                  <a:srgbClr val="F3CC5F"/>
                </a:solidFill>
              </a:rPr>
              <a:t>Message</a:t>
            </a:r>
            <a:r>
              <a:rPr lang="en-GB" sz="25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property gives a brief description of the problem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3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500">
                <a:solidFill>
                  <a:srgbClr val="F3CC5F"/>
                </a:solidFill>
              </a:rPr>
              <a:t>StackTrace</a:t>
            </a:r>
            <a:r>
              <a:rPr lang="en-GB" sz="25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property is extremely useful when identifying the reason that caused the exception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Hierarchy in .NET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25" y="1267050"/>
            <a:ext cx="7873599" cy="31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Exceptions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186950"/>
            <a:ext cx="76293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318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.NET exceptions inherit from </a:t>
            </a:r>
            <a:r>
              <a:rPr lang="en-GB" sz="2000">
                <a:solidFill>
                  <a:srgbClr val="F3CC5F"/>
                </a:solidFill>
              </a:rPr>
              <a:t>System.Exception</a:t>
            </a:r>
            <a:endParaRPr sz="2000">
              <a:solidFill>
                <a:srgbClr val="F3CC5F"/>
              </a:solidFill>
            </a:endParaRPr>
          </a:p>
          <a:p>
            <a:pPr indent="-355600" lvl="0" marL="4318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system exceptions inherit from </a:t>
            </a:r>
            <a:r>
              <a:rPr lang="en-GB" sz="2000">
                <a:solidFill>
                  <a:srgbClr val="F3CC5F"/>
                </a:solidFill>
              </a:rPr>
              <a:t>System.SystemException</a:t>
            </a:r>
            <a:endParaRPr sz="2000">
              <a:solidFill>
                <a:srgbClr val="F3CC5F"/>
              </a:solidFill>
            </a:endParaRPr>
          </a:p>
          <a:p>
            <a:pPr indent="-304800" lvl="1" marL="7493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3CC5F"/>
                </a:solidFill>
              </a:rPr>
              <a:t>System.ArgumentException</a:t>
            </a:r>
            <a:endParaRPr sz="1800">
              <a:solidFill>
                <a:srgbClr val="F3CC5F"/>
              </a:solidFill>
            </a:endParaRPr>
          </a:p>
          <a:p>
            <a:pPr indent="-304800" lvl="1" marL="7493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3CC5F"/>
                </a:solidFill>
              </a:rPr>
              <a:t>System.FormatException</a:t>
            </a:r>
            <a:endParaRPr sz="1800">
              <a:solidFill>
                <a:srgbClr val="F3CC5F"/>
              </a:solidFill>
            </a:endParaRPr>
          </a:p>
          <a:p>
            <a:pPr indent="-304800" lvl="1" marL="7493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3CC5F"/>
                </a:solidFill>
              </a:rPr>
              <a:t>System.NullReferenceException</a:t>
            </a:r>
            <a:endParaRPr sz="1800">
              <a:solidFill>
                <a:srgbClr val="F3CC5F"/>
              </a:solidFill>
            </a:endParaRPr>
          </a:p>
          <a:p>
            <a:pPr indent="-304800" lvl="1" marL="7493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3CC5F"/>
                </a:solidFill>
              </a:rPr>
              <a:t>System.OutOfMemoryException</a:t>
            </a:r>
            <a:endParaRPr sz="1800">
              <a:solidFill>
                <a:srgbClr val="F3CC5F"/>
              </a:solidFill>
            </a:endParaRPr>
          </a:p>
          <a:p>
            <a:pPr indent="-304800" lvl="1" marL="7493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3CC5F"/>
                </a:solidFill>
              </a:rPr>
              <a:t>System.StackOverflowException</a:t>
            </a:r>
            <a:endParaRPr sz="1800">
              <a:solidFill>
                <a:srgbClr val="F3CC5F"/>
              </a:solidFill>
            </a:endParaRPr>
          </a:p>
          <a:p>
            <a:pPr indent="-355600" lvl="0" marL="4318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User-defined exceptions should inherit from </a:t>
            </a:r>
            <a:r>
              <a:rPr lang="en-GB" sz="2000">
                <a:solidFill>
                  <a:srgbClr val="F3CC5F"/>
                </a:solidFill>
              </a:rPr>
              <a:t>System.Exception</a:t>
            </a:r>
            <a:endParaRPr sz="2000">
              <a:solidFill>
                <a:srgbClr val="F3CC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CC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