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Lato" panose="020B0604020202020204" charset="0"/>
      <p:regular r:id="rId33"/>
      <p:bold r:id="rId34"/>
      <p:italic r:id="rId35"/>
      <p:boldItalic r:id="rId36"/>
    </p:embeddedFont>
    <p:embeddedFont>
      <p:font typeface="Montserrat" panose="020B0604020202020204" charset="-52"/>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395"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b6ade4d78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b6ade4d78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a232765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a232765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b6ade4d78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b6ade4d7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b6ade4d78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b6ade4d78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b6ade4d78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b6ade4d78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b6ade4d78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b6ade4d78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b6ade4d78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b6ade4d78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a2327651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a2327651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b6ade4d78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b6ade4d78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a23276516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a23276516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b6ade4d78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b6ade4d7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a23276516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a2327651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a23276516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a23276516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a2327651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a232765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a2327651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a2327651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a2327651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a232765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a23276516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a2327651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a23276516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a2327651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a23276516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a23276516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a23276516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a2327651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a23276516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a23276516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6ade4d78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6ade4d7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6ade4d78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b6ade4d7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6ade4d78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6ade4d7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48843fd7e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48843fd7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b6ade4d78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b6ade4d78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b6ade4d78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b6ade4d78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6ade4d78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b6ade4d78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6ade4d78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6ade4d78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c-sharpcorner.com/uploadfile/prasoonk/abstract-class-vs-interface/"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hyperlink" Target="https://www.codeproject.com/Articles/11155/Abstract-Class-versus-Interface" TargetMode="External"/><Relationship Id="rId4" Type="http://schemas.openxmlformats.org/officeDocument/2006/relationships/hyperlink" Target="http://www.aspdotnet-suresh.com/2010/04/abstract-versus-interface.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www.tutorialspoint.com/csharp/csharp_polymorphism.htm"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practiceexercisescsharp.blogspot.bg/p/5.html" TargetMode="External"/><Relationship Id="rId3" Type="http://schemas.openxmlformats.org/officeDocument/2006/relationships/hyperlink" Target="https://www.tutlane.com/tutorial/csharp/csharp-inheritance" TargetMode="External"/><Relationship Id="rId7" Type="http://schemas.openxmlformats.org/officeDocument/2006/relationships/hyperlink" Target="http://www.c-sharpcorner.com/UploadFile/84c85b/object-oriented-programming-using-C-Sharp-ne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www.tutorialspoint.com/csharp/csharp_polymorphism.htm" TargetMode="External"/><Relationship Id="rId5" Type="http://schemas.openxmlformats.org/officeDocument/2006/relationships/hyperlink" Target="https://www.tutorialspoint.com/csharp/csharp_interfaces.htm" TargetMode="External"/><Relationship Id="rId10" Type="http://schemas.openxmlformats.org/officeDocument/2006/relationships/hyperlink" Target="https://www.codeproject.com/Articles/11155/Abstract-Class-versus-Interface" TargetMode="External"/><Relationship Id="rId4" Type="http://schemas.openxmlformats.org/officeDocument/2006/relationships/hyperlink" Target="https://www.tutorialspoint.com/csharp/csharp_inheritance.htm" TargetMode="External"/><Relationship Id="rId9" Type="http://schemas.openxmlformats.org/officeDocument/2006/relationships/hyperlink" Target="https://csharp-by-example.blogspot.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99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Inheritance, </a:t>
            </a:r>
            <a:endParaRPr/>
          </a:p>
          <a:p>
            <a:pPr marL="0" lvl="0" indent="0" algn="l" rtl="0">
              <a:spcBef>
                <a:spcPts val="0"/>
              </a:spcBef>
              <a:spcAft>
                <a:spcPts val="0"/>
              </a:spcAft>
              <a:buNone/>
            </a:pPr>
            <a:r>
              <a:rPr lang="en-GB"/>
              <a:t>Interfaces, Polymorphism... </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Initializing Base Class</a:t>
            </a:r>
            <a:endParaRPr/>
          </a:p>
        </p:txBody>
      </p:sp>
      <p:sp>
        <p:nvSpPr>
          <p:cNvPr id="190" name="Google Shape;190;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GB" sz="2300"/>
              <a:t>The derived class inherits the base class member variables and member methods. </a:t>
            </a:r>
            <a:endParaRPr sz="2300"/>
          </a:p>
          <a:p>
            <a:pPr marL="457200" lvl="0" indent="-374650" algn="l" rtl="0">
              <a:spcBef>
                <a:spcPts val="0"/>
              </a:spcBef>
              <a:spcAft>
                <a:spcPts val="0"/>
              </a:spcAft>
              <a:buSzPts val="2300"/>
              <a:buChar char="●"/>
            </a:pPr>
            <a:r>
              <a:rPr lang="en-GB" sz="2300"/>
              <a:t>Therefore the super class object should be created before the subclass is created. </a:t>
            </a:r>
            <a:endParaRPr sz="2300"/>
          </a:p>
          <a:p>
            <a:pPr marL="457200" lvl="0" indent="-374650" algn="l" rtl="0">
              <a:spcBef>
                <a:spcPts val="0"/>
              </a:spcBef>
              <a:spcAft>
                <a:spcPts val="0"/>
              </a:spcAft>
              <a:buSzPts val="2300"/>
              <a:buChar char="●"/>
            </a:pPr>
            <a:r>
              <a:rPr lang="en-GB" sz="2300"/>
              <a:t>You can give instructions for superclass initialization in the member initialization list.</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a:t>
            </a:r>
            <a:endParaRPr/>
          </a:p>
        </p:txBody>
      </p:sp>
      <p:sp>
        <p:nvSpPr>
          <p:cNvPr id="196" name="Google Shape;196;p23"/>
          <p:cNvSpPr txBox="1">
            <a:spLocks noGrp="1"/>
          </p:cNvSpPr>
          <p:nvPr>
            <p:ph type="body" idx="1"/>
          </p:nvPr>
        </p:nvSpPr>
        <p:spPr>
          <a:xfrm>
            <a:off x="1297500" y="941075"/>
            <a:ext cx="7038900" cy="4162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public class Point</a:t>
            </a:r>
            <a:br>
              <a:rPr lang="en-GB"/>
            </a:br>
            <a:r>
              <a:rPr lang="en-GB"/>
              <a:t>{</a:t>
            </a:r>
            <a:br>
              <a:rPr lang="en-GB"/>
            </a:br>
            <a:r>
              <a:rPr lang="en-GB"/>
              <a:t>    public int x, y;</a:t>
            </a:r>
            <a:br>
              <a:rPr lang="en-GB"/>
            </a:br>
            <a:r>
              <a:rPr lang="en-GB"/>
              <a:t>    public Point(int x, int y) </a:t>
            </a:r>
            <a:br>
              <a:rPr lang="en-GB"/>
            </a:br>
            <a:r>
              <a:rPr lang="en-GB"/>
              <a:t>    {</a:t>
            </a:r>
            <a:br>
              <a:rPr lang="en-GB"/>
            </a:br>
            <a:r>
              <a:rPr lang="en-GB"/>
              <a:t>        this.x = x;</a:t>
            </a:r>
            <a:br>
              <a:rPr lang="en-GB"/>
            </a:br>
            <a:r>
              <a:rPr lang="en-GB"/>
              <a:t>        this.y = y;</a:t>
            </a:r>
            <a:br>
              <a:rPr lang="en-GB"/>
            </a:br>
            <a:r>
              <a:rPr lang="en-GB"/>
              <a:t>    }</a:t>
            </a:r>
            <a:br>
              <a:rPr lang="en-GB"/>
            </a:br>
            <a:r>
              <a:rPr lang="en-GB"/>
              <a:t>}</a:t>
            </a:r>
            <a:br>
              <a:rPr lang="en-GB"/>
            </a:br>
            <a:r>
              <a:rPr lang="en-GB"/>
              <a:t>public class Point3D: Point</a:t>
            </a:r>
            <a:br>
              <a:rPr lang="en-GB"/>
            </a:br>
            <a:r>
              <a:rPr lang="en-GB"/>
              <a:t>{</a:t>
            </a:r>
            <a:br>
              <a:rPr lang="en-GB"/>
            </a:br>
            <a:r>
              <a:rPr lang="en-GB"/>
              <a:t>    public int z;</a:t>
            </a:r>
            <a:br>
              <a:rPr lang="en-GB"/>
            </a:br>
            <a:r>
              <a:rPr lang="en-GB"/>
              <a:t>    public Point3D(int x, int y, int z) : </a:t>
            </a:r>
            <a:br>
              <a:rPr lang="en-GB"/>
            </a:br>
            <a:r>
              <a:rPr lang="en-GB"/>
              <a:t>        base(x, y) </a:t>
            </a:r>
            <a:br>
              <a:rPr lang="en-GB"/>
            </a:br>
            <a:r>
              <a:rPr lang="en-GB"/>
              <a:t>    {</a:t>
            </a:r>
            <a:br>
              <a:rPr lang="en-GB"/>
            </a:br>
            <a:r>
              <a:rPr lang="en-GB"/>
              <a:t>        this.z = z;</a:t>
            </a:r>
            <a:br>
              <a:rPr lang="en-GB"/>
            </a:br>
            <a:r>
              <a:rPr lang="en-GB"/>
              <a:t>    }</a:t>
            </a:r>
            <a:br>
              <a:rPr lang="en-GB"/>
            </a:br>
            <a:r>
              <a:rPr lang="en-GB"/>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Multiple Inheritance in C#</a:t>
            </a:r>
            <a:endParaRPr/>
          </a:p>
        </p:txBody>
      </p:sp>
      <p:sp>
        <p:nvSpPr>
          <p:cNvPr id="202" name="Google Shape;202;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93700" algn="l" rtl="0">
              <a:spcBef>
                <a:spcPts val="0"/>
              </a:spcBef>
              <a:spcAft>
                <a:spcPts val="0"/>
              </a:spcAft>
              <a:buSzPts val="2600"/>
              <a:buChar char="●"/>
            </a:pPr>
            <a:r>
              <a:rPr lang="en-GB" sz="2600" i="1" u="sng"/>
              <a:t>C# does not support multiple inheritance</a:t>
            </a:r>
            <a:r>
              <a:rPr lang="en-GB" sz="2600"/>
              <a:t>! </a:t>
            </a:r>
            <a:endParaRPr sz="2600"/>
          </a:p>
          <a:p>
            <a:pPr marL="457200" lvl="0" indent="-393700" algn="l" rtl="0">
              <a:spcBef>
                <a:spcPts val="0"/>
              </a:spcBef>
              <a:spcAft>
                <a:spcPts val="0"/>
              </a:spcAft>
              <a:buSzPts val="2600"/>
              <a:buChar char="●"/>
            </a:pPr>
            <a:r>
              <a:rPr lang="en-GB" sz="2600"/>
              <a:t>However, you can use </a:t>
            </a:r>
            <a:r>
              <a:rPr lang="en-GB" sz="2600">
                <a:solidFill>
                  <a:srgbClr val="FF9900"/>
                </a:solidFill>
              </a:rPr>
              <a:t>interfaces </a:t>
            </a:r>
            <a:r>
              <a:rPr lang="en-GB" sz="2600"/>
              <a:t>to implement multiple inheritance.</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Interfaces</a:t>
            </a:r>
            <a:endParaRPr/>
          </a:p>
        </p:txBody>
      </p:sp>
      <p:sp>
        <p:nvSpPr>
          <p:cNvPr id="208" name="Google Shape;208;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Interfaces</a:t>
            </a:r>
            <a:endParaRPr/>
          </a:p>
        </p:txBody>
      </p:sp>
      <p:sp>
        <p:nvSpPr>
          <p:cNvPr id="214" name="Google Shape;214;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Char char="●"/>
            </a:pPr>
            <a:r>
              <a:rPr lang="en-GB" sz="2300"/>
              <a:t>An interface is defined as a syntactical contract that all the classes inheriting the interface should follow. </a:t>
            </a:r>
            <a:endParaRPr sz="2300"/>
          </a:p>
          <a:p>
            <a:pPr marL="457200" lvl="0" indent="-374650" algn="l" rtl="0">
              <a:spcBef>
                <a:spcPts val="0"/>
              </a:spcBef>
              <a:spcAft>
                <a:spcPts val="0"/>
              </a:spcAft>
              <a:buSzPts val="2300"/>
              <a:buChar char="●"/>
            </a:pPr>
            <a:r>
              <a:rPr lang="en-GB" sz="2300"/>
              <a:t>The interface defines the 'what' part of the syntactical contract and the deriving classes define the 'how' part of the syntactical contract.</a:t>
            </a: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Interfaces</a:t>
            </a:r>
            <a:endParaRPr/>
          </a:p>
        </p:txBody>
      </p:sp>
      <p:sp>
        <p:nvSpPr>
          <p:cNvPr id="220" name="Google Shape;220;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GB" sz="1600"/>
              <a:t>Interfaces define </a:t>
            </a:r>
            <a:endParaRPr sz="1600"/>
          </a:p>
          <a:p>
            <a:pPr marL="914400" lvl="1" indent="-330200" algn="l" rtl="0">
              <a:spcBef>
                <a:spcPts val="0"/>
              </a:spcBef>
              <a:spcAft>
                <a:spcPts val="0"/>
              </a:spcAft>
              <a:buSzPts val="1600"/>
              <a:buChar char="○"/>
            </a:pPr>
            <a:r>
              <a:rPr lang="en-GB" sz="1600"/>
              <a:t>properties, </a:t>
            </a:r>
            <a:endParaRPr sz="1600"/>
          </a:p>
          <a:p>
            <a:pPr marL="914400" lvl="1" indent="-330200" algn="l" rtl="0">
              <a:spcBef>
                <a:spcPts val="0"/>
              </a:spcBef>
              <a:spcAft>
                <a:spcPts val="0"/>
              </a:spcAft>
              <a:buSzPts val="1600"/>
              <a:buChar char="○"/>
            </a:pPr>
            <a:r>
              <a:rPr lang="en-GB" sz="1600"/>
              <a:t>methods, </a:t>
            </a:r>
            <a:endParaRPr sz="1600"/>
          </a:p>
          <a:p>
            <a:pPr marL="914400" lvl="1" indent="-330200" algn="l" rtl="0">
              <a:spcBef>
                <a:spcPts val="0"/>
              </a:spcBef>
              <a:spcAft>
                <a:spcPts val="0"/>
              </a:spcAft>
              <a:buSzPts val="1600"/>
              <a:buChar char="○"/>
            </a:pPr>
            <a:r>
              <a:rPr lang="en-GB" sz="1600"/>
              <a:t>Events</a:t>
            </a:r>
            <a:endParaRPr sz="1600"/>
          </a:p>
          <a:p>
            <a:pPr marL="914400" lvl="1" indent="-330200" algn="l" rtl="0">
              <a:spcBef>
                <a:spcPts val="0"/>
              </a:spcBef>
              <a:spcAft>
                <a:spcPts val="0"/>
              </a:spcAft>
              <a:buSzPts val="1600"/>
              <a:buChar char="○"/>
            </a:pPr>
            <a:r>
              <a:rPr lang="en-GB" sz="1600"/>
              <a:t>which are the members of the interface. </a:t>
            </a:r>
            <a:endParaRPr sz="1600"/>
          </a:p>
          <a:p>
            <a:pPr marL="457200" lvl="0" indent="-330200" algn="l" rtl="0">
              <a:spcBef>
                <a:spcPts val="0"/>
              </a:spcBef>
              <a:spcAft>
                <a:spcPts val="0"/>
              </a:spcAft>
              <a:buSzPts val="1600"/>
              <a:buChar char="●"/>
            </a:pPr>
            <a:r>
              <a:rPr lang="en-GB" sz="1600"/>
              <a:t>Interfaces contain only the declaration of the members. </a:t>
            </a:r>
            <a:endParaRPr sz="1600"/>
          </a:p>
          <a:p>
            <a:pPr marL="457200" lvl="0" indent="-330200" algn="l" rtl="0">
              <a:spcBef>
                <a:spcPts val="0"/>
              </a:spcBef>
              <a:spcAft>
                <a:spcPts val="0"/>
              </a:spcAft>
              <a:buSzPts val="1600"/>
              <a:buChar char="●"/>
            </a:pPr>
            <a:r>
              <a:rPr lang="en-GB" sz="1600"/>
              <a:t>It is the responsibility of the deriving class to define the members. It often helps in providing a standard structure that the deriving classes would follow.</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Declaring Interfaces</a:t>
            </a:r>
            <a:endParaRPr/>
          </a:p>
        </p:txBody>
      </p:sp>
      <p:sp>
        <p:nvSpPr>
          <p:cNvPr id="232" name="Google Shape;232;p29"/>
          <p:cNvSpPr txBox="1">
            <a:spLocks noGrp="1"/>
          </p:cNvSpPr>
          <p:nvPr>
            <p:ph type="body" idx="1"/>
          </p:nvPr>
        </p:nvSpPr>
        <p:spPr>
          <a:xfrm>
            <a:off x="1297500" y="1110075"/>
            <a:ext cx="7038900" cy="137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t>Interfaces are declared using the interface keyword. It is similar to class declaration. Interface statements are public by default. Following is an example of an interface declaration −</a:t>
            </a:r>
            <a:endParaRPr sz="1800"/>
          </a:p>
        </p:txBody>
      </p:sp>
      <p:sp>
        <p:nvSpPr>
          <p:cNvPr id="233" name="Google Shape;233;p29"/>
          <p:cNvSpPr txBox="1">
            <a:spLocks noGrp="1"/>
          </p:cNvSpPr>
          <p:nvPr>
            <p:ph type="body" idx="1"/>
          </p:nvPr>
        </p:nvSpPr>
        <p:spPr>
          <a:xfrm>
            <a:off x="1297500" y="2731775"/>
            <a:ext cx="7038900" cy="210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800"/>
              <a:t>public interface ITransactions {</a:t>
            </a:r>
            <a:br>
              <a:rPr lang="en-GB" sz="1800"/>
            </a:br>
            <a:r>
              <a:rPr lang="en-GB" sz="1800"/>
              <a:t>   // interface members</a:t>
            </a:r>
            <a:br>
              <a:rPr lang="en-GB" sz="1800"/>
            </a:br>
            <a:r>
              <a:rPr lang="en-GB" sz="1800"/>
              <a:t>   void showTransaction();</a:t>
            </a:r>
            <a:br>
              <a:rPr lang="en-GB" sz="1800"/>
            </a:br>
            <a:r>
              <a:rPr lang="en-GB" sz="1800"/>
              <a:t>   double getAmount();</a:t>
            </a:r>
            <a:br>
              <a:rPr lang="en-GB" sz="1800"/>
            </a:br>
            <a:r>
              <a:rPr lang="en-GB" sz="1800"/>
              <a:t>}</a:t>
            </a:r>
            <a:br>
              <a:rPr lang="en-GB" sz="1800"/>
            </a:b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 Classes</a:t>
            </a:r>
            <a:endParaRPr/>
          </a:p>
        </p:txBody>
      </p:sp>
      <p:sp>
        <p:nvSpPr>
          <p:cNvPr id="239" name="Google Shape;239;p3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 classes</a:t>
            </a:r>
            <a:endParaRPr/>
          </a:p>
        </p:txBody>
      </p:sp>
      <p:sp>
        <p:nvSpPr>
          <p:cNvPr id="226" name="Google Shape;226;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dirty="0"/>
              <a:t>Abstract classes to some extent serve the same purpose</a:t>
            </a:r>
            <a:r>
              <a:rPr lang="bg-BG" sz="2000" dirty="0"/>
              <a:t> </a:t>
            </a:r>
            <a:r>
              <a:rPr lang="en-US" sz="2000" dirty="0"/>
              <a:t>as interfaces</a:t>
            </a:r>
            <a:r>
              <a:rPr lang="en-GB" sz="2000" dirty="0"/>
              <a:t>, however, they are mostly used when only few methods are to be declared by the base class and the deriving class implements the functionalities.</a:t>
            </a:r>
            <a:endParaRP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 Classes</a:t>
            </a:r>
            <a:endParaRPr/>
          </a:p>
          <a:p>
            <a:pPr marL="0" lvl="0" indent="0" algn="l" rtl="0">
              <a:spcBef>
                <a:spcPts val="0"/>
              </a:spcBef>
              <a:spcAft>
                <a:spcPts val="0"/>
              </a:spcAft>
              <a:buNone/>
            </a:pPr>
            <a:endParaRPr/>
          </a:p>
        </p:txBody>
      </p:sp>
      <p:sp>
        <p:nvSpPr>
          <p:cNvPr id="245" name="Google Shape;245;p3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GB" sz="1700"/>
              <a:t>C# allows both classes and functions to be declared abstract using the abstract keyword. </a:t>
            </a:r>
            <a:endParaRPr sz="1700"/>
          </a:p>
          <a:p>
            <a:pPr marL="457200" lvl="0" indent="-336550" algn="l" rtl="0">
              <a:spcBef>
                <a:spcPts val="0"/>
              </a:spcBef>
              <a:spcAft>
                <a:spcPts val="0"/>
              </a:spcAft>
              <a:buSzPts val="1700"/>
              <a:buChar char="●"/>
            </a:pPr>
            <a:r>
              <a:rPr lang="en-GB" sz="1700"/>
              <a:t>You can't create an instance of an abstract class. </a:t>
            </a:r>
            <a:endParaRPr sz="1700"/>
          </a:p>
          <a:p>
            <a:pPr marL="457200" lvl="0" indent="-336550" algn="l" rtl="0">
              <a:spcBef>
                <a:spcPts val="0"/>
              </a:spcBef>
              <a:spcAft>
                <a:spcPts val="0"/>
              </a:spcAft>
              <a:buSzPts val="1700"/>
              <a:buChar char="●"/>
            </a:pPr>
            <a:r>
              <a:rPr lang="en-GB" sz="1700"/>
              <a:t>An abstract member has a signature but no function body and they must be overridden in any non-abstract derived class. </a:t>
            </a:r>
            <a:endParaRPr sz="1700"/>
          </a:p>
          <a:p>
            <a:pPr marL="457200" lvl="0" indent="-336550" algn="l" rtl="0">
              <a:spcBef>
                <a:spcPts val="0"/>
              </a:spcBef>
              <a:spcAft>
                <a:spcPts val="0"/>
              </a:spcAft>
              <a:buSzPts val="1700"/>
              <a:buChar char="●"/>
            </a:pPr>
            <a:r>
              <a:rPr lang="en-GB" sz="1700"/>
              <a:t>Abstract classes exist primarily for inheritance. Member functions, properties and indexers can be abstract. </a:t>
            </a:r>
            <a:endParaRPr sz="1700"/>
          </a:p>
          <a:p>
            <a:pPr marL="457200" lvl="0" indent="-336550" algn="l" rtl="0">
              <a:spcBef>
                <a:spcPts val="0"/>
              </a:spcBef>
              <a:spcAft>
                <a:spcPts val="0"/>
              </a:spcAft>
              <a:buSzPts val="1700"/>
              <a:buChar char="●"/>
            </a:pPr>
            <a:r>
              <a:rPr lang="en-GB" sz="1700"/>
              <a:t>A class with one or more abstract members must be abstract as well. Static members can't be abstract.</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431800" algn="l" rtl="0">
              <a:spcBef>
                <a:spcPts val="0"/>
              </a:spcBef>
              <a:spcAft>
                <a:spcPts val="0"/>
              </a:spcAft>
              <a:buSzPts val="3200"/>
              <a:buAutoNum type="arabicPeriod"/>
            </a:pPr>
            <a:r>
              <a:rPr lang="en-GB" sz="3200"/>
              <a:t>Inheritance</a:t>
            </a:r>
            <a:endParaRPr sz="3200"/>
          </a:p>
          <a:p>
            <a:pPr marL="457200" lvl="0" indent="-431800" algn="l" rtl="0">
              <a:spcBef>
                <a:spcPts val="0"/>
              </a:spcBef>
              <a:spcAft>
                <a:spcPts val="0"/>
              </a:spcAft>
              <a:buSzPts val="3200"/>
              <a:buAutoNum type="arabicPeriod"/>
            </a:pPr>
            <a:r>
              <a:rPr lang="en-GB" sz="3200"/>
              <a:t>Interfaces</a:t>
            </a:r>
            <a:endParaRPr sz="3200"/>
          </a:p>
          <a:p>
            <a:pPr marL="457200" lvl="0" indent="-431800" algn="l" rtl="0">
              <a:spcBef>
                <a:spcPts val="0"/>
              </a:spcBef>
              <a:spcAft>
                <a:spcPts val="0"/>
              </a:spcAft>
              <a:buSzPts val="3200"/>
              <a:buAutoNum type="arabicPeriod"/>
            </a:pPr>
            <a:r>
              <a:rPr lang="en-GB" sz="3200"/>
              <a:t>Polymorphism</a:t>
            </a:r>
            <a:endParaRPr sz="3200"/>
          </a:p>
          <a:p>
            <a:pPr marL="457200" lvl="0" indent="-431800" algn="l" rtl="0">
              <a:spcBef>
                <a:spcPts val="0"/>
              </a:spcBef>
              <a:spcAft>
                <a:spcPts val="0"/>
              </a:spcAft>
              <a:buSzPts val="3200"/>
              <a:buAutoNum type="arabicPeriod"/>
            </a:pPr>
            <a:r>
              <a:rPr lang="en-GB" sz="3200"/>
              <a:t>Overloading</a:t>
            </a:r>
            <a:endParaRPr sz="3200"/>
          </a:p>
          <a:p>
            <a:pPr marL="0" lvl="0" indent="0" algn="l" rtl="0">
              <a:spcBef>
                <a:spcPts val="1600"/>
              </a:spcBef>
              <a:spcAft>
                <a:spcPts val="1600"/>
              </a:spcAft>
              <a:buNone/>
            </a:pP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Abstract Classes vs. Interface</a:t>
            </a:r>
            <a:endParaRPr/>
          </a:p>
        </p:txBody>
      </p:sp>
      <p:sp>
        <p:nvSpPr>
          <p:cNvPr id="251" name="Google Shape;251;p32"/>
          <p:cNvSpPr txBox="1">
            <a:spLocks noGrp="1"/>
          </p:cNvSpPr>
          <p:nvPr>
            <p:ph type="body" idx="1"/>
          </p:nvPr>
        </p:nvSpPr>
        <p:spPr>
          <a:xfrm>
            <a:off x="1297500" y="1083950"/>
            <a:ext cx="7038900" cy="37815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GB"/>
              <a:t>A class can implement any number of interfaces but a subclass can at most use only one abstract class.</a:t>
            </a:r>
            <a:endParaRPr/>
          </a:p>
          <a:p>
            <a:pPr marL="457200" lvl="0" indent="-311150" algn="l" rtl="0">
              <a:spcBef>
                <a:spcPts val="0"/>
              </a:spcBef>
              <a:spcAft>
                <a:spcPts val="0"/>
              </a:spcAft>
              <a:buSzPts val="1300"/>
              <a:buAutoNum type="arabicPeriod"/>
            </a:pPr>
            <a:r>
              <a:rPr lang="en-GB"/>
              <a:t>An abstract class can have non-abstract Methods(concrete methods) while in case of Interface all the methods has to be abstract.</a:t>
            </a:r>
            <a:endParaRPr/>
          </a:p>
          <a:p>
            <a:pPr marL="457200" lvl="0" indent="-311150" algn="l" rtl="0">
              <a:spcBef>
                <a:spcPts val="0"/>
              </a:spcBef>
              <a:spcAft>
                <a:spcPts val="0"/>
              </a:spcAft>
              <a:buSzPts val="1300"/>
              <a:buAutoNum type="arabicPeriod"/>
            </a:pPr>
            <a:r>
              <a:rPr lang="en-GB"/>
              <a:t>An abstract class can declare or use any variables while an interface is not allowed to do so.</a:t>
            </a:r>
            <a:endParaRPr/>
          </a:p>
          <a:p>
            <a:pPr marL="457200" lvl="0" indent="-311150" algn="l" rtl="0">
              <a:spcBef>
                <a:spcPts val="0"/>
              </a:spcBef>
              <a:spcAft>
                <a:spcPts val="0"/>
              </a:spcAft>
              <a:buSzPts val="1300"/>
              <a:buAutoNum type="arabicPeriod"/>
            </a:pPr>
            <a:r>
              <a:rPr lang="en-GB"/>
              <a:t>An abstract class can have constructor declaration while an interface can not do so.</a:t>
            </a:r>
            <a:endParaRPr/>
          </a:p>
          <a:p>
            <a:pPr marL="457200" lvl="0" indent="-311150" algn="l" rtl="0">
              <a:spcBef>
                <a:spcPts val="0"/>
              </a:spcBef>
              <a:spcAft>
                <a:spcPts val="0"/>
              </a:spcAft>
              <a:buSzPts val="1300"/>
              <a:buAutoNum type="arabicPeriod"/>
            </a:pPr>
            <a:r>
              <a:rPr lang="en-GB"/>
              <a:t>An abstract Class is allowed to have all access modifiers for all of its member declaration while in interface  we can not declare any access modifier(including public) as all the members of interface are implicitly public. </a:t>
            </a:r>
            <a:endParaRPr/>
          </a:p>
          <a:p>
            <a:pPr marL="0" lvl="0" indent="0" algn="l" rtl="0">
              <a:spcBef>
                <a:spcPts val="1600"/>
              </a:spcBef>
              <a:spcAft>
                <a:spcPts val="0"/>
              </a:spcAft>
              <a:buNone/>
            </a:pPr>
            <a:endParaRPr/>
          </a:p>
          <a:p>
            <a:pPr marL="457200" lvl="0" indent="-311150" algn="l" rtl="0">
              <a:spcBef>
                <a:spcPts val="1600"/>
              </a:spcBef>
              <a:spcAft>
                <a:spcPts val="0"/>
              </a:spcAft>
              <a:buSzPts val="1300"/>
              <a:buChar char="●"/>
            </a:pPr>
            <a:r>
              <a:rPr lang="en-GB" u="sng">
                <a:solidFill>
                  <a:schemeClr val="hlink"/>
                </a:solidFill>
                <a:hlinkClick r:id="rId3"/>
              </a:rPr>
              <a:t>http://www.c-sharpcorner.com/uploadfile/prasoonk/abstract-class-vs-interface/</a:t>
            </a:r>
            <a:r>
              <a:rPr lang="en-GB"/>
              <a:t> </a:t>
            </a:r>
            <a:endParaRPr/>
          </a:p>
          <a:p>
            <a:pPr marL="457200" lvl="0" indent="-311150" algn="l" rtl="0">
              <a:spcBef>
                <a:spcPts val="0"/>
              </a:spcBef>
              <a:spcAft>
                <a:spcPts val="0"/>
              </a:spcAft>
              <a:buSzPts val="1300"/>
              <a:buChar char="●"/>
            </a:pPr>
            <a:r>
              <a:rPr lang="en-GB" u="sng">
                <a:solidFill>
                  <a:schemeClr val="hlink"/>
                </a:solidFill>
                <a:hlinkClick r:id="rId4"/>
              </a:rPr>
              <a:t>http://www.aspdotnet-suresh.com/2010/04/abstract-versus-interface.html</a:t>
            </a:r>
            <a:r>
              <a:rPr lang="en-GB"/>
              <a:t> </a:t>
            </a:r>
            <a:endParaRPr/>
          </a:p>
          <a:p>
            <a:pPr marL="457200" lvl="0" indent="-311150" algn="l" rtl="0">
              <a:spcBef>
                <a:spcPts val="0"/>
              </a:spcBef>
              <a:spcAft>
                <a:spcPts val="0"/>
              </a:spcAft>
              <a:buSzPts val="1300"/>
              <a:buChar char="●"/>
            </a:pPr>
            <a:r>
              <a:rPr lang="en-GB" u="sng">
                <a:solidFill>
                  <a:schemeClr val="hlink"/>
                </a:solidFill>
                <a:hlinkClick r:id="rId5"/>
              </a:rPr>
              <a:t>https://www.codeproject.com/Articles/11155/Abstract-Class-versus-Interface</a:t>
            </a:r>
            <a:r>
              <a:rPr lang="en-GB"/>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 Overloading</a:t>
            </a:r>
            <a:endParaRPr/>
          </a:p>
        </p:txBody>
      </p:sp>
      <p:sp>
        <p:nvSpPr>
          <p:cNvPr id="257" name="Google Shape;257;p3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 Overloading</a:t>
            </a:r>
            <a:endParaRPr/>
          </a:p>
        </p:txBody>
      </p:sp>
      <p:sp>
        <p:nvSpPr>
          <p:cNvPr id="263" name="Google Shape;263;p3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sz="1800"/>
              <a:t>Function overloading allows multiple implementations of the same function in a class. </a:t>
            </a:r>
            <a:endParaRPr sz="1800"/>
          </a:p>
          <a:p>
            <a:pPr marL="457200" lvl="0" indent="-342900" algn="l" rtl="0">
              <a:spcBef>
                <a:spcPts val="0"/>
              </a:spcBef>
              <a:spcAft>
                <a:spcPts val="0"/>
              </a:spcAft>
              <a:buSzPts val="1800"/>
              <a:buChar char="●"/>
            </a:pPr>
            <a:r>
              <a:rPr lang="en-GB" sz="1800"/>
              <a:t>Overloaded methods share the same name but have a unique signature. </a:t>
            </a:r>
            <a:endParaRPr sz="1800"/>
          </a:p>
          <a:p>
            <a:pPr marL="457200" lvl="0" indent="-342900" algn="l" rtl="0">
              <a:spcBef>
                <a:spcPts val="0"/>
              </a:spcBef>
              <a:spcAft>
                <a:spcPts val="0"/>
              </a:spcAft>
              <a:buSzPts val="1800"/>
              <a:buChar char="●"/>
            </a:pPr>
            <a:r>
              <a:rPr lang="en-GB" sz="1800"/>
              <a:t>The number of parameters, types of parameters or both must be different. </a:t>
            </a:r>
            <a:endParaRPr sz="1800"/>
          </a:p>
          <a:p>
            <a:pPr marL="457200" lvl="0" indent="-342900" algn="l" rtl="0">
              <a:spcBef>
                <a:spcPts val="0"/>
              </a:spcBef>
              <a:spcAft>
                <a:spcPts val="0"/>
              </a:spcAft>
              <a:buSzPts val="1800"/>
              <a:buChar char="●"/>
            </a:pPr>
            <a:r>
              <a:rPr lang="en-GB" sz="1800"/>
              <a:t>A function can't be overloaded on the basis of a different return type alone.</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1297500" y="136575"/>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 Overloading</a:t>
            </a:r>
            <a:endParaRPr/>
          </a:p>
        </p:txBody>
      </p:sp>
      <p:sp>
        <p:nvSpPr>
          <p:cNvPr id="269" name="Google Shape;269;p35"/>
          <p:cNvSpPr txBox="1">
            <a:spLocks noGrp="1"/>
          </p:cNvSpPr>
          <p:nvPr>
            <p:ph type="body" idx="1"/>
          </p:nvPr>
        </p:nvSpPr>
        <p:spPr>
          <a:xfrm>
            <a:off x="1297500" y="645800"/>
            <a:ext cx="7038900" cy="445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    class funOverload  </a:t>
            </a:r>
            <a:br>
              <a:rPr lang="en-GB"/>
            </a:br>
            <a:r>
              <a:rPr lang="en-GB"/>
              <a:t>    {  </a:t>
            </a:r>
            <a:br>
              <a:rPr lang="en-GB"/>
            </a:br>
            <a:r>
              <a:rPr lang="en-GB"/>
              <a:t>        public string name;  </a:t>
            </a:r>
            <a:br>
              <a:rPr lang="en-GB"/>
            </a:br>
            <a:r>
              <a:rPr lang="en-GB"/>
              <a:t>        public void setName(string last)  </a:t>
            </a:r>
            <a:br>
              <a:rPr lang="en-GB"/>
            </a:br>
            <a:r>
              <a:rPr lang="en-GB"/>
              <a:t>        {  </a:t>
            </a:r>
            <a:br>
              <a:rPr lang="en-GB"/>
            </a:br>
            <a:r>
              <a:rPr lang="en-GB"/>
              <a:t>            name = last;  </a:t>
            </a:r>
            <a:br>
              <a:rPr lang="en-GB"/>
            </a:br>
            <a:r>
              <a:rPr lang="en-GB"/>
              <a:t>        }  </a:t>
            </a:r>
            <a:br>
              <a:rPr lang="en-GB"/>
            </a:br>
            <a:r>
              <a:rPr lang="en-GB"/>
              <a:t>        public void setName(string first, string last)  </a:t>
            </a:r>
            <a:br>
              <a:rPr lang="en-GB"/>
            </a:br>
            <a:r>
              <a:rPr lang="en-GB"/>
              <a:t>        {  </a:t>
            </a:r>
            <a:br>
              <a:rPr lang="en-GB"/>
            </a:br>
            <a:r>
              <a:rPr lang="en-GB"/>
              <a:t>            name = first + "" + last;  </a:t>
            </a:r>
            <a:br>
              <a:rPr lang="en-GB"/>
            </a:br>
            <a:r>
              <a:rPr lang="en-GB"/>
              <a:t>        }  </a:t>
            </a:r>
            <a:br>
              <a:rPr lang="en-GB"/>
            </a:br>
            <a:r>
              <a:rPr lang="en-GB"/>
              <a:t>        static void Main(string[] args)  </a:t>
            </a:r>
            <a:br>
              <a:rPr lang="en-GB"/>
            </a:br>
            <a:r>
              <a:rPr lang="en-GB"/>
              <a:t>        {  </a:t>
            </a:r>
            <a:br>
              <a:rPr lang="en-GB"/>
            </a:br>
            <a:r>
              <a:rPr lang="en-GB"/>
              <a:t>            funOverload obj = new funOverload();  </a:t>
            </a:r>
            <a:br>
              <a:rPr lang="en-GB"/>
            </a:br>
            <a:r>
              <a:rPr lang="en-GB"/>
              <a:t>  </a:t>
            </a:r>
            <a:br>
              <a:rPr lang="en-GB"/>
            </a:br>
            <a:r>
              <a:rPr lang="en-GB"/>
              <a:t>            obj.setName("barack");  </a:t>
            </a:r>
            <a:br>
              <a:rPr lang="en-GB"/>
            </a:br>
            <a:r>
              <a:rPr lang="en-GB"/>
              <a:t>            obj.setName("barack ", " obama ");  </a:t>
            </a:r>
            <a:br>
              <a:rPr lang="en-GB"/>
            </a:br>
            <a:r>
              <a:rPr lang="en-GB"/>
              <a:t>        }  </a:t>
            </a:r>
            <a:br>
              <a:rPr lang="en-GB"/>
            </a:br>
            <a:r>
              <a:rPr lang="en-GB"/>
              <a:t>    }  </a:t>
            </a:r>
            <a:br>
              <a:rPr lang="en-GB"/>
            </a:br>
            <a:r>
              <a:rPr lang="en-GB"/>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Polymorphism </a:t>
            </a:r>
            <a:endParaRPr/>
          </a:p>
        </p:txBody>
      </p:sp>
      <p:sp>
        <p:nvSpPr>
          <p:cNvPr id="275" name="Google Shape;275;p3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Polymorphism </a:t>
            </a:r>
            <a:endParaRPr/>
          </a:p>
        </p:txBody>
      </p:sp>
      <p:sp>
        <p:nvSpPr>
          <p:cNvPr id="281" name="Google Shape;281;p37"/>
          <p:cNvSpPr txBox="1">
            <a:spLocks noGrp="1"/>
          </p:cNvSpPr>
          <p:nvPr>
            <p:ph type="body" idx="1"/>
          </p:nvPr>
        </p:nvSpPr>
        <p:spPr>
          <a:xfrm>
            <a:off x="1297500" y="1567550"/>
            <a:ext cx="7038900" cy="2795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The word polymorphism means having many forms. </a:t>
            </a:r>
            <a:endParaRPr/>
          </a:p>
          <a:p>
            <a:pPr marL="457200" lvl="0" indent="-311150" algn="l" rtl="0">
              <a:spcBef>
                <a:spcPts val="0"/>
              </a:spcBef>
              <a:spcAft>
                <a:spcPts val="0"/>
              </a:spcAft>
              <a:buSzPts val="1300"/>
              <a:buChar char="●"/>
            </a:pPr>
            <a:r>
              <a:rPr lang="en-GB"/>
              <a:t>In object-oriented programming paradigm, polymorphism is often expressed as 'one interface, multiple functions'.</a:t>
            </a:r>
            <a:endParaRPr/>
          </a:p>
          <a:p>
            <a:pPr marL="457200" lvl="0" indent="-311150" algn="l" rtl="0">
              <a:spcBef>
                <a:spcPts val="0"/>
              </a:spcBef>
              <a:spcAft>
                <a:spcPts val="0"/>
              </a:spcAft>
              <a:buSzPts val="1300"/>
              <a:buChar char="●"/>
            </a:pPr>
            <a:r>
              <a:rPr lang="en-GB"/>
              <a:t>Polymorphism can be static or dynamic. </a:t>
            </a:r>
            <a:endParaRPr/>
          </a:p>
          <a:p>
            <a:pPr marL="914400" lvl="1" indent="-298450" algn="l" rtl="0">
              <a:spcBef>
                <a:spcPts val="0"/>
              </a:spcBef>
              <a:spcAft>
                <a:spcPts val="0"/>
              </a:spcAft>
              <a:buSzPts val="1100"/>
              <a:buChar char="○"/>
            </a:pPr>
            <a:r>
              <a:rPr lang="en-GB"/>
              <a:t>In static polymorphism, the response to a function is determined at the compile time. </a:t>
            </a:r>
            <a:endParaRPr/>
          </a:p>
          <a:p>
            <a:pPr marL="914400" lvl="1" indent="-298450" algn="l" rtl="0">
              <a:spcBef>
                <a:spcPts val="0"/>
              </a:spcBef>
              <a:spcAft>
                <a:spcPts val="0"/>
              </a:spcAft>
              <a:buSzPts val="1100"/>
              <a:buChar char="○"/>
            </a:pPr>
            <a:r>
              <a:rPr lang="en-GB"/>
              <a:t>In dynamic polymorphism, it is decided at run-time.</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a:t>More info: </a:t>
            </a:r>
            <a:r>
              <a:rPr lang="en-GB" u="sng">
                <a:solidFill>
                  <a:schemeClr val="hlink"/>
                </a:solidFill>
                <a:hlinkClick r:id="rId3"/>
              </a:rPr>
              <a:t>https://www.tutorialspoint.com/csharp/csharp_polymorphism.htm</a:t>
            </a:r>
            <a:r>
              <a:rPr lang="en-GB"/>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1297500" y="99225"/>
            <a:ext cx="7038900" cy="5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Polymorphism </a:t>
            </a:r>
            <a:endParaRPr/>
          </a:p>
        </p:txBody>
      </p:sp>
      <p:sp>
        <p:nvSpPr>
          <p:cNvPr id="287" name="Google Shape;287;p38"/>
          <p:cNvSpPr txBox="1">
            <a:spLocks noGrp="1"/>
          </p:cNvSpPr>
          <p:nvPr>
            <p:ph type="body" idx="1"/>
          </p:nvPr>
        </p:nvSpPr>
        <p:spPr>
          <a:xfrm>
            <a:off x="1297500" y="650025"/>
            <a:ext cx="7038900" cy="4375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class Printdata {</a:t>
            </a:r>
            <a:br>
              <a:rPr lang="en-GB"/>
            </a:br>
            <a:r>
              <a:rPr lang="en-GB"/>
              <a:t>      void print(int i) {</a:t>
            </a:r>
            <a:br>
              <a:rPr lang="en-GB"/>
            </a:br>
            <a:r>
              <a:rPr lang="en-GB"/>
              <a:t>         Console.WriteLine("Printing int: {0}", i );</a:t>
            </a:r>
            <a:br>
              <a:rPr lang="en-GB"/>
            </a:br>
            <a:r>
              <a:rPr lang="en-GB"/>
              <a:t>      }</a:t>
            </a:r>
            <a:br>
              <a:rPr lang="en-GB"/>
            </a:br>
            <a:r>
              <a:rPr lang="en-GB"/>
              <a:t>      void print(double f) {</a:t>
            </a:r>
            <a:br>
              <a:rPr lang="en-GB"/>
            </a:br>
            <a:r>
              <a:rPr lang="en-GB"/>
              <a:t>         Console.WriteLine("Printing float: {0}" , f);</a:t>
            </a:r>
            <a:br>
              <a:rPr lang="en-GB"/>
            </a:br>
            <a:r>
              <a:rPr lang="en-GB"/>
              <a:t>      }</a:t>
            </a:r>
            <a:br>
              <a:rPr lang="en-GB"/>
            </a:br>
            <a:r>
              <a:rPr lang="en-GB"/>
              <a:t>      void print(string s) {</a:t>
            </a:r>
            <a:br>
              <a:rPr lang="en-GB"/>
            </a:br>
            <a:r>
              <a:rPr lang="en-GB"/>
              <a:t>         Console.WriteLine("Printing string: {0}", s);</a:t>
            </a:r>
            <a:br>
              <a:rPr lang="en-GB"/>
            </a:br>
            <a:r>
              <a:rPr lang="en-GB"/>
              <a:t>      }</a:t>
            </a:r>
            <a:br>
              <a:rPr lang="en-GB"/>
            </a:br>
            <a:r>
              <a:rPr lang="en-GB"/>
              <a:t>      static void Main(string[] args) {</a:t>
            </a:r>
            <a:br>
              <a:rPr lang="en-GB"/>
            </a:br>
            <a:r>
              <a:rPr lang="en-GB"/>
              <a:t>         Printdata p = new Printdata();</a:t>
            </a:r>
            <a:br>
              <a:rPr lang="en-GB"/>
            </a:br>
            <a:br>
              <a:rPr lang="en-GB"/>
            </a:br>
            <a:r>
              <a:rPr lang="en-GB"/>
              <a:t>         p.print(5);</a:t>
            </a:r>
            <a:br>
              <a:rPr lang="en-GB"/>
            </a:br>
            <a:r>
              <a:rPr lang="en-GB"/>
              <a:t>         p.print(500.263);</a:t>
            </a:r>
            <a:br>
              <a:rPr lang="en-GB"/>
            </a:br>
            <a:r>
              <a:rPr lang="en-GB"/>
              <a:t>         p.print("Hello C++");</a:t>
            </a:r>
            <a:br>
              <a:rPr lang="en-GB"/>
            </a:br>
            <a:r>
              <a:rPr lang="en-GB"/>
              <a:t>         Console.ReadKey();</a:t>
            </a:r>
            <a:br>
              <a:rPr lang="en-GB"/>
            </a:br>
            <a:r>
              <a:rPr lang="en-GB"/>
              <a:t>      }</a:t>
            </a:r>
            <a:br>
              <a:rPr lang="en-GB"/>
            </a:br>
            <a:r>
              <a:rPr lang="en-GB"/>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1: Classes Student + Teacher</a:t>
            </a:r>
            <a:endParaRPr/>
          </a:p>
        </p:txBody>
      </p:sp>
      <p:sp>
        <p:nvSpPr>
          <p:cNvPr id="293" name="Google Shape;293;p39"/>
          <p:cNvSpPr txBox="1">
            <a:spLocks noGrp="1"/>
          </p:cNvSpPr>
          <p:nvPr>
            <p:ph type="body" idx="1"/>
          </p:nvPr>
        </p:nvSpPr>
        <p:spPr>
          <a:xfrm>
            <a:off x="1143000" y="836300"/>
            <a:ext cx="7772400" cy="424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Create a class "Student" and another class "Teacher", both descendants of "Person". </a:t>
            </a:r>
            <a:br>
              <a:rPr lang="en-GB"/>
            </a:br>
            <a:br>
              <a:rPr lang="en-GB"/>
            </a:br>
            <a:r>
              <a:rPr lang="en-GB"/>
              <a:t>The class "Student" will have a public method "GoToClasses", which will write on screen "I’m going to class." </a:t>
            </a:r>
            <a:br>
              <a:rPr lang="en-GB"/>
            </a:br>
            <a:br>
              <a:rPr lang="en-GB"/>
            </a:br>
            <a:r>
              <a:rPr lang="en-GB"/>
              <a:t>The class "Teacher" will have a public method "Explain", which will show on screen "Explanation begins". Also, it will have a private attribute "subject", a string.</a:t>
            </a:r>
            <a:br>
              <a:rPr lang="en-GB"/>
            </a:br>
            <a:br>
              <a:rPr lang="en-GB"/>
            </a:br>
            <a:r>
              <a:rPr lang="en-GB"/>
              <a:t>The class Person must have a method "SetAge (int n)" which will indicate the value of their age (eg, 20 years old). </a:t>
            </a:r>
            <a:br>
              <a:rPr lang="en-GB"/>
            </a:br>
            <a:br>
              <a:rPr lang="en-GB"/>
            </a:br>
            <a:r>
              <a:rPr lang="en-GB"/>
              <a:t>The student will have a public method "ShowAge" which will write on the screen "My age is: 20 years old" (or the corresponding number). </a:t>
            </a:r>
            <a:br>
              <a:rPr lang="en-GB"/>
            </a:br>
            <a:br>
              <a:rPr lang="en-GB"/>
            </a:br>
            <a:r>
              <a:rPr lang="en-GB"/>
              <a:t>You must create another test class called "StudentAndTeacherTest" that will contain "Main" and: </a:t>
            </a:r>
            <a:br>
              <a:rPr lang="en-GB"/>
            </a:br>
            <a:r>
              <a:rPr lang="en-GB"/>
              <a:t>Create a Person and make it say hello </a:t>
            </a:r>
            <a:br>
              <a:rPr lang="en-GB"/>
            </a:br>
            <a:r>
              <a:rPr lang="en-GB"/>
              <a:t>Create a student, set his age to 21, tell him to Greet and display his age </a:t>
            </a:r>
            <a:br>
              <a:rPr lang="en-GB"/>
            </a:br>
            <a:r>
              <a:rPr lang="en-GB"/>
              <a:t>Create a teacher, 30 years old, ask him to say hello and then explain. </a:t>
            </a:r>
            <a:br>
              <a:rPr lang="en-GB"/>
            </a:b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2: Photo Album</a:t>
            </a:r>
            <a:endParaRPr/>
          </a:p>
        </p:txBody>
      </p:sp>
      <p:sp>
        <p:nvSpPr>
          <p:cNvPr id="299" name="Google Shape;299;p40"/>
          <p:cNvSpPr txBox="1">
            <a:spLocks noGrp="1"/>
          </p:cNvSpPr>
          <p:nvPr>
            <p:ph type="body" idx="1"/>
          </p:nvPr>
        </p:nvSpPr>
        <p:spPr>
          <a:xfrm>
            <a:off x="1297500" y="977275"/>
            <a:ext cx="7608300" cy="388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a:t>Create a class "PhotoAlbum" with a private attribute "numberOfPages." </a:t>
            </a:r>
            <a:br>
              <a:rPr lang="en-GB" sz="1500"/>
            </a:br>
            <a:br>
              <a:rPr lang="en-GB" sz="1500"/>
            </a:br>
            <a:r>
              <a:rPr lang="en-GB" sz="1500"/>
              <a:t>It should also have a public method "GetNumberOfPages", which will return the number of pages. </a:t>
            </a:r>
            <a:br>
              <a:rPr lang="en-GB" sz="1500"/>
            </a:br>
            <a:br>
              <a:rPr lang="en-GB" sz="1500"/>
            </a:br>
            <a:r>
              <a:rPr lang="en-GB" sz="1500"/>
              <a:t>The default constructor will create an album with 16 pages. There will be an additional constructor, with which we can specify the number of pages we want in the album. </a:t>
            </a:r>
            <a:br>
              <a:rPr lang="en-GB" sz="1500"/>
            </a:br>
            <a:br>
              <a:rPr lang="en-GB" sz="1500"/>
            </a:br>
            <a:r>
              <a:rPr lang="en-GB" sz="1500"/>
              <a:t>Create a class "BigPhotoAlbum" whose constructor will create an album with 64 pages. </a:t>
            </a:r>
            <a:br>
              <a:rPr lang="en-GB" sz="1500"/>
            </a:br>
            <a:br>
              <a:rPr lang="en-GB" sz="1500"/>
            </a:br>
            <a:r>
              <a:rPr lang="en-GB" sz="1500"/>
              <a:t>Create a test class "AlbumTest" to create an album with its default constructor, one with 24 pages, a "BigPhotoAlbum" and show the number of pages that the three albums have.</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Task 3: Move the Square</a:t>
            </a:r>
            <a:endParaRPr/>
          </a:p>
        </p:txBody>
      </p:sp>
      <p:sp>
        <p:nvSpPr>
          <p:cNvPr id="305" name="Google Shape;305;p41"/>
          <p:cNvSpPr txBox="1">
            <a:spLocks noGrp="1"/>
          </p:cNvSpPr>
          <p:nvPr>
            <p:ph type="body" idx="1"/>
          </p:nvPr>
        </p:nvSpPr>
        <p:spPr>
          <a:xfrm>
            <a:off x="1297500" y="1217300"/>
            <a:ext cx="7646400" cy="3261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500"/>
              <a:t>Define a class named "Square". For each square, we will store its starting X and Y coordinates and the length of its side. </a:t>
            </a:r>
            <a:br>
              <a:rPr lang="en-GB" sz="1500"/>
            </a:br>
            <a:br>
              <a:rPr lang="en-GB" sz="1500"/>
            </a:br>
            <a:r>
              <a:rPr lang="en-GB" sz="1500"/>
              <a:t>You will have to create: </a:t>
            </a:r>
            <a:br>
              <a:rPr lang="en-GB" sz="1500"/>
            </a:br>
            <a:r>
              <a:rPr lang="en-GB" sz="1500"/>
              <a:t>- A suitable constructor, to assign starting values to X, Y and the side. </a:t>
            </a:r>
            <a:br>
              <a:rPr lang="en-GB" sz="1500"/>
            </a:br>
            <a:r>
              <a:rPr lang="en-GB" sz="1500"/>
              <a:t>- A Move method, to change X and Y coordinates. </a:t>
            </a:r>
            <a:br>
              <a:rPr lang="en-GB" sz="1500"/>
            </a:br>
            <a:r>
              <a:rPr lang="en-GB" sz="1500"/>
              <a:t>- A Scale method, to change its side (for example, a scale factor of 2 would turn a side of 3 into 6). </a:t>
            </a:r>
            <a:br>
              <a:rPr lang="en-GB" sz="1500"/>
            </a:br>
            <a:r>
              <a:rPr lang="en-GB" sz="1500"/>
              <a:t>- A method ToString, to return a string with its data (for example: "Corner (10,5), side 7". </a:t>
            </a:r>
            <a:br>
              <a:rPr lang="en-GB" sz="1500"/>
            </a:br>
            <a:r>
              <a:rPr lang="en-GB" sz="1500"/>
              <a:t>- Define "GetPerimeter" and "GetArea" methods, so that they return the correct values. </a:t>
            </a:r>
            <a:br>
              <a:rPr lang="en-GB" sz="1500"/>
            </a:b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100">
                <a:latin typeface="Lato"/>
                <a:ea typeface="Lato"/>
                <a:cs typeface="Lato"/>
                <a:sym typeface="Lato"/>
              </a:rPr>
              <a:t>Inheritance</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GB" sz="1900"/>
              <a:t>One of the most important concepts in object-oriented programming is inheritance. </a:t>
            </a:r>
            <a:endParaRPr sz="1900"/>
          </a:p>
          <a:p>
            <a:pPr marL="457200" lvl="0" indent="-349250" algn="l" rtl="0">
              <a:spcBef>
                <a:spcPts val="0"/>
              </a:spcBef>
              <a:spcAft>
                <a:spcPts val="0"/>
              </a:spcAft>
              <a:buSzPts val="1900"/>
              <a:buChar char="●"/>
            </a:pPr>
            <a:r>
              <a:rPr lang="en-GB" sz="1900"/>
              <a:t>Inheritance allows us to define a class in terms of another class, which makes it easier to create and maintain an application. </a:t>
            </a:r>
            <a:endParaRPr sz="1900"/>
          </a:p>
          <a:p>
            <a:pPr marL="457200" lvl="0" indent="-349250" algn="l" rtl="0">
              <a:spcBef>
                <a:spcPts val="0"/>
              </a:spcBef>
              <a:spcAft>
                <a:spcPts val="0"/>
              </a:spcAft>
              <a:buSzPts val="1900"/>
              <a:buChar char="●"/>
            </a:pPr>
            <a:r>
              <a:rPr lang="en-GB" sz="1900"/>
              <a:t>This also provides an opportunity to reuse the code functionality and speeds up implementation time.</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Useful links</a:t>
            </a:r>
            <a:endParaRPr/>
          </a:p>
        </p:txBody>
      </p:sp>
      <p:sp>
        <p:nvSpPr>
          <p:cNvPr id="311" name="Google Shape;311;p42"/>
          <p:cNvSpPr txBox="1">
            <a:spLocks noGrp="1"/>
          </p:cNvSpPr>
          <p:nvPr>
            <p:ph type="body" idx="1"/>
          </p:nvPr>
        </p:nvSpPr>
        <p:spPr>
          <a:xfrm>
            <a:off x="1297500" y="1211925"/>
            <a:ext cx="7560600" cy="35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https://www.tutlane.com/tutorial/csharp/csharp-inheritance</a:t>
            </a:r>
            <a:r>
              <a:rPr lang="en-GB"/>
              <a:t> </a:t>
            </a:r>
            <a:endParaRPr/>
          </a:p>
          <a:p>
            <a:pPr marL="0" lvl="0" indent="0" algn="l" rtl="0">
              <a:spcBef>
                <a:spcPts val="1600"/>
              </a:spcBef>
              <a:spcAft>
                <a:spcPts val="0"/>
              </a:spcAft>
              <a:buNone/>
            </a:pPr>
            <a:r>
              <a:rPr lang="en-GB" u="sng">
                <a:solidFill>
                  <a:schemeClr val="hlink"/>
                </a:solidFill>
                <a:hlinkClick r:id="rId4"/>
              </a:rPr>
              <a:t>https://www.tutorialspoint.com/csharp/csharp_inheritance.htm</a:t>
            </a:r>
            <a:r>
              <a:rPr lang="en-GB"/>
              <a:t> </a:t>
            </a:r>
            <a:endParaRPr/>
          </a:p>
          <a:p>
            <a:pPr marL="0" lvl="0" indent="0" algn="l" rtl="0">
              <a:spcBef>
                <a:spcPts val="1600"/>
              </a:spcBef>
              <a:spcAft>
                <a:spcPts val="0"/>
              </a:spcAft>
              <a:buNone/>
            </a:pPr>
            <a:r>
              <a:rPr lang="en-GB" u="sng">
                <a:solidFill>
                  <a:schemeClr val="hlink"/>
                </a:solidFill>
                <a:hlinkClick r:id="rId5"/>
              </a:rPr>
              <a:t>https://www.tutorialspoint.com/csharp/csharp_interfaces.htm</a:t>
            </a:r>
            <a:endParaRPr/>
          </a:p>
          <a:p>
            <a:pPr marL="0" lvl="0" indent="0" algn="l" rtl="0">
              <a:spcBef>
                <a:spcPts val="1600"/>
              </a:spcBef>
              <a:spcAft>
                <a:spcPts val="0"/>
              </a:spcAft>
              <a:buNone/>
            </a:pPr>
            <a:r>
              <a:rPr lang="en-GB" u="sng">
                <a:solidFill>
                  <a:schemeClr val="hlink"/>
                </a:solidFill>
                <a:hlinkClick r:id="rId6"/>
              </a:rPr>
              <a:t>https://www.tutorialspoint.com/csharp/csharp_polymorphism.htm</a:t>
            </a:r>
            <a:endParaRPr/>
          </a:p>
          <a:p>
            <a:pPr marL="0" lvl="0" indent="0" algn="l" rtl="0">
              <a:spcBef>
                <a:spcPts val="1600"/>
              </a:spcBef>
              <a:spcAft>
                <a:spcPts val="0"/>
              </a:spcAft>
              <a:buNone/>
            </a:pPr>
            <a:r>
              <a:rPr lang="en-GB" u="sng">
                <a:solidFill>
                  <a:schemeClr val="hlink"/>
                </a:solidFill>
                <a:hlinkClick r:id="rId7"/>
              </a:rPr>
              <a:t>http://www.c-sharpcorner.com/UploadFile/84c85b/object-oriented-programming-using-C-Sharp-net/</a:t>
            </a:r>
            <a:r>
              <a:rPr lang="en-GB"/>
              <a:t> </a:t>
            </a:r>
            <a:endParaRPr/>
          </a:p>
          <a:p>
            <a:pPr marL="0" lvl="0" indent="0" algn="l" rtl="0">
              <a:spcBef>
                <a:spcPts val="1600"/>
              </a:spcBef>
              <a:spcAft>
                <a:spcPts val="0"/>
              </a:spcAft>
              <a:buNone/>
            </a:pPr>
            <a:r>
              <a:rPr lang="en-GB" u="sng">
                <a:solidFill>
                  <a:schemeClr val="hlink"/>
                </a:solidFill>
                <a:hlinkClick r:id="rId8"/>
              </a:rPr>
              <a:t>https://practiceexercisescsharp.blogspot.bg/p/5.html</a:t>
            </a:r>
            <a:r>
              <a:rPr lang="en-GB"/>
              <a:t> </a:t>
            </a:r>
            <a:endParaRPr/>
          </a:p>
          <a:p>
            <a:pPr marL="0" lvl="0" indent="0" algn="l" rtl="0">
              <a:spcBef>
                <a:spcPts val="1600"/>
              </a:spcBef>
              <a:spcAft>
                <a:spcPts val="0"/>
              </a:spcAft>
              <a:buNone/>
            </a:pPr>
            <a:r>
              <a:rPr lang="en-GB" u="sng">
                <a:solidFill>
                  <a:schemeClr val="hlink"/>
                </a:solidFill>
                <a:hlinkClick r:id="rId9"/>
              </a:rPr>
              <a:t>https://csharp-by-example.blogspot.com</a:t>
            </a:r>
            <a:r>
              <a:rPr lang="en-GB"/>
              <a:t> </a:t>
            </a:r>
            <a:endParaRPr/>
          </a:p>
          <a:p>
            <a:pPr marL="0" lvl="0" indent="0" algn="l" rtl="0">
              <a:spcBef>
                <a:spcPts val="1600"/>
              </a:spcBef>
              <a:spcAft>
                <a:spcPts val="1600"/>
              </a:spcAft>
              <a:buNone/>
            </a:pPr>
            <a:r>
              <a:rPr lang="en-GB" u="sng">
                <a:solidFill>
                  <a:schemeClr val="hlink"/>
                </a:solidFill>
                <a:hlinkClick r:id="rId10"/>
              </a:rPr>
              <a:t>https://www.codeproject.com/Articles/11155/Abstract-Class-versus-Interface</a:t>
            </a: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100">
                <a:latin typeface="Lato"/>
                <a:ea typeface="Lato"/>
                <a:cs typeface="Lato"/>
                <a:sym typeface="Lato"/>
              </a:rPr>
              <a:t>Inheritance</a:t>
            </a:r>
            <a:endParaRPr/>
          </a:p>
        </p:txBody>
      </p:sp>
      <p:sp>
        <p:nvSpPr>
          <p:cNvPr id="153" name="Google Shape;153;p16"/>
          <p:cNvSpPr txBox="1">
            <a:spLocks noGrp="1"/>
          </p:cNvSpPr>
          <p:nvPr>
            <p:ph type="body" idx="1"/>
          </p:nvPr>
        </p:nvSpPr>
        <p:spPr>
          <a:xfrm>
            <a:off x="1297500" y="1567550"/>
            <a:ext cx="7038900" cy="2911200"/>
          </a:xfrm>
          <a:prstGeom prst="rect">
            <a:avLst/>
          </a:prstGeom>
          <a:ln>
            <a:noFill/>
          </a:ln>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GB" sz="2000"/>
              <a:t>When creating a class, instead of writing completely new data members and member functions, the programmer can designate that the new class should inherit the members of an existing class. </a:t>
            </a:r>
            <a:endParaRPr sz="2000"/>
          </a:p>
          <a:p>
            <a:pPr marL="457200" lvl="0" indent="-355600" algn="l" rtl="0">
              <a:spcBef>
                <a:spcPts val="0"/>
              </a:spcBef>
              <a:spcAft>
                <a:spcPts val="0"/>
              </a:spcAft>
              <a:buSzPts val="2000"/>
              <a:buChar char="●"/>
            </a:pPr>
            <a:r>
              <a:rPr lang="en-GB" sz="2000"/>
              <a:t>This existing class is called the </a:t>
            </a:r>
            <a:r>
              <a:rPr lang="en-GB" sz="2000">
                <a:solidFill>
                  <a:srgbClr val="FF9900"/>
                </a:solidFill>
              </a:rPr>
              <a:t>base </a:t>
            </a:r>
            <a:r>
              <a:rPr lang="en-GB" sz="2000"/>
              <a:t>class, and the new class is referred to as the </a:t>
            </a:r>
            <a:r>
              <a:rPr lang="en-GB" sz="2000">
                <a:solidFill>
                  <a:srgbClr val="FF9900"/>
                </a:solidFill>
              </a:rPr>
              <a:t>derived </a:t>
            </a:r>
            <a:r>
              <a:rPr lang="en-GB" sz="2000"/>
              <a:t>class.</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Inheritance</a:t>
            </a:r>
            <a:endParaRPr/>
          </a:p>
        </p:txBody>
      </p:sp>
      <p:pic>
        <p:nvPicPr>
          <p:cNvPr id="159" name="Google Shape;159;p17"/>
          <p:cNvPicPr preferRelativeResize="0"/>
          <p:nvPr/>
        </p:nvPicPr>
        <p:blipFill>
          <a:blip r:embed="rId3">
            <a:alphaModFix/>
          </a:blip>
          <a:stretch>
            <a:fillRect/>
          </a:stretch>
        </p:blipFill>
        <p:spPr>
          <a:xfrm>
            <a:off x="1297500" y="1226425"/>
            <a:ext cx="5591750" cy="358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2100">
                <a:latin typeface="Lato"/>
                <a:ea typeface="Lato"/>
                <a:cs typeface="Lato"/>
                <a:sym typeface="Lato"/>
              </a:rPr>
              <a:t>Inheritance</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400050" algn="l" rtl="0">
              <a:spcBef>
                <a:spcPts val="0"/>
              </a:spcBef>
              <a:spcAft>
                <a:spcPts val="0"/>
              </a:spcAft>
              <a:buSzPts val="2700"/>
              <a:buChar char="●"/>
            </a:pPr>
            <a:r>
              <a:rPr lang="en-GB" sz="2700"/>
              <a:t>The idea of inheritance implements the </a:t>
            </a:r>
            <a:r>
              <a:rPr lang="en-GB" sz="2700">
                <a:solidFill>
                  <a:srgbClr val="FF9900"/>
                </a:solidFill>
              </a:rPr>
              <a:t>IS-A</a:t>
            </a:r>
            <a:r>
              <a:rPr lang="en-GB" sz="2700"/>
              <a:t> relationship. </a:t>
            </a:r>
            <a:endParaRPr sz="2700"/>
          </a:p>
          <a:p>
            <a:pPr marL="457200" lvl="0" indent="-400050" algn="l" rtl="0">
              <a:spcBef>
                <a:spcPts val="0"/>
              </a:spcBef>
              <a:spcAft>
                <a:spcPts val="0"/>
              </a:spcAft>
              <a:buSzPts val="2700"/>
              <a:buChar char="●"/>
            </a:pPr>
            <a:r>
              <a:rPr lang="en-GB" sz="2700"/>
              <a:t>For example, mammal </a:t>
            </a:r>
            <a:r>
              <a:rPr lang="en-GB" sz="2700">
                <a:solidFill>
                  <a:srgbClr val="FF9900"/>
                </a:solidFill>
              </a:rPr>
              <a:t>IS A</a:t>
            </a:r>
            <a:r>
              <a:rPr lang="en-GB" sz="2700"/>
              <a:t> animal, dog </a:t>
            </a:r>
            <a:r>
              <a:rPr lang="en-GB" sz="2700">
                <a:solidFill>
                  <a:srgbClr val="FF9900"/>
                </a:solidFill>
              </a:rPr>
              <a:t>IS-A</a:t>
            </a:r>
            <a:r>
              <a:rPr lang="en-GB" sz="2700"/>
              <a:t> mammal hence dog </a:t>
            </a:r>
            <a:r>
              <a:rPr lang="en-GB" sz="2700">
                <a:solidFill>
                  <a:srgbClr val="FF9900"/>
                </a:solidFill>
              </a:rPr>
              <a:t>IS-A</a:t>
            </a:r>
            <a:r>
              <a:rPr lang="en-GB" sz="2700"/>
              <a:t> animal as well, and so on.</a:t>
            </a:r>
            <a:endParaRPr sz="2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Base and Derived Classes</a:t>
            </a:r>
            <a:endParaRPr/>
          </a:p>
        </p:txBody>
      </p:sp>
      <p:sp>
        <p:nvSpPr>
          <p:cNvPr id="171" name="Google Shape;171;p19"/>
          <p:cNvSpPr txBox="1">
            <a:spLocks noGrp="1"/>
          </p:cNvSpPr>
          <p:nvPr>
            <p:ph type="body" idx="1"/>
          </p:nvPr>
        </p:nvSpPr>
        <p:spPr>
          <a:xfrm>
            <a:off x="1297500" y="1567550"/>
            <a:ext cx="7038900" cy="1226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600"/>
              <a:t>A class can be derived from more than one class or interface, which means that it can inherit data and functions from multiple base classes or interfaces.</a:t>
            </a:r>
            <a:br>
              <a:rPr lang="en-GB" sz="1600"/>
            </a:br>
            <a:br>
              <a:rPr lang="en-GB" sz="1600"/>
            </a:br>
            <a:r>
              <a:rPr lang="en-GB" sz="1600"/>
              <a:t>The syntax used in C# for creating derived classes is as follows</a:t>
            </a:r>
            <a:endParaRPr sz="1600"/>
          </a:p>
        </p:txBody>
      </p:sp>
      <p:sp>
        <p:nvSpPr>
          <p:cNvPr id="172" name="Google Shape;172;p19"/>
          <p:cNvSpPr txBox="1"/>
          <p:nvPr/>
        </p:nvSpPr>
        <p:spPr>
          <a:xfrm>
            <a:off x="1471350" y="3053950"/>
            <a:ext cx="4512900" cy="176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rgbClr val="FF9900"/>
                </a:solidFill>
              </a:rPr>
              <a:t>&lt;acess-specifier&gt; class &lt;base_class&gt; {</a:t>
            </a:r>
            <a:br>
              <a:rPr lang="en-GB" i="1">
                <a:solidFill>
                  <a:srgbClr val="FF9900"/>
                </a:solidFill>
              </a:rPr>
            </a:br>
            <a:r>
              <a:rPr lang="en-GB" i="1">
                <a:solidFill>
                  <a:srgbClr val="FF9900"/>
                </a:solidFill>
              </a:rPr>
              <a:t>   ...</a:t>
            </a:r>
            <a:br>
              <a:rPr lang="en-GB" i="1">
                <a:solidFill>
                  <a:srgbClr val="FF9900"/>
                </a:solidFill>
              </a:rPr>
            </a:br>
            <a:r>
              <a:rPr lang="en-GB" i="1">
                <a:solidFill>
                  <a:srgbClr val="FF9900"/>
                </a:solidFill>
              </a:rPr>
              <a:t>}</a:t>
            </a:r>
            <a:br>
              <a:rPr lang="en-GB" i="1">
                <a:solidFill>
                  <a:srgbClr val="FF9900"/>
                </a:solidFill>
              </a:rPr>
            </a:br>
            <a:br>
              <a:rPr lang="en-GB" i="1">
                <a:solidFill>
                  <a:srgbClr val="FF9900"/>
                </a:solidFill>
              </a:rPr>
            </a:br>
            <a:r>
              <a:rPr lang="en-GB" i="1">
                <a:solidFill>
                  <a:srgbClr val="FF9900"/>
                </a:solidFill>
              </a:rPr>
              <a:t>class &lt;derived_class&gt; : &lt;base_class&gt; {</a:t>
            </a:r>
            <a:br>
              <a:rPr lang="en-GB" i="1">
                <a:solidFill>
                  <a:srgbClr val="FF9900"/>
                </a:solidFill>
              </a:rPr>
            </a:br>
            <a:r>
              <a:rPr lang="en-GB" i="1">
                <a:solidFill>
                  <a:srgbClr val="FF9900"/>
                </a:solidFill>
              </a:rPr>
              <a:t>   ...</a:t>
            </a:r>
            <a:br>
              <a:rPr lang="en-GB" i="1">
                <a:solidFill>
                  <a:srgbClr val="FF9900"/>
                </a:solidFill>
              </a:rPr>
            </a:br>
            <a:r>
              <a:rPr lang="en-GB" i="1">
                <a:solidFill>
                  <a:srgbClr val="FF9900"/>
                </a:solidFill>
              </a:rPr>
              <a:t>}</a:t>
            </a:r>
            <a:endParaRPr i="1">
              <a:solidFill>
                <a:srgbClr val="FF99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Shape and Rectangle</a:t>
            </a:r>
            <a:endParaRPr/>
          </a:p>
        </p:txBody>
      </p:sp>
      <p:sp>
        <p:nvSpPr>
          <p:cNvPr id="178" name="Google Shape;178;p20"/>
          <p:cNvSpPr txBox="1">
            <a:spLocks noGrp="1"/>
          </p:cNvSpPr>
          <p:nvPr>
            <p:ph type="body" idx="1"/>
          </p:nvPr>
        </p:nvSpPr>
        <p:spPr>
          <a:xfrm>
            <a:off x="1297500" y="853125"/>
            <a:ext cx="7038900" cy="417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namespace InheritanceApplication {</a:t>
            </a:r>
            <a:br>
              <a:rPr lang="en-GB"/>
            </a:br>
            <a:r>
              <a:rPr lang="en-GB"/>
              <a:t>      class Shape {</a:t>
            </a:r>
            <a:br>
              <a:rPr lang="en-GB"/>
            </a:br>
            <a:r>
              <a:rPr lang="en-GB"/>
              <a:t>      public void setWidth(int w) {</a:t>
            </a:r>
            <a:br>
              <a:rPr lang="en-GB"/>
            </a:br>
            <a:r>
              <a:rPr lang="en-GB"/>
              <a:t>         width = w;</a:t>
            </a:r>
            <a:br>
              <a:rPr lang="en-GB"/>
            </a:br>
            <a:r>
              <a:rPr lang="en-GB"/>
              <a:t>      }</a:t>
            </a:r>
            <a:br>
              <a:rPr lang="en-GB"/>
            </a:br>
            <a:r>
              <a:rPr lang="en-GB"/>
              <a:t>      public void setHeight(int h) {</a:t>
            </a:r>
            <a:br>
              <a:rPr lang="en-GB"/>
            </a:br>
            <a:r>
              <a:rPr lang="en-GB"/>
              <a:t>         height = h;</a:t>
            </a:r>
            <a:br>
              <a:rPr lang="en-GB"/>
            </a:br>
            <a:r>
              <a:rPr lang="en-GB"/>
              <a:t>      }</a:t>
            </a:r>
            <a:br>
              <a:rPr lang="en-GB"/>
            </a:br>
            <a:r>
              <a:rPr lang="en-GB"/>
              <a:t>      protected int width;</a:t>
            </a:r>
            <a:br>
              <a:rPr lang="en-GB"/>
            </a:br>
            <a:r>
              <a:rPr lang="en-GB"/>
              <a:t>      protected int height;</a:t>
            </a:r>
            <a:br>
              <a:rPr lang="en-GB"/>
            </a:br>
            <a:r>
              <a:rPr lang="en-GB"/>
              <a:t>   }</a:t>
            </a:r>
            <a:br>
              <a:rPr lang="en-GB"/>
            </a:br>
            <a:br>
              <a:rPr lang="en-GB"/>
            </a:br>
            <a:r>
              <a:rPr lang="en-GB"/>
              <a:t>   // Derived class</a:t>
            </a:r>
            <a:br>
              <a:rPr lang="en-GB"/>
            </a:br>
            <a:r>
              <a:rPr lang="en-GB"/>
              <a:t>   class Rectangle: Shape {</a:t>
            </a:r>
            <a:br>
              <a:rPr lang="en-GB"/>
            </a:br>
            <a:r>
              <a:rPr lang="en-GB"/>
              <a:t>      public int getArea() { </a:t>
            </a:r>
            <a:br>
              <a:rPr lang="en-GB"/>
            </a:br>
            <a:r>
              <a:rPr lang="en-GB"/>
              <a:t>         return (width * height); </a:t>
            </a:r>
            <a:br>
              <a:rPr lang="en-GB"/>
            </a:br>
            <a:r>
              <a:rPr lang="en-GB"/>
              <a:t>      }</a:t>
            </a:r>
            <a:br>
              <a:rPr lang="en-GB"/>
            </a:b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Shape and Rectangle</a:t>
            </a:r>
            <a:endParaRPr/>
          </a:p>
          <a:p>
            <a:pPr marL="0" lvl="0" indent="0" algn="l" rtl="0">
              <a:spcBef>
                <a:spcPts val="0"/>
              </a:spcBef>
              <a:spcAft>
                <a:spcPts val="0"/>
              </a:spcAft>
              <a:buNone/>
            </a:pPr>
            <a:endParaRPr/>
          </a:p>
        </p:txBody>
      </p:sp>
      <p:sp>
        <p:nvSpPr>
          <p:cNvPr id="184" name="Google Shape;184;p21"/>
          <p:cNvSpPr txBox="1">
            <a:spLocks noGrp="1"/>
          </p:cNvSpPr>
          <p:nvPr>
            <p:ph type="body" idx="1"/>
          </p:nvPr>
        </p:nvSpPr>
        <p:spPr>
          <a:xfrm>
            <a:off x="1297500" y="1567550"/>
            <a:ext cx="7038900" cy="3353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class RectangleTester {</a:t>
            </a:r>
            <a:br>
              <a:rPr lang="en-GB"/>
            </a:br>
            <a:r>
              <a:rPr lang="en-GB"/>
              <a:t>   </a:t>
            </a:r>
            <a:br>
              <a:rPr lang="en-GB"/>
            </a:br>
            <a:r>
              <a:rPr lang="en-GB"/>
              <a:t>      static void Main(string[] args) {</a:t>
            </a:r>
            <a:br>
              <a:rPr lang="en-GB"/>
            </a:br>
            <a:r>
              <a:rPr lang="en-GB"/>
              <a:t>         Rectangle Rect = new Rectangle();</a:t>
            </a:r>
            <a:br>
              <a:rPr lang="en-GB"/>
            </a:br>
            <a:br>
              <a:rPr lang="en-GB"/>
            </a:br>
            <a:r>
              <a:rPr lang="en-GB"/>
              <a:t>         Rect.setWidth(5);</a:t>
            </a:r>
            <a:br>
              <a:rPr lang="en-GB"/>
            </a:br>
            <a:r>
              <a:rPr lang="en-GB"/>
              <a:t>         Rect.setHeight(7);</a:t>
            </a:r>
            <a:br>
              <a:rPr lang="en-GB"/>
            </a:br>
            <a:br>
              <a:rPr lang="en-GB"/>
            </a:br>
            <a:r>
              <a:rPr lang="en-GB"/>
              <a:t>         // Print the area of the object.</a:t>
            </a:r>
            <a:br>
              <a:rPr lang="en-GB"/>
            </a:br>
            <a:r>
              <a:rPr lang="en-GB"/>
              <a:t>         Console.WriteLine("Total area: {0}",  Rect.getArea());</a:t>
            </a:r>
            <a:br>
              <a:rPr lang="en-GB"/>
            </a:br>
            <a:r>
              <a:rPr lang="en-GB"/>
              <a:t>         Console.ReadKey();</a:t>
            </a:r>
            <a:br>
              <a:rPr lang="en-GB"/>
            </a:br>
            <a:r>
              <a:rPr lang="en-GB"/>
              <a:t>      }</a:t>
            </a:r>
            <a:br>
              <a:rPr lang="en-GB"/>
            </a:br>
            <a:r>
              <a:rPr lang="en-GB"/>
              <a:t>   }</a:t>
            </a: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2025</Words>
  <Application>Microsoft Office PowerPoint</Application>
  <PresentationFormat>On-screen Show (16:9)</PresentationFormat>
  <Paragraphs>102</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Montserrat</vt:lpstr>
      <vt:lpstr>Lato</vt:lpstr>
      <vt:lpstr>Focus</vt:lpstr>
      <vt:lpstr>Inheritance,  Interfaces, Polymorphism... </vt:lpstr>
      <vt:lpstr>Table of contents</vt:lpstr>
      <vt:lpstr>Inheritance</vt:lpstr>
      <vt:lpstr>Inheritance</vt:lpstr>
      <vt:lpstr>Inheritance</vt:lpstr>
      <vt:lpstr>Inheritance</vt:lpstr>
      <vt:lpstr>Base and Derived Classes</vt:lpstr>
      <vt:lpstr>Example: Shape and Rectangle</vt:lpstr>
      <vt:lpstr>Example: Shape and Rectangle </vt:lpstr>
      <vt:lpstr>Initializing Base Class</vt:lpstr>
      <vt:lpstr>Example</vt:lpstr>
      <vt:lpstr>Multiple Inheritance in C#</vt:lpstr>
      <vt:lpstr>Interfaces</vt:lpstr>
      <vt:lpstr>Interfaces</vt:lpstr>
      <vt:lpstr>Interfaces</vt:lpstr>
      <vt:lpstr>Declaring Interfaces</vt:lpstr>
      <vt:lpstr>Abstract Classes</vt:lpstr>
      <vt:lpstr>Abstract classes</vt:lpstr>
      <vt:lpstr>Abstract Classes </vt:lpstr>
      <vt:lpstr>Abstract Classes vs. Interface</vt:lpstr>
      <vt:lpstr>Function Overloading</vt:lpstr>
      <vt:lpstr>Function Overloading</vt:lpstr>
      <vt:lpstr>Function Overloading</vt:lpstr>
      <vt:lpstr>Polymorphism </vt:lpstr>
      <vt:lpstr>Polymorphism </vt:lpstr>
      <vt:lpstr>Polymorphism </vt:lpstr>
      <vt:lpstr>Task 1: Classes Student + Teacher</vt:lpstr>
      <vt:lpstr>Task 2: Photo Album</vt:lpstr>
      <vt:lpstr>Task 3: Move the Square</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Interfaces, Polymorphism... </dc:title>
  <cp:lastModifiedBy>Pravoslav Milenkov</cp:lastModifiedBy>
  <cp:revision>1</cp:revision>
  <dcterms:modified xsi:type="dcterms:W3CDTF">2020-11-16T15:31:16Z</dcterms:modified>
</cp:coreProperties>
</file>