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5" r:id="rId9"/>
    <p:sldId id="266" r:id="rId10"/>
    <p:sldId id="267" r:id="rId11"/>
    <p:sldId id="268" r:id="rId12"/>
    <p:sldId id="269" r:id="rId13"/>
    <p:sldId id="270" r:id="rId14"/>
    <p:sldId id="271" r:id="rId15"/>
    <p:sldId id="275" r:id="rId16"/>
    <p:sldId id="276" r:id="rId17"/>
    <p:sldId id="263" r:id="rId18"/>
    <p:sldId id="272" r:id="rId19"/>
    <p:sldId id="273" r:id="rId20"/>
    <p:sldId id="264" r:id="rId21"/>
    <p:sldId id="277" r:id="rId22"/>
    <p:sldId id="278" r:id="rId23"/>
    <p:sldId id="279" r:id="rId24"/>
    <p:sldId id="280" r:id="rId25"/>
    <p:sldId id="281" r:id="rId26"/>
    <p:sldId id="282" r:id="rId27"/>
    <p:sldId id="283" r:id="rId28"/>
  </p:sldIdLst>
  <p:sldSz cx="9144000" cy="5143500" type="screen16x9"/>
  <p:notesSz cx="6858000" cy="9144000"/>
  <p:embeddedFontLst>
    <p:embeddedFont>
      <p:font typeface="Georgia" panose="02040502050405020303" pitchFamily="18" charset="0"/>
      <p:regular r:id="rId30"/>
      <p:bold r:id="rId31"/>
      <p:italic r:id="rId32"/>
      <p:boldItalic r:id="rId33"/>
    </p:embeddedFont>
    <p:embeddedFont>
      <p:font typeface="Lato" panose="020B0604020202020204" charset="0"/>
      <p:regular r:id="rId34"/>
      <p:bold r:id="rId35"/>
      <p:italic r:id="rId36"/>
      <p:boldItalic r:id="rId37"/>
    </p:embeddedFont>
    <p:embeddedFont>
      <p:font typeface="Montserrat" panose="020B0604020202020204" charset="-52"/>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7" d="100"/>
          <a:sy n="157" d="100"/>
        </p:scale>
        <p:origin x="2395"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afadb55c1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afadb55c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afadb55c1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afadb55c1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afadb55c1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afadb55c1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afadb55c1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afadb55c1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472929b49e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472929b49e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472929b49e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472929b49e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afadb55c1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afadb55c1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472929b49e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472929b49e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afadb55c1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afadb55c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afadb55c1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afadb55c1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72929b49e_1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72929b49e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472929b49e_1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472929b49e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472929b49e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472929b49e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472929b49e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472929b49e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472929b49e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472929b49e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472929b49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472929b49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472929b49e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472929b49e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472929b49e_1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472929b49e_1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afadb55c1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afadb55c1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472929b49e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472929b49e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afadb55c1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afadb55c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afadb55c1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afadb55c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afadb55c1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afadb55c1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afadb55c1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afadb55c1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afadb55c1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afadb55c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afadb55c1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afadb55c1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dotnet/api/system.io.streamwriter?view=netframework-4.7.2"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dotnet/api/system.io.streamreader?view=netframework-4.7.2"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csharp-by-example.blogspot.com/2017/11/task-create-myfilehelper-class.html"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csharp-by-example.blogspot.com/2017/11/count-number-of-words-in-text-file.html"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csharp-by-example.blogspot.com/2017/11/task-create-method-to-save-int-array-to.html"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hyperlink" Target="https://www.sololearn.com" TargetMode="External"/><Relationship Id="rId3" Type="http://schemas.openxmlformats.org/officeDocument/2006/relationships/hyperlink" Target="http://www.c-sharpcorner.com/technologies/csharp-programming" TargetMode="External"/><Relationship Id="rId7" Type="http://schemas.openxmlformats.org/officeDocument/2006/relationships/hyperlink" Target="https://exercism.io/tracks/csharp/exercises"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hyperlink" Target="https://www.learncs.org/" TargetMode="External"/><Relationship Id="rId5" Type="http://schemas.openxmlformats.org/officeDocument/2006/relationships/hyperlink" Target="https://www.w3resource.com/csharp-exercises/" TargetMode="External"/><Relationship Id="rId10" Type="http://schemas.openxmlformats.org/officeDocument/2006/relationships/hyperlink" Target="http://www.programmr.com/zone/csharp" TargetMode="External"/><Relationship Id="rId4" Type="http://schemas.openxmlformats.org/officeDocument/2006/relationships/hyperlink" Target="https://csharp-by-example.blogspot.bg/" TargetMode="External"/><Relationship Id="rId9" Type="http://schemas.openxmlformats.org/officeDocument/2006/relationships/hyperlink" Target="https://dotnetcademy.ne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Working with files</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File, FileInfo, Directory, DirectoryInfo, Path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DirectoryInfo class</a:t>
            </a:r>
            <a:endParaRPr/>
          </a:p>
        </p:txBody>
      </p:sp>
      <p:sp>
        <p:nvSpPr>
          <p:cNvPr id="201" name="Google Shape;201;p24"/>
          <p:cNvSpPr txBox="1">
            <a:spLocks noGrp="1"/>
          </p:cNvSpPr>
          <p:nvPr>
            <p:ph type="body" idx="1"/>
          </p:nvPr>
        </p:nvSpPr>
        <p:spPr>
          <a:xfrm>
            <a:off x="1224050" y="976775"/>
            <a:ext cx="7608300" cy="4030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050">
                <a:solidFill>
                  <a:srgbClr val="FFFFFF"/>
                </a:solidFill>
              </a:rPr>
              <a:t>DirectoryInfo is a non-static version of the Directory class. The situation is the same as with File and FileInfo. Instances are created by entering the path to the constructor:</a:t>
            </a:r>
            <a:endParaRPr sz="1050">
              <a:solidFill>
                <a:srgbClr val="FFFFFF"/>
              </a:solidFill>
            </a:endParaRPr>
          </a:p>
          <a:p>
            <a:pPr marL="127000" marR="50800" lvl="0" indent="0" algn="l" rtl="0">
              <a:spcBef>
                <a:spcPts val="0"/>
              </a:spcBef>
              <a:spcAft>
                <a:spcPts val="0"/>
              </a:spcAft>
              <a:buNone/>
            </a:pPr>
            <a:r>
              <a:rPr lang="en-GB" sz="950">
                <a:solidFill>
                  <a:srgbClr val="FF9900"/>
                </a:solidFill>
              </a:rPr>
              <a:t>DirectoryInfo directoryInfo = </a:t>
            </a:r>
            <a:r>
              <a:rPr lang="en-GB" sz="950" b="1">
                <a:solidFill>
                  <a:srgbClr val="FF9900"/>
                </a:solidFill>
              </a:rPr>
              <a:t>new</a:t>
            </a:r>
            <a:r>
              <a:rPr lang="en-GB" sz="950">
                <a:solidFill>
                  <a:srgbClr val="FF9900"/>
                </a:solidFill>
              </a:rPr>
              <a:t> DirectoryInfo("C:\folder");</a:t>
            </a:r>
            <a:endParaRPr sz="950">
              <a:solidFill>
                <a:srgbClr val="FF9900"/>
              </a:solidFill>
            </a:endParaRPr>
          </a:p>
          <a:p>
            <a:pPr marL="0" lvl="0" indent="0" algn="just" rtl="0">
              <a:spcBef>
                <a:spcPts val="0"/>
              </a:spcBef>
              <a:spcAft>
                <a:spcPts val="0"/>
              </a:spcAft>
              <a:buNone/>
            </a:pPr>
            <a:r>
              <a:rPr lang="en-GB" sz="1050">
                <a:solidFill>
                  <a:srgbClr val="FFFFFF"/>
                </a:solidFill>
              </a:rPr>
              <a:t>The class is suspiciously similar to the FileInfo class. This is because they're both inherited from a common ancestor - the FileSystemInfo class.</a:t>
            </a:r>
            <a:endParaRPr sz="1050">
              <a:solidFill>
                <a:srgbClr val="FFFFFF"/>
              </a:solidFill>
            </a:endParaRPr>
          </a:p>
          <a:p>
            <a:pPr marL="0" lvl="0" indent="0" algn="l" rtl="0">
              <a:spcBef>
                <a:spcPts val="1400"/>
              </a:spcBef>
              <a:spcAft>
                <a:spcPts val="0"/>
              </a:spcAft>
              <a:buNone/>
            </a:pPr>
            <a:r>
              <a:rPr lang="en-GB" sz="1250">
                <a:solidFill>
                  <a:srgbClr val="FFFFFF"/>
                </a:solidFill>
              </a:rPr>
              <a:t>Properties</a:t>
            </a:r>
            <a:endParaRPr sz="1250">
              <a:solidFill>
                <a:srgbClr val="FFFFFF"/>
              </a:solidFill>
            </a:endParaRPr>
          </a:p>
          <a:p>
            <a:pPr marL="0" lvl="0" indent="0" algn="just" rtl="0">
              <a:spcBef>
                <a:spcPts val="600"/>
              </a:spcBef>
              <a:spcAft>
                <a:spcPts val="0"/>
              </a:spcAft>
              <a:buNone/>
            </a:pPr>
            <a:r>
              <a:rPr lang="en-GB" sz="1050">
                <a:solidFill>
                  <a:srgbClr val="FFFFFF"/>
                </a:solidFill>
              </a:rPr>
              <a:t>To read or change the attributes we use the same approach as the last couple of classes:</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Attributes</a:t>
            </a:r>
            <a:r>
              <a:rPr lang="en-GB" sz="1050">
                <a:solidFill>
                  <a:srgbClr val="FFFFFF"/>
                </a:solidFill>
              </a:rPr>
              <a:t> - The attributes of the file in the FileAttributes flags format.</a:t>
            </a:r>
            <a:endParaRPr sz="1050">
              <a:solidFill>
                <a:srgbClr val="FFFFFF"/>
              </a:solidFill>
            </a:endParaRPr>
          </a:p>
          <a:p>
            <a:pPr marL="0" lvl="0" indent="0" algn="just" rtl="0">
              <a:spcBef>
                <a:spcPts val="0"/>
              </a:spcBef>
              <a:spcAft>
                <a:spcPts val="0"/>
              </a:spcAft>
              <a:buNone/>
            </a:pPr>
            <a:r>
              <a:rPr lang="en-GB" sz="1050">
                <a:solidFill>
                  <a:srgbClr val="FFFFFF"/>
                </a:solidFill>
              </a:rPr>
              <a:t>Manipulating dates and times is the same as well:</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CreationTime</a:t>
            </a:r>
            <a:r>
              <a:rPr lang="en-GB" sz="1050">
                <a:solidFill>
                  <a:srgbClr val="FFFFFF"/>
                </a:solidFill>
              </a:rPr>
              <a:t> - The date and time of when the file has been created. Again, there are also versions suffixed with "Utc" for the Universal Time.</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LastAccessTime</a:t>
            </a:r>
            <a:r>
              <a:rPr lang="en-GB" sz="1050">
                <a:solidFill>
                  <a:srgbClr val="FFFFFF"/>
                </a:solidFill>
              </a:rPr>
              <a:t> - The date and time of the last access.</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LastWriteTime</a:t>
            </a:r>
            <a:r>
              <a:rPr lang="en-GB" sz="1050">
                <a:solidFill>
                  <a:srgbClr val="FFFFFF"/>
                </a:solidFill>
              </a:rPr>
              <a:t> - The date and time of the last modification.</a:t>
            </a:r>
            <a:endParaRPr sz="1050">
              <a:solidFill>
                <a:srgbClr val="FFFFFF"/>
              </a:solidFill>
            </a:endParaRPr>
          </a:p>
          <a:p>
            <a:pPr marL="0" lvl="0" indent="0" algn="just" rtl="0">
              <a:spcBef>
                <a:spcPts val="0"/>
              </a:spcBef>
              <a:spcAft>
                <a:spcPts val="0"/>
              </a:spcAft>
              <a:buNone/>
            </a:pPr>
            <a:r>
              <a:rPr lang="en-GB" sz="1050">
                <a:solidFill>
                  <a:srgbClr val="FFFFFF"/>
                </a:solidFill>
              </a:rPr>
              <a:t>Other folder properties will look familiar to us as well. They're the same as those of the File class:</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Exists</a:t>
            </a:r>
            <a:r>
              <a:rPr lang="en-GB" sz="1050">
                <a:solidFill>
                  <a:srgbClr val="FFFFFF"/>
                </a:solidFill>
              </a:rPr>
              <a:t> - Returns true if the folder exists.</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Name</a:t>
            </a:r>
            <a:r>
              <a:rPr lang="en-GB" sz="1050">
                <a:solidFill>
                  <a:srgbClr val="FFFFFF"/>
                </a:solidFill>
              </a:rPr>
              <a:t> - The name of the folder.</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FullName</a:t>
            </a:r>
            <a:r>
              <a:rPr lang="en-GB" sz="1050">
                <a:solidFill>
                  <a:srgbClr val="FFFFFF"/>
                </a:solidFill>
              </a:rPr>
              <a:t> - The entire folder path.</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Extension</a:t>
            </a:r>
            <a:r>
              <a:rPr lang="en-GB" sz="1050">
                <a:solidFill>
                  <a:srgbClr val="FFFFFF"/>
                </a:solidFill>
              </a:rPr>
              <a:t> - The file extension (if it's included in the path).</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Parent</a:t>
            </a:r>
            <a:r>
              <a:rPr lang="en-GB" sz="1050">
                <a:solidFill>
                  <a:srgbClr val="FFFFFF"/>
                </a:solidFill>
              </a:rPr>
              <a:t> - The parent folder.</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Root</a:t>
            </a:r>
            <a:r>
              <a:rPr lang="en-GB" sz="1050">
                <a:solidFill>
                  <a:srgbClr val="FFFFFF"/>
                </a:solidFill>
              </a:rPr>
              <a:t> - The root folder.</a:t>
            </a:r>
            <a:endParaRPr sz="1050">
              <a:solidFill>
                <a:srgbClr val="FFFFFF"/>
              </a:solidFill>
            </a:endParaRPr>
          </a:p>
          <a:p>
            <a:pPr marL="0" lvl="0" indent="0" algn="l" rtl="0">
              <a:spcBef>
                <a:spcPts val="0"/>
              </a:spcBef>
              <a:spcAft>
                <a:spcPts val="1600"/>
              </a:spcAft>
              <a:buNone/>
            </a:pPr>
            <a:endParaRPr sz="17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DirectoryInfo class</a:t>
            </a:r>
            <a:endParaRPr/>
          </a:p>
          <a:p>
            <a:pPr marL="0" lvl="0" indent="0" algn="l" rtl="0">
              <a:spcBef>
                <a:spcPts val="0"/>
              </a:spcBef>
              <a:spcAft>
                <a:spcPts val="0"/>
              </a:spcAft>
              <a:buNone/>
            </a:pPr>
            <a:endParaRPr/>
          </a:p>
        </p:txBody>
      </p:sp>
      <p:sp>
        <p:nvSpPr>
          <p:cNvPr id="207" name="Google Shape;207;p25"/>
          <p:cNvSpPr txBox="1">
            <a:spLocks noGrp="1"/>
          </p:cNvSpPr>
          <p:nvPr>
            <p:ph type="body" idx="1"/>
          </p:nvPr>
        </p:nvSpPr>
        <p:spPr>
          <a:xfrm>
            <a:off x="1149875" y="1017725"/>
            <a:ext cx="7682400" cy="40269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None/>
            </a:pPr>
            <a:r>
              <a:rPr lang="en-GB" sz="1350">
                <a:solidFill>
                  <a:srgbClr val="FFFFFF"/>
                </a:solidFill>
              </a:rPr>
              <a:t>Methods</a:t>
            </a:r>
            <a:endParaRPr sz="1350">
              <a:solidFill>
                <a:srgbClr val="FFFFFF"/>
              </a:solidFill>
            </a:endParaRPr>
          </a:p>
          <a:p>
            <a:pPr marL="457200" lvl="0" indent="-301625" algn="l" rtl="0">
              <a:spcBef>
                <a:spcPts val="600"/>
              </a:spcBef>
              <a:spcAft>
                <a:spcPts val="0"/>
              </a:spcAft>
              <a:buClr>
                <a:srgbClr val="FFFFFF"/>
              </a:buClr>
              <a:buSzPts val="1150"/>
              <a:buChar char="●"/>
            </a:pPr>
            <a:r>
              <a:rPr lang="en-GB" sz="1150" b="1">
                <a:solidFill>
                  <a:srgbClr val="FFFFFF"/>
                </a:solidFill>
              </a:rPr>
              <a:t>Create()</a:t>
            </a:r>
            <a:r>
              <a:rPr lang="en-GB" sz="1150">
                <a:solidFill>
                  <a:srgbClr val="FFFFFF"/>
                </a:solidFill>
              </a:rPr>
              <a:t> - Creates the folder.</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CreateSubdirec­tory("path")</a:t>
            </a:r>
            <a:r>
              <a:rPr lang="en-GB" sz="1150">
                <a:solidFill>
                  <a:srgbClr val="FFFFFF"/>
                </a:solidFill>
              </a:rPr>
              <a:t> - Creates a subfolder/sub­folders in the folder.</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Delete()</a:t>
            </a:r>
            <a:r>
              <a:rPr lang="en-GB" sz="1150">
                <a:solidFill>
                  <a:srgbClr val="FFFFFF"/>
                </a:solidFill>
              </a:rPr>
              <a:t> - Deletes the folder, which must be empty.</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Delete(recursi­vely)</a:t>
            </a:r>
            <a:r>
              <a:rPr lang="en-GB" sz="1150">
                <a:solidFill>
                  <a:srgbClr val="FFFFFF"/>
                </a:solidFill>
              </a:rPr>
              <a:t> - If the parameter is true, it'll delete containing files and folders recursively as well.</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MoveTo("desti­nation")</a:t>
            </a:r>
            <a:r>
              <a:rPr lang="en-GB" sz="1150">
                <a:solidFill>
                  <a:srgbClr val="FFFFFF"/>
                </a:solidFill>
              </a:rPr>
              <a:t> - Moves the folder to the destination.</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Refresh</a:t>
            </a:r>
            <a:r>
              <a:rPr lang="en-GB" sz="1150">
                <a:solidFill>
                  <a:srgbClr val="FFFFFF"/>
                </a:solidFill>
              </a:rPr>
              <a:t> - Refreshes the data in the DirectoryInfo instance.</a:t>
            </a:r>
            <a:endParaRPr sz="1150">
              <a:solidFill>
                <a:srgbClr val="FFFFFF"/>
              </a:solidFill>
            </a:endParaRPr>
          </a:p>
          <a:p>
            <a:pPr marL="0" lvl="0" indent="0" algn="just" rtl="0">
              <a:spcBef>
                <a:spcPts val="0"/>
              </a:spcBef>
              <a:spcAft>
                <a:spcPts val="0"/>
              </a:spcAft>
              <a:buNone/>
            </a:pPr>
            <a:r>
              <a:rPr lang="en-GB" sz="1150">
                <a:solidFill>
                  <a:srgbClr val="FFFFFF"/>
                </a:solidFill>
              </a:rPr>
              <a:t>To scan the folder, it's pretty much the same as with the Directory class. We have the EnumerateDirec­tories(), EnumerateFiles(), and EnumerateFile­SystemInfos() methods. The name of the latter has changed. Again, they have their friends with the "Get" prefix which return an array. </a:t>
            </a:r>
            <a:r>
              <a:rPr lang="en-GB" sz="1150" b="1">
                <a:solidFill>
                  <a:srgbClr val="FFFFFF"/>
                </a:solidFill>
              </a:rPr>
              <a:t>However, the difference here is that now DirectoryInfo, FileInfo, and FileSystemInfo</a:t>
            </a:r>
            <a:r>
              <a:rPr lang="en-GB" sz="1150">
                <a:solidFill>
                  <a:srgbClr val="FFFFFF"/>
                </a:solidFill>
              </a:rPr>
              <a:t> instances are returned rather than strings!</a:t>
            </a:r>
            <a:endParaRPr sz="1150">
              <a:solidFill>
                <a:srgbClr val="FFFFFF"/>
              </a:solidFill>
            </a:endParaRPr>
          </a:p>
          <a:p>
            <a:pPr marL="0" lvl="0" indent="0" algn="l" rtl="0">
              <a:spcBef>
                <a:spcPts val="800"/>
              </a:spcBef>
              <a:spcAft>
                <a:spcPts val="0"/>
              </a:spcAft>
              <a:buNone/>
            </a:pPr>
            <a:r>
              <a:rPr lang="en-GB" sz="1200">
                <a:solidFill>
                  <a:srgbClr val="FFFFFF"/>
                </a:solidFill>
              </a:rPr>
              <a:t>Fields</a:t>
            </a:r>
            <a:endParaRPr sz="1200">
              <a:solidFill>
                <a:srgbClr val="FFFFFF"/>
              </a:solidFill>
            </a:endParaRPr>
          </a:p>
          <a:p>
            <a:pPr marL="457200" lvl="0" indent="-301625" algn="l" rtl="0">
              <a:spcBef>
                <a:spcPts val="600"/>
              </a:spcBef>
              <a:spcAft>
                <a:spcPts val="0"/>
              </a:spcAft>
              <a:buClr>
                <a:srgbClr val="FFFFFF"/>
              </a:buClr>
              <a:buSzPts val="1150"/>
              <a:buChar char="●"/>
            </a:pPr>
            <a:r>
              <a:rPr lang="en-GB" sz="1150" b="1">
                <a:solidFill>
                  <a:srgbClr val="FFFFFF"/>
                </a:solidFill>
              </a:rPr>
              <a:t>Fullpath</a:t>
            </a:r>
            <a:r>
              <a:rPr lang="en-GB" sz="1150">
                <a:solidFill>
                  <a:srgbClr val="FFFFFF"/>
                </a:solidFill>
              </a:rPr>
              <a:t> - The full path to the folder.</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OriginalPath</a:t>
            </a:r>
            <a:r>
              <a:rPr lang="en-GB" sz="1150">
                <a:solidFill>
                  <a:srgbClr val="FFFFFF"/>
                </a:solidFill>
              </a:rPr>
              <a:t> - The path as it was entered by the user.</a:t>
            </a:r>
            <a:endParaRPr sz="1150">
              <a:solidFill>
                <a:srgbClr val="FFFFFF"/>
              </a:solidFill>
            </a:endParaRPr>
          </a:p>
          <a:p>
            <a:pPr marL="0" lvl="0" indent="0" algn="just" rtl="0">
              <a:spcBef>
                <a:spcPts val="0"/>
              </a:spcBef>
              <a:spcAft>
                <a:spcPts val="0"/>
              </a:spcAft>
              <a:buNone/>
            </a:pPr>
            <a:r>
              <a:rPr lang="en-GB" sz="1150">
                <a:solidFill>
                  <a:srgbClr val="FFFFFF"/>
                </a:solidFill>
              </a:rPr>
              <a:t>We went over classes for working with files and classes for working with folders. You may also use the FileSystemInfo class, which includes the same methods that were common for both files and folders.</a:t>
            </a:r>
            <a:endParaRPr sz="1150">
              <a:solidFill>
                <a:srgbClr val="FFFFFF"/>
              </a:solidFill>
            </a:endParaRPr>
          </a:p>
          <a:p>
            <a:pPr marL="0" lvl="0" indent="0" algn="just" rtl="0">
              <a:spcBef>
                <a:spcPts val="0"/>
              </a:spcBef>
              <a:spcAft>
                <a:spcPts val="0"/>
              </a:spcAft>
              <a:buNone/>
            </a:pPr>
            <a:endParaRPr sz="1150">
              <a:solidFill>
                <a:srgbClr val="FFFFFF"/>
              </a:solidFill>
            </a:endParaRPr>
          </a:p>
          <a:p>
            <a:pPr marL="0" lvl="0" indent="0" algn="l" rtl="0">
              <a:spcBef>
                <a:spcPts val="0"/>
              </a:spcBef>
              <a:spcAft>
                <a:spcPts val="1600"/>
              </a:spcAft>
              <a:buNone/>
            </a:pP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Path class</a:t>
            </a:r>
            <a:endParaRPr/>
          </a:p>
        </p:txBody>
      </p:sp>
      <p:sp>
        <p:nvSpPr>
          <p:cNvPr id="213" name="Google Shape;213;p26"/>
          <p:cNvSpPr txBox="1">
            <a:spLocks noGrp="1"/>
          </p:cNvSpPr>
          <p:nvPr>
            <p:ph type="body" idx="1"/>
          </p:nvPr>
        </p:nvSpPr>
        <p:spPr>
          <a:xfrm>
            <a:off x="1396425" y="1011175"/>
            <a:ext cx="7038900" cy="38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050">
                <a:solidFill>
                  <a:srgbClr val="FFFFFF"/>
                </a:solidFill>
              </a:rPr>
              <a:t>Path is a </a:t>
            </a:r>
            <a:r>
              <a:rPr lang="en-GB" sz="1050" b="1">
                <a:solidFill>
                  <a:srgbClr val="FFFFFF"/>
                </a:solidFill>
              </a:rPr>
              <a:t>static class</a:t>
            </a:r>
            <a:r>
              <a:rPr lang="en-GB" sz="1050">
                <a:solidFill>
                  <a:srgbClr val="FFFFFF"/>
                </a:solidFill>
              </a:rPr>
              <a:t> which provides the functionality and settings for working with paths to folders or files.</a:t>
            </a:r>
            <a:endParaRPr sz="1050">
              <a:solidFill>
                <a:srgbClr val="FFFFFF"/>
              </a:solidFill>
            </a:endParaRPr>
          </a:p>
          <a:p>
            <a:pPr marL="0" lvl="0" indent="0" algn="l" rtl="0">
              <a:spcBef>
                <a:spcPts val="1400"/>
              </a:spcBef>
              <a:spcAft>
                <a:spcPts val="0"/>
              </a:spcAft>
              <a:buNone/>
            </a:pPr>
            <a:r>
              <a:rPr lang="en-GB" sz="1250">
                <a:solidFill>
                  <a:srgbClr val="FFFFFF"/>
                </a:solidFill>
              </a:rPr>
              <a:t>Methods</a:t>
            </a:r>
            <a:endParaRPr sz="1250">
              <a:solidFill>
                <a:srgbClr val="FFFFFF"/>
              </a:solidFill>
            </a:endParaRPr>
          </a:p>
          <a:p>
            <a:pPr marL="457200" lvl="0" indent="-295275" algn="l" rtl="0">
              <a:spcBef>
                <a:spcPts val="600"/>
              </a:spcBef>
              <a:spcAft>
                <a:spcPts val="0"/>
              </a:spcAft>
              <a:buClr>
                <a:srgbClr val="FFFFFF"/>
              </a:buClr>
              <a:buSzPts val="1050"/>
              <a:buChar char="●"/>
            </a:pPr>
            <a:r>
              <a:rPr lang="en-GB" sz="1050" b="1">
                <a:solidFill>
                  <a:srgbClr val="FFFFFF"/>
                </a:solidFill>
              </a:rPr>
              <a:t>ChangeExtension( "path", "extension")</a:t>
            </a:r>
            <a:r>
              <a:rPr lang="en-GB" sz="1050">
                <a:solidFill>
                  <a:srgbClr val="FFFFFF"/>
                </a:solidFill>
              </a:rPr>
              <a:t> - Returns the path to the file with changed extension.</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Combine(array of strings)</a:t>
            </a:r>
            <a:r>
              <a:rPr lang="en-GB" sz="1050">
                <a:solidFill>
                  <a:srgbClr val="FFFFFF"/>
                </a:solidFill>
              </a:rPr>
              <a:t> - Concatenates strings in a given array to the path and returns it. The method has two more overloads taking 2, 3, or 4 string parameters instead of an array.</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GetDirectoryNa­me("path")</a:t>
            </a:r>
            <a:r>
              <a:rPr lang="en-GB" sz="1050">
                <a:solidFill>
                  <a:srgbClr val="FFFFFF"/>
                </a:solidFill>
              </a:rPr>
              <a:t> - Returns the parent folder along with the full path.</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GetExtension("pat­h")</a:t>
            </a:r>
            <a:r>
              <a:rPr lang="en-GB" sz="1050">
                <a:solidFill>
                  <a:srgbClr val="FFFFFF"/>
                </a:solidFill>
              </a:rPr>
              <a:t> - Returns the file extension.</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GetFileName("pat­h")</a:t>
            </a:r>
            <a:r>
              <a:rPr lang="en-GB" sz="1050">
                <a:solidFill>
                  <a:srgbClr val="FFFFFF"/>
                </a:solidFill>
              </a:rPr>
              <a:t> - Returns the filename.</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GetFileNameWit­houtExtension("pat­h")</a:t>
            </a:r>
            <a:r>
              <a:rPr lang="en-GB" sz="1050">
                <a:solidFill>
                  <a:srgbClr val="FFFFFF"/>
                </a:solidFill>
              </a:rPr>
              <a:t> - Returns the filename without the extension.</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GetFullPath("pat­h")</a:t>
            </a:r>
            <a:r>
              <a:rPr lang="en-GB" sz="1050">
                <a:solidFill>
                  <a:srgbClr val="FFFFFF"/>
                </a:solidFill>
              </a:rPr>
              <a:t> - Returns the absolute path of a specified path (e.g. from a relative path).</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GetInvalidFile­NameChars()</a:t>
            </a:r>
            <a:r>
              <a:rPr lang="en-GB" sz="1050">
                <a:solidFill>
                  <a:srgbClr val="FFFFFF"/>
                </a:solidFill>
              </a:rPr>
              <a:t> - Returns an array of invalid characters that can't be included in filenames.</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GetInvalidPat­hChars()</a:t>
            </a:r>
            <a:r>
              <a:rPr lang="en-GB" sz="1050">
                <a:solidFill>
                  <a:srgbClr val="FFFFFF"/>
                </a:solidFill>
              </a:rPr>
              <a:t> - Returns an array of invalid characters that can't be included in paths.</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GetPathRoot( "path")</a:t>
            </a:r>
            <a:r>
              <a:rPr lang="en-GB" sz="1050">
                <a:solidFill>
                  <a:srgbClr val="FFFFFF"/>
                </a:solidFill>
              </a:rPr>
              <a:t> - Returns the root of the path.</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GetRandomFile­Name()</a:t>
            </a:r>
            <a:r>
              <a:rPr lang="en-GB" sz="1050">
                <a:solidFill>
                  <a:srgbClr val="FFFFFF"/>
                </a:solidFill>
              </a:rPr>
              <a:t> - Returns a unique string that can be used as a filename.</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GetTempFileName()</a:t>
            </a:r>
            <a:r>
              <a:rPr lang="en-GB" sz="1050">
                <a:solidFill>
                  <a:srgbClr val="FFFFFF"/>
                </a:solidFill>
              </a:rPr>
              <a:t> - </a:t>
            </a:r>
            <a:r>
              <a:rPr lang="en-GB" sz="1050" b="1">
                <a:solidFill>
                  <a:srgbClr val="FFFFFF"/>
                </a:solidFill>
              </a:rPr>
              <a:t>Creates</a:t>
            </a:r>
            <a:r>
              <a:rPr lang="en-GB" sz="1050">
                <a:solidFill>
                  <a:srgbClr val="FFFFFF"/>
                </a:solidFill>
              </a:rPr>
              <a:t> a new temporary file on the disk and returns the path to it.</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GetTempPath()</a:t>
            </a:r>
            <a:r>
              <a:rPr lang="en-GB" sz="1050">
                <a:solidFill>
                  <a:srgbClr val="FFFFFF"/>
                </a:solidFill>
              </a:rPr>
              <a:t> - Returns the path to the user's folder with temporary files.</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HasExtension("pat­h")</a:t>
            </a:r>
            <a:r>
              <a:rPr lang="en-GB" sz="1050">
                <a:solidFill>
                  <a:srgbClr val="FFFFFF"/>
                </a:solidFill>
              </a:rPr>
              <a:t> - Returns true if a given file has an extension.</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IsPathRooted("pat­h")</a:t>
            </a:r>
            <a:r>
              <a:rPr lang="en-GB" sz="1050">
                <a:solidFill>
                  <a:srgbClr val="FFFFFF"/>
                </a:solidFill>
              </a:rPr>
              <a:t> - Returns true if a path contains the root itself.</a:t>
            </a:r>
            <a:endParaRPr sz="1050">
              <a:solidFill>
                <a:srgbClr val="FFFFFF"/>
              </a:solidFill>
            </a:endParaRPr>
          </a:p>
          <a:p>
            <a:pPr marL="0" lvl="0" indent="0" algn="l" rtl="0">
              <a:spcBef>
                <a:spcPts val="0"/>
              </a:spcBef>
              <a:spcAft>
                <a:spcPts val="1600"/>
              </a:spcAft>
              <a:buNone/>
            </a:pPr>
            <a:endParaRPr sz="17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Path class</a:t>
            </a:r>
            <a:endParaRPr/>
          </a:p>
        </p:txBody>
      </p:sp>
      <p:sp>
        <p:nvSpPr>
          <p:cNvPr id="219" name="Google Shape;219;p27"/>
          <p:cNvSpPr txBox="1">
            <a:spLocks noGrp="1"/>
          </p:cNvSpPr>
          <p:nvPr>
            <p:ph type="body" idx="1"/>
          </p:nvPr>
        </p:nvSpPr>
        <p:spPr>
          <a:xfrm>
            <a:off x="1297500" y="1038600"/>
            <a:ext cx="7038900" cy="34401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None/>
            </a:pPr>
            <a:r>
              <a:rPr lang="en-GB" sz="1350">
                <a:solidFill>
                  <a:srgbClr val="FFFFFF"/>
                </a:solidFill>
              </a:rPr>
              <a:t>Fields</a:t>
            </a:r>
            <a:endParaRPr sz="1350">
              <a:solidFill>
                <a:srgbClr val="FFFFFF"/>
              </a:solidFill>
            </a:endParaRPr>
          </a:p>
          <a:p>
            <a:pPr marL="0" lvl="0" indent="0" algn="just" rtl="0">
              <a:spcBef>
                <a:spcPts val="600"/>
              </a:spcBef>
              <a:spcAft>
                <a:spcPts val="0"/>
              </a:spcAft>
              <a:buNone/>
            </a:pPr>
            <a:r>
              <a:rPr lang="en-GB" sz="1150">
                <a:solidFill>
                  <a:srgbClr val="FFFFFF"/>
                </a:solidFill>
              </a:rPr>
              <a:t>Some parts of paths are dependent on a specific platform, specifically, on a particular operating system. We can access them using the following fields:</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AltDirectorySe­paratorChar</a:t>
            </a:r>
            <a:r>
              <a:rPr lang="en-GB" sz="1150">
                <a:solidFill>
                  <a:srgbClr val="FFFFFF"/>
                </a:solidFill>
              </a:rPr>
              <a:t> - The alternative separator of folders, most often "/".</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DirectorySepa­ratorChar</a:t>
            </a:r>
            <a:r>
              <a:rPr lang="en-GB" sz="1150">
                <a:solidFill>
                  <a:srgbClr val="FFFFFF"/>
                </a:solidFill>
              </a:rPr>
              <a:t> - Separator of folders, mostly "\".</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PathSeparator</a:t>
            </a:r>
            <a:r>
              <a:rPr lang="en-GB" sz="1150">
                <a:solidFill>
                  <a:srgbClr val="FFFFFF"/>
                </a:solidFill>
              </a:rPr>
              <a:t> - Separator of paths, most often ";".</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VolumeSeparator­Char</a:t>
            </a:r>
            <a:r>
              <a:rPr lang="en-GB" sz="1150">
                <a:solidFill>
                  <a:srgbClr val="FFFFFF"/>
                </a:solidFill>
              </a:rPr>
              <a:t> - Separator of volumes, mostly ''.</a:t>
            </a:r>
            <a:endParaRPr sz="1150">
              <a:solidFill>
                <a:srgbClr val="FFFFFF"/>
              </a:solidFill>
            </a:endParaRPr>
          </a:p>
          <a:p>
            <a:pPr marL="0" lvl="0" indent="0" algn="l" rtl="0">
              <a:spcBef>
                <a:spcPts val="0"/>
              </a:spcBef>
              <a:spcAft>
                <a:spcPts val="1600"/>
              </a:spcAft>
              <a:buNone/>
            </a:pP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Writing a text file using File class</a:t>
            </a:r>
            <a:endParaRPr dirty="0"/>
          </a:p>
        </p:txBody>
      </p:sp>
      <p:sp>
        <p:nvSpPr>
          <p:cNvPr id="225" name="Google Shape;225;p2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To write a text file, you can use the </a:t>
            </a:r>
            <a:r>
              <a:rPr lang="en-GB" dirty="0" err="1">
                <a:solidFill>
                  <a:schemeClr val="accent6"/>
                </a:solidFill>
              </a:rPr>
              <a:t>File.WriteAllText</a:t>
            </a:r>
            <a:r>
              <a:rPr lang="en-GB" dirty="0"/>
              <a:t> method. </a:t>
            </a:r>
            <a:endParaRPr dirty="0"/>
          </a:p>
          <a:p>
            <a:pPr marL="0" lvl="0" indent="0" algn="l" rtl="0">
              <a:spcBef>
                <a:spcPts val="1600"/>
              </a:spcBef>
              <a:spcAft>
                <a:spcPts val="0"/>
              </a:spcAft>
              <a:buNone/>
            </a:pPr>
            <a:r>
              <a:rPr lang="en-GB" dirty="0"/>
              <a:t>This method has two overloads, the first accepting a path and the contents (as a string), and the next also accepts an encoding.</a:t>
            </a:r>
            <a:endParaRPr dirty="0"/>
          </a:p>
          <a:p>
            <a:pPr marL="0" lvl="0" indent="0" algn="l" rtl="0">
              <a:spcBef>
                <a:spcPts val="1600"/>
              </a:spcBef>
              <a:spcAft>
                <a:spcPts val="0"/>
              </a:spcAft>
              <a:buNone/>
            </a:pPr>
            <a:endParaRPr dirty="0"/>
          </a:p>
          <a:p>
            <a:pPr marL="0" lvl="0" indent="0" algn="l" rtl="0">
              <a:spcBef>
                <a:spcPts val="1600"/>
              </a:spcBef>
              <a:spcAft>
                <a:spcPts val="1600"/>
              </a:spcAft>
              <a:buNone/>
            </a:pPr>
            <a:r>
              <a:rPr lang="en-GB" b="1" dirty="0" err="1"/>
              <a:t>File.WriteAllText</a:t>
            </a:r>
            <a:r>
              <a:rPr lang="en-GB" b="1" dirty="0"/>
              <a:t>(@".\hello.txt", "Hello World");</a:t>
            </a:r>
            <a:br>
              <a:rPr lang="en-GB" dirty="0"/>
            </a:br>
            <a:br>
              <a:rPr lang="en-GB" dirty="0"/>
            </a:b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Reading file using File class</a:t>
            </a:r>
            <a:endParaRPr dirty="0"/>
          </a:p>
          <a:p>
            <a:pPr marL="0" lvl="0" indent="0" algn="l" rtl="0">
              <a:spcBef>
                <a:spcPts val="0"/>
              </a:spcBef>
              <a:spcAft>
                <a:spcPts val="0"/>
              </a:spcAft>
              <a:buNone/>
            </a:pPr>
            <a:endParaRPr dirty="0"/>
          </a:p>
        </p:txBody>
      </p:sp>
      <p:sp>
        <p:nvSpPr>
          <p:cNvPr id="249" name="Google Shape;249;p32"/>
          <p:cNvSpPr txBox="1">
            <a:spLocks noGrp="1"/>
          </p:cNvSpPr>
          <p:nvPr>
            <p:ph type="body" idx="1"/>
          </p:nvPr>
        </p:nvSpPr>
        <p:spPr>
          <a:xfrm>
            <a:off x="1297500" y="1190300"/>
            <a:ext cx="7038900" cy="328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Reading a text file is also a simple operation. The </a:t>
            </a:r>
            <a:r>
              <a:rPr lang="en-GB">
                <a:solidFill>
                  <a:schemeClr val="accent6"/>
                </a:solidFill>
              </a:rPr>
              <a:t>File.ReadAllText </a:t>
            </a:r>
            <a:r>
              <a:rPr lang="en-GB"/>
              <a:t>method also has two overloads:</a:t>
            </a:r>
            <a:endParaRPr/>
          </a:p>
          <a:p>
            <a:pPr marL="0" lvl="0" indent="0" algn="l" rtl="0">
              <a:spcBef>
                <a:spcPts val="1600"/>
              </a:spcBef>
              <a:spcAft>
                <a:spcPts val="0"/>
              </a:spcAft>
              <a:buNone/>
            </a:pPr>
            <a:r>
              <a:rPr lang="en-GB" i="1"/>
              <a:t>public static string ReadAllText(string path);</a:t>
            </a:r>
            <a:br>
              <a:rPr lang="en-GB" i="1"/>
            </a:br>
            <a:r>
              <a:rPr lang="en-GB" i="1"/>
              <a:t>public static string ReadAllText(string path, Encoding encoding);</a:t>
            </a:r>
            <a:endParaRPr i="1"/>
          </a:p>
          <a:p>
            <a:pPr marL="0" lvl="0" indent="0" algn="l" rtl="0">
              <a:spcBef>
                <a:spcPts val="1600"/>
              </a:spcBef>
              <a:spcAft>
                <a:spcPts val="0"/>
              </a:spcAft>
              <a:buNone/>
            </a:pPr>
            <a:r>
              <a:rPr lang="en-GB"/>
              <a:t>The result of the method can be assigned to a variable.</a:t>
            </a:r>
            <a:endParaRPr/>
          </a:p>
          <a:p>
            <a:pPr marL="0" lvl="0" indent="0" algn="l" rtl="0">
              <a:spcBef>
                <a:spcPts val="1600"/>
              </a:spcBef>
              <a:spcAft>
                <a:spcPts val="0"/>
              </a:spcAft>
              <a:buNone/>
            </a:pPr>
            <a:r>
              <a:rPr lang="en-GB" i="1"/>
              <a:t>string contents = File.ReadAllText(@".\hello.txt");</a:t>
            </a:r>
            <a:endParaRPr i="1"/>
          </a:p>
          <a:p>
            <a:pPr marL="0" lvl="0" indent="0" algn="l" rtl="0">
              <a:spcBef>
                <a:spcPts val="1600"/>
              </a:spcBef>
              <a:spcAft>
                <a:spcPts val="1600"/>
              </a:spcAft>
              <a:buNone/>
            </a:pPr>
            <a:r>
              <a:rPr lang="en-GB"/>
              <a:t>If the file does not exist, then a FileNotFoundException is thrown to inform you of this fact.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Reading file using File class</a:t>
            </a:r>
            <a:endParaRPr/>
          </a:p>
        </p:txBody>
      </p:sp>
      <p:sp>
        <p:nvSpPr>
          <p:cNvPr id="255" name="Google Shape;255;p3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127000" marR="50800" lvl="0" indent="0" algn="l" rtl="0">
              <a:spcBef>
                <a:spcPts val="0"/>
              </a:spcBef>
              <a:spcAft>
                <a:spcPts val="0"/>
              </a:spcAft>
              <a:buNone/>
            </a:pPr>
            <a:r>
              <a:rPr lang="en-GB" sz="1750" b="1">
                <a:solidFill>
                  <a:srgbClr val="FFFFFF"/>
                </a:solidFill>
              </a:rPr>
              <a:t>string</a:t>
            </a:r>
            <a:r>
              <a:rPr lang="en-GB" sz="1750">
                <a:solidFill>
                  <a:srgbClr val="FFFFFF"/>
                </a:solidFill>
              </a:rPr>
              <a:t>[] lines = </a:t>
            </a:r>
            <a:r>
              <a:rPr lang="en-GB" sz="1750">
                <a:solidFill>
                  <a:schemeClr val="accent6"/>
                </a:solidFill>
              </a:rPr>
              <a:t>File.ReadAllLines</a:t>
            </a:r>
            <a:r>
              <a:rPr lang="en-GB" sz="1750">
                <a:solidFill>
                  <a:srgbClr val="FFFFFF"/>
                </a:solidFill>
              </a:rPr>
              <a:t>(@"file.txt");</a:t>
            </a:r>
            <a:br>
              <a:rPr lang="en-GB" sz="1750">
                <a:solidFill>
                  <a:srgbClr val="FFFFFF"/>
                </a:solidFill>
              </a:rPr>
            </a:br>
            <a:r>
              <a:rPr lang="en-GB" sz="1750" b="1">
                <a:solidFill>
                  <a:srgbClr val="FFFFFF"/>
                </a:solidFill>
              </a:rPr>
              <a:t>foreach</a:t>
            </a:r>
            <a:r>
              <a:rPr lang="en-GB" sz="1750">
                <a:solidFill>
                  <a:srgbClr val="FFFFFF"/>
                </a:solidFill>
              </a:rPr>
              <a:t> (</a:t>
            </a:r>
            <a:r>
              <a:rPr lang="en-GB" sz="1750" b="1">
                <a:solidFill>
                  <a:srgbClr val="FFFFFF"/>
                </a:solidFill>
              </a:rPr>
              <a:t>string</a:t>
            </a:r>
            <a:r>
              <a:rPr lang="en-GB" sz="1750">
                <a:solidFill>
                  <a:srgbClr val="FFFFFF"/>
                </a:solidFill>
              </a:rPr>
              <a:t> line </a:t>
            </a:r>
            <a:r>
              <a:rPr lang="en-GB" sz="1750" b="1">
                <a:solidFill>
                  <a:srgbClr val="FFFFFF"/>
                </a:solidFill>
              </a:rPr>
              <a:t>in</a:t>
            </a:r>
            <a:r>
              <a:rPr lang="en-GB" sz="1750">
                <a:solidFill>
                  <a:srgbClr val="FFFFFF"/>
                </a:solidFill>
              </a:rPr>
              <a:t> lines)</a:t>
            </a:r>
            <a:br>
              <a:rPr lang="en-GB" sz="1750">
                <a:solidFill>
                  <a:srgbClr val="FFFFFF"/>
                </a:solidFill>
              </a:rPr>
            </a:br>
            <a:r>
              <a:rPr lang="en-GB" sz="1750">
                <a:solidFill>
                  <a:srgbClr val="FFFFFF"/>
                </a:solidFill>
              </a:rPr>
              <a:t>{</a:t>
            </a:r>
            <a:br>
              <a:rPr lang="en-GB" sz="1750">
                <a:solidFill>
                  <a:srgbClr val="FFFFFF"/>
                </a:solidFill>
              </a:rPr>
            </a:br>
            <a:r>
              <a:rPr lang="en-GB" sz="1750">
                <a:solidFill>
                  <a:srgbClr val="FFFFFF"/>
                </a:solidFill>
              </a:rPr>
              <a:t>        Console.WriteLine(line);</a:t>
            </a:r>
            <a:br>
              <a:rPr lang="en-GB" sz="1750">
                <a:solidFill>
                  <a:srgbClr val="FFFFFF"/>
                </a:solidFill>
              </a:rPr>
            </a:br>
            <a:r>
              <a:rPr lang="en-GB" sz="1750">
                <a:solidFill>
                  <a:srgbClr val="FFFFFF"/>
                </a:solidFill>
              </a:rPr>
              <a:t>}</a:t>
            </a:r>
            <a:endParaRPr sz="1750">
              <a:solidFill>
                <a:srgbClr val="FFFFFF"/>
              </a:solidFill>
            </a:endParaRPr>
          </a:p>
          <a:p>
            <a:pPr marL="0" lvl="0" indent="0" algn="l" rtl="0">
              <a:spcBef>
                <a:spcPts val="0"/>
              </a:spcBef>
              <a:spcAft>
                <a:spcPts val="1600"/>
              </a:spcAft>
              <a:buNone/>
            </a:pPr>
            <a:endParaRPr sz="25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StreamWriter class</a:t>
            </a:r>
            <a:endParaRPr/>
          </a:p>
        </p:txBody>
      </p:sp>
      <p:sp>
        <p:nvSpPr>
          <p:cNvPr id="177" name="Google Shape;177;p20"/>
          <p:cNvSpPr txBox="1">
            <a:spLocks noGrp="1"/>
          </p:cNvSpPr>
          <p:nvPr>
            <p:ph type="body" idx="1"/>
          </p:nvPr>
        </p:nvSpPr>
        <p:spPr>
          <a:xfrm>
            <a:off x="1297500" y="1567550"/>
            <a:ext cx="75468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Implements a TextWriter for writing characters to a stream in a particular encoding.</a:t>
            </a:r>
            <a:br>
              <a:rPr lang="en-GB"/>
            </a:br>
            <a:br>
              <a:rPr lang="en-GB"/>
            </a:br>
            <a:br>
              <a:rPr lang="en-GB"/>
            </a:br>
            <a:r>
              <a:rPr lang="en-GB"/>
              <a:t>using (var writer = new StreamWriter(@"C:\programs\example.txt"))</a:t>
            </a:r>
            <a:br>
              <a:rPr lang="en-GB"/>
            </a:br>
            <a:r>
              <a:rPr lang="en-GB"/>
              <a:t>        {</a:t>
            </a:r>
            <a:br>
              <a:rPr lang="en-GB"/>
            </a:br>
            <a:r>
              <a:rPr lang="en-GB"/>
              <a:t>            writer.WriteLine("HELLO");</a:t>
            </a:r>
            <a:br>
              <a:rPr lang="en-GB"/>
            </a:br>
            <a:r>
              <a:rPr lang="en-GB"/>
              <a:t>        }</a:t>
            </a:r>
            <a:endParaRPr/>
          </a:p>
          <a:p>
            <a:pPr marL="0" lvl="0" indent="0" algn="l" rtl="0">
              <a:spcBef>
                <a:spcPts val="1600"/>
              </a:spcBef>
              <a:spcAft>
                <a:spcPts val="0"/>
              </a:spcAft>
              <a:buNone/>
            </a:pPr>
            <a:endParaRPr/>
          </a:p>
          <a:p>
            <a:pPr marL="0" lvl="0" indent="0" algn="l" rtl="0">
              <a:spcBef>
                <a:spcPts val="1600"/>
              </a:spcBef>
              <a:spcAft>
                <a:spcPts val="1600"/>
              </a:spcAft>
              <a:buNone/>
            </a:pPr>
            <a:r>
              <a:rPr lang="en-GB" u="sng">
                <a:solidFill>
                  <a:schemeClr val="hlink"/>
                </a:solidFill>
                <a:hlinkClick r:id="rId3"/>
              </a:rPr>
              <a:t>https://docs.microsoft.com/en-us/dotnet/api/system.io.streamwriter?view=netframework-4.7.2</a:t>
            </a:r>
            <a:r>
              <a:rPr lang="en-GB"/>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Writing text into new file</a:t>
            </a:r>
            <a:endParaRPr/>
          </a:p>
        </p:txBody>
      </p:sp>
      <p:sp>
        <p:nvSpPr>
          <p:cNvPr id="231" name="Google Shape;231;p2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127000" marR="50800" lvl="0" indent="0" algn="l" rtl="0">
              <a:spcBef>
                <a:spcPts val="0"/>
              </a:spcBef>
              <a:spcAft>
                <a:spcPts val="0"/>
              </a:spcAft>
              <a:buNone/>
            </a:pPr>
            <a:r>
              <a:rPr lang="en-GB" sz="1750" b="1">
                <a:solidFill>
                  <a:srgbClr val="FFFFFF"/>
                </a:solidFill>
              </a:rPr>
              <a:t>using</a:t>
            </a:r>
            <a:r>
              <a:rPr lang="en-GB" sz="1750">
                <a:solidFill>
                  <a:srgbClr val="FFFFFF"/>
                </a:solidFill>
              </a:rPr>
              <a:t> (StreamWriter sw = </a:t>
            </a:r>
            <a:r>
              <a:rPr lang="en-GB" sz="1750" b="1">
                <a:solidFill>
                  <a:srgbClr val="FFFFFF"/>
                </a:solidFill>
              </a:rPr>
              <a:t>new</a:t>
            </a:r>
            <a:r>
              <a:rPr lang="en-GB" sz="1750">
                <a:solidFill>
                  <a:srgbClr val="FFFFFF"/>
                </a:solidFill>
              </a:rPr>
              <a:t> StreamWriter(@"file.txt"))</a:t>
            </a:r>
            <a:br>
              <a:rPr lang="en-GB" sz="1750">
                <a:solidFill>
                  <a:srgbClr val="FFFFFF"/>
                </a:solidFill>
              </a:rPr>
            </a:br>
            <a:r>
              <a:rPr lang="en-GB" sz="1750">
                <a:solidFill>
                  <a:srgbClr val="FFFFFF"/>
                </a:solidFill>
              </a:rPr>
              <a:t>{</a:t>
            </a:r>
            <a:br>
              <a:rPr lang="en-GB" sz="1750">
                <a:solidFill>
                  <a:srgbClr val="FFFFFF"/>
                </a:solidFill>
              </a:rPr>
            </a:br>
            <a:r>
              <a:rPr lang="en-GB" sz="1750">
                <a:solidFill>
                  <a:srgbClr val="FFFFFF"/>
                </a:solidFill>
              </a:rPr>
              <a:t>        sw.WriteLine("The first line");</a:t>
            </a:r>
            <a:br>
              <a:rPr lang="en-GB" sz="1750">
                <a:solidFill>
                  <a:srgbClr val="FFFFFF"/>
                </a:solidFill>
              </a:rPr>
            </a:br>
            <a:r>
              <a:rPr lang="en-GB" sz="1750">
                <a:solidFill>
                  <a:srgbClr val="FFFFFF"/>
                </a:solidFill>
              </a:rPr>
              <a:t>        sw.WriteLine("This text is on the second line");</a:t>
            </a:r>
            <a:br>
              <a:rPr lang="en-GB" sz="1750">
                <a:solidFill>
                  <a:srgbClr val="FFFFFF"/>
                </a:solidFill>
              </a:rPr>
            </a:br>
            <a:r>
              <a:rPr lang="en-GB" sz="1750">
                <a:solidFill>
                  <a:srgbClr val="FFFFFF"/>
                </a:solidFill>
              </a:rPr>
              <a:t>        sw.WriteLine("And the third one.");</a:t>
            </a:r>
            <a:br>
              <a:rPr lang="en-GB" sz="1750">
                <a:solidFill>
                  <a:srgbClr val="FFFFFF"/>
                </a:solidFill>
              </a:rPr>
            </a:br>
            <a:r>
              <a:rPr lang="en-GB" sz="1750">
                <a:solidFill>
                  <a:srgbClr val="FFFFFF"/>
                </a:solidFill>
              </a:rPr>
              <a:t>        sw.Flush();</a:t>
            </a:r>
            <a:br>
              <a:rPr lang="en-GB" sz="1750">
                <a:solidFill>
                  <a:srgbClr val="FFFFFF"/>
                </a:solidFill>
              </a:rPr>
            </a:br>
            <a:r>
              <a:rPr lang="en-GB" sz="1750">
                <a:solidFill>
                  <a:srgbClr val="FFFFFF"/>
                </a:solidFill>
              </a:rPr>
              <a:t>}</a:t>
            </a:r>
            <a:endParaRPr sz="1750">
              <a:solidFill>
                <a:srgbClr val="FFFFFF"/>
              </a:solidFill>
            </a:endParaRPr>
          </a:p>
          <a:p>
            <a:pPr marL="0" lvl="0" indent="0" algn="l" rtl="0">
              <a:spcBef>
                <a:spcPts val="0"/>
              </a:spcBef>
              <a:spcAft>
                <a:spcPts val="1600"/>
              </a:spcAft>
              <a:buNone/>
            </a:pPr>
            <a:endParaRPr sz="25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Append text to existing file</a:t>
            </a:r>
            <a:endParaRPr/>
          </a:p>
        </p:txBody>
      </p:sp>
      <p:sp>
        <p:nvSpPr>
          <p:cNvPr id="237" name="Google Shape;237;p3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127000" marR="50800" lvl="0" indent="0" algn="l" rtl="0">
              <a:spcBef>
                <a:spcPts val="0"/>
              </a:spcBef>
              <a:spcAft>
                <a:spcPts val="0"/>
              </a:spcAft>
              <a:buNone/>
            </a:pPr>
            <a:r>
              <a:rPr lang="en-GB" sz="1650" b="1">
                <a:solidFill>
                  <a:srgbClr val="FFFFFF"/>
                </a:solidFill>
              </a:rPr>
              <a:t>using</a:t>
            </a:r>
            <a:r>
              <a:rPr lang="en-GB" sz="1650">
                <a:solidFill>
                  <a:srgbClr val="FFFFFF"/>
                </a:solidFill>
              </a:rPr>
              <a:t> (StreamWriter sw = </a:t>
            </a:r>
            <a:r>
              <a:rPr lang="en-GB" sz="1650" b="1">
                <a:solidFill>
                  <a:srgbClr val="FFFFFF"/>
                </a:solidFill>
              </a:rPr>
              <a:t>new</a:t>
            </a:r>
            <a:r>
              <a:rPr lang="en-GB" sz="1650">
                <a:solidFill>
                  <a:srgbClr val="FFFFFF"/>
                </a:solidFill>
              </a:rPr>
              <a:t> StreamWriter(@"file.txt", </a:t>
            </a:r>
            <a:r>
              <a:rPr lang="en-GB" sz="1650" b="1">
                <a:solidFill>
                  <a:srgbClr val="FFFFFF"/>
                </a:solidFill>
              </a:rPr>
              <a:t>true</a:t>
            </a:r>
            <a:r>
              <a:rPr lang="en-GB" sz="1650">
                <a:solidFill>
                  <a:srgbClr val="FFFFFF"/>
                </a:solidFill>
              </a:rPr>
              <a:t>))</a:t>
            </a:r>
            <a:br>
              <a:rPr lang="en-GB" sz="1650">
                <a:solidFill>
                  <a:srgbClr val="FFFFFF"/>
                </a:solidFill>
              </a:rPr>
            </a:br>
            <a:r>
              <a:rPr lang="en-GB" sz="1650">
                <a:solidFill>
                  <a:srgbClr val="FFFFFF"/>
                </a:solidFill>
              </a:rPr>
              <a:t>{</a:t>
            </a:r>
            <a:br>
              <a:rPr lang="en-GB" sz="1650">
                <a:solidFill>
                  <a:srgbClr val="FFFFFF"/>
                </a:solidFill>
              </a:rPr>
            </a:br>
            <a:r>
              <a:rPr lang="en-GB" sz="1650">
                <a:solidFill>
                  <a:srgbClr val="FFFFFF"/>
                </a:solidFill>
              </a:rPr>
              <a:t>        sw.WriteLine("The appended line");</a:t>
            </a:r>
            <a:br>
              <a:rPr lang="en-GB" sz="1650">
                <a:solidFill>
                  <a:srgbClr val="FFFFFF"/>
                </a:solidFill>
              </a:rPr>
            </a:br>
            <a:r>
              <a:rPr lang="en-GB" sz="1650">
                <a:solidFill>
                  <a:srgbClr val="FFFFFF"/>
                </a:solidFill>
              </a:rPr>
              <a:t>        sw.Flush();</a:t>
            </a:r>
            <a:br>
              <a:rPr lang="en-GB" sz="1650">
                <a:solidFill>
                  <a:srgbClr val="FFFFFF"/>
                </a:solidFill>
              </a:rPr>
            </a:br>
            <a:r>
              <a:rPr lang="en-GB" sz="1650">
                <a:solidFill>
                  <a:srgbClr val="FFFFFF"/>
                </a:solidFill>
              </a:rPr>
              <a:t>}</a:t>
            </a:r>
            <a:endParaRPr sz="1650">
              <a:solidFill>
                <a:srgbClr val="FFFFFF"/>
              </a:solidFill>
            </a:endParaRPr>
          </a:p>
          <a:p>
            <a:pPr marL="0" lvl="0" indent="0" algn="l" rtl="0">
              <a:spcBef>
                <a:spcPts val="0"/>
              </a:spcBef>
              <a:spcAft>
                <a:spcPts val="1600"/>
              </a:spcAft>
              <a:buNone/>
            </a:pPr>
            <a:endParaRPr sz="24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Table of contents</a:t>
            </a:r>
            <a:endParaRPr/>
          </a:p>
        </p:txBody>
      </p:sp>
      <p:sp>
        <p:nvSpPr>
          <p:cNvPr id="141" name="Google Shape;141;p14"/>
          <p:cNvSpPr txBox="1">
            <a:spLocks noGrp="1"/>
          </p:cNvSpPr>
          <p:nvPr>
            <p:ph type="body" idx="1"/>
          </p:nvPr>
        </p:nvSpPr>
        <p:spPr>
          <a:xfrm>
            <a:off x="1297500" y="1226350"/>
            <a:ext cx="7038900" cy="3614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GB" sz="1800"/>
              <a:t>Working with files</a:t>
            </a:r>
            <a:endParaRPr sz="1800"/>
          </a:p>
          <a:p>
            <a:pPr marL="914400" lvl="1" indent="-330200" algn="l" rtl="0">
              <a:spcBef>
                <a:spcPts val="0"/>
              </a:spcBef>
              <a:spcAft>
                <a:spcPts val="0"/>
              </a:spcAft>
              <a:buSzPts val="1600"/>
              <a:buAutoNum type="alphaLcPeriod"/>
            </a:pPr>
            <a:r>
              <a:rPr lang="en-GB" sz="1600"/>
              <a:t>File class</a:t>
            </a:r>
            <a:endParaRPr sz="1600"/>
          </a:p>
          <a:p>
            <a:pPr marL="914400" lvl="1" indent="-330200" algn="l" rtl="0">
              <a:spcBef>
                <a:spcPts val="0"/>
              </a:spcBef>
              <a:spcAft>
                <a:spcPts val="0"/>
              </a:spcAft>
              <a:buSzPts val="1600"/>
              <a:buAutoNum type="alphaLcPeriod"/>
            </a:pPr>
            <a:r>
              <a:rPr lang="en-GB" sz="1600"/>
              <a:t>FileInfo class</a:t>
            </a:r>
            <a:endParaRPr sz="1600"/>
          </a:p>
          <a:p>
            <a:pPr marL="914400" lvl="1" indent="-330200" algn="l" rtl="0">
              <a:spcBef>
                <a:spcPts val="0"/>
              </a:spcBef>
              <a:spcAft>
                <a:spcPts val="0"/>
              </a:spcAft>
              <a:buSzPts val="1600"/>
              <a:buAutoNum type="alphaLcPeriod"/>
            </a:pPr>
            <a:r>
              <a:rPr lang="en-GB" sz="1600"/>
              <a:t>StreamWriter class</a:t>
            </a:r>
            <a:endParaRPr sz="1600"/>
          </a:p>
          <a:p>
            <a:pPr marL="914400" lvl="1" indent="-330200" algn="l" rtl="0">
              <a:spcBef>
                <a:spcPts val="0"/>
              </a:spcBef>
              <a:spcAft>
                <a:spcPts val="0"/>
              </a:spcAft>
              <a:buSzPts val="1600"/>
              <a:buAutoNum type="alphaLcPeriod"/>
            </a:pPr>
            <a:r>
              <a:rPr lang="en-GB" sz="1600"/>
              <a:t>StreamReader class</a:t>
            </a:r>
            <a:endParaRPr sz="1600"/>
          </a:p>
          <a:p>
            <a:pPr marL="457200" lvl="0" indent="-342900" algn="l" rtl="0">
              <a:spcBef>
                <a:spcPts val="0"/>
              </a:spcBef>
              <a:spcAft>
                <a:spcPts val="0"/>
              </a:spcAft>
              <a:buSzPts val="1800"/>
              <a:buAutoNum type="arabicPeriod"/>
            </a:pPr>
            <a:r>
              <a:rPr lang="en-GB" sz="1800"/>
              <a:t>Working with folders</a:t>
            </a:r>
            <a:endParaRPr sz="1800"/>
          </a:p>
          <a:p>
            <a:pPr marL="914400" lvl="1" indent="-330200" algn="l" rtl="0">
              <a:spcBef>
                <a:spcPts val="0"/>
              </a:spcBef>
              <a:spcAft>
                <a:spcPts val="0"/>
              </a:spcAft>
              <a:buSzPts val="1600"/>
              <a:buAutoNum type="alphaLcPeriod"/>
            </a:pPr>
            <a:r>
              <a:rPr lang="en-GB" sz="1600"/>
              <a:t>Directory class</a:t>
            </a:r>
            <a:endParaRPr sz="1600"/>
          </a:p>
          <a:p>
            <a:pPr marL="914400" lvl="1" indent="-330200" algn="l" rtl="0">
              <a:spcBef>
                <a:spcPts val="0"/>
              </a:spcBef>
              <a:spcAft>
                <a:spcPts val="0"/>
              </a:spcAft>
              <a:buSzPts val="1600"/>
              <a:buAutoNum type="alphaLcPeriod"/>
            </a:pPr>
            <a:r>
              <a:rPr lang="en-GB" sz="1600"/>
              <a:t>DirectoryInfo class</a:t>
            </a:r>
            <a:endParaRPr sz="1600"/>
          </a:p>
          <a:p>
            <a:pPr marL="914400" lvl="1" indent="-330200" algn="l" rtl="0">
              <a:spcBef>
                <a:spcPts val="0"/>
              </a:spcBef>
              <a:spcAft>
                <a:spcPts val="0"/>
              </a:spcAft>
              <a:buSzPts val="1600"/>
              <a:buAutoNum type="alphaLcPeriod"/>
            </a:pPr>
            <a:r>
              <a:rPr lang="en-GB" sz="1600"/>
              <a:t>Path class</a:t>
            </a:r>
            <a:endParaRPr sz="1600"/>
          </a:p>
          <a:p>
            <a:pPr marL="457200" lvl="0" indent="-342900" algn="l" rtl="0">
              <a:spcBef>
                <a:spcPts val="0"/>
              </a:spcBef>
              <a:spcAft>
                <a:spcPts val="0"/>
              </a:spcAft>
              <a:buSzPts val="1800"/>
              <a:buAutoNum type="arabicPeriod"/>
            </a:pPr>
            <a:r>
              <a:rPr lang="en-GB" sz="1800"/>
              <a:t>Examples</a:t>
            </a:r>
            <a:endParaRPr sz="1800"/>
          </a:p>
          <a:p>
            <a:pPr marL="457200" lvl="0" indent="-342900" algn="l" rtl="0">
              <a:spcBef>
                <a:spcPts val="0"/>
              </a:spcBef>
              <a:spcAft>
                <a:spcPts val="0"/>
              </a:spcAft>
              <a:buSzPts val="1800"/>
              <a:buAutoNum type="arabicPeriod"/>
            </a:pPr>
            <a:r>
              <a:rPr lang="en-GB" sz="1800"/>
              <a:t>Exercises</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StreamReader class</a:t>
            </a:r>
            <a:endParaRPr/>
          </a:p>
        </p:txBody>
      </p:sp>
      <p:sp>
        <p:nvSpPr>
          <p:cNvPr id="183" name="Google Shape;183;p21"/>
          <p:cNvSpPr txBox="1">
            <a:spLocks noGrp="1"/>
          </p:cNvSpPr>
          <p:nvPr>
            <p:ph type="body" idx="1"/>
          </p:nvPr>
        </p:nvSpPr>
        <p:spPr>
          <a:xfrm>
            <a:off x="1297500" y="1269650"/>
            <a:ext cx="7435800" cy="373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Implements a TextReader that reads characters from a byte stream in a particular encoding.</a:t>
            </a:r>
            <a:br>
              <a:rPr lang="en-GB"/>
            </a:br>
            <a:endParaRPr/>
          </a:p>
          <a:p>
            <a:pPr marL="0" lvl="0" indent="0" algn="l" rtl="0">
              <a:spcBef>
                <a:spcPts val="1600"/>
              </a:spcBef>
              <a:spcAft>
                <a:spcPts val="0"/>
              </a:spcAft>
              <a:buNone/>
            </a:pPr>
            <a:r>
              <a:rPr lang="en-GB" i="1"/>
              <a:t>using (StreamReader reader = new StreamReader("file.txt"))</a:t>
            </a:r>
            <a:br>
              <a:rPr lang="en-GB" i="1"/>
            </a:br>
            <a:r>
              <a:rPr lang="en-GB" i="1"/>
              <a:t>        {</a:t>
            </a:r>
            <a:br>
              <a:rPr lang="en-GB" i="1"/>
            </a:br>
            <a:r>
              <a:rPr lang="en-GB" i="1"/>
              <a:t>            string line;</a:t>
            </a:r>
            <a:br>
              <a:rPr lang="en-GB" i="1"/>
            </a:br>
            <a:r>
              <a:rPr lang="en-GB" i="1"/>
              <a:t>            while ((line = reader.ReadLine()) != null)</a:t>
            </a:r>
            <a:br>
              <a:rPr lang="en-GB" i="1"/>
            </a:br>
            <a:r>
              <a:rPr lang="en-GB" i="1"/>
              <a:t>            {</a:t>
            </a:r>
            <a:br>
              <a:rPr lang="en-GB" i="1"/>
            </a:br>
            <a:r>
              <a:rPr lang="en-GB" i="1"/>
              <a:t>                // Do something with the line.</a:t>
            </a:r>
            <a:br>
              <a:rPr lang="en-GB" i="1"/>
            </a:br>
            <a:r>
              <a:rPr lang="en-GB" i="1"/>
              <a:t>                string[] parts = line.Split(',');</a:t>
            </a:r>
            <a:br>
              <a:rPr lang="en-GB" i="1"/>
            </a:br>
            <a:r>
              <a:rPr lang="en-GB" i="1"/>
              <a:t>            }</a:t>
            </a:r>
            <a:br>
              <a:rPr lang="en-GB" i="1"/>
            </a:br>
            <a:r>
              <a:rPr lang="en-GB" i="1"/>
              <a:t>        }</a:t>
            </a:r>
            <a:endParaRPr i="1"/>
          </a:p>
          <a:p>
            <a:pPr marL="0" lvl="0" indent="0" algn="l" rtl="0">
              <a:spcBef>
                <a:spcPts val="1600"/>
              </a:spcBef>
              <a:spcAft>
                <a:spcPts val="1600"/>
              </a:spcAft>
              <a:buNone/>
            </a:pPr>
            <a:br>
              <a:rPr lang="en-GB"/>
            </a:br>
            <a:r>
              <a:rPr lang="en-GB" u="sng">
                <a:solidFill>
                  <a:schemeClr val="accent5"/>
                </a:solidFill>
                <a:hlinkClick r:id="rId3">
                  <a:extLst>
                    <a:ext uri="{A12FA001-AC4F-418D-AE19-62706E023703}">
                      <ahyp:hlinkClr xmlns:ahyp="http://schemas.microsoft.com/office/drawing/2018/hyperlinkcolor" val="tx"/>
                    </a:ext>
                  </a:extLst>
                </a:hlinkClick>
              </a:rPr>
              <a:t>https://docs.microsoft.com/en-us/dotnet/api/system.io.streamreader?view=netframework-4.7.2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Example 1</a:t>
            </a:r>
            <a:endParaRPr/>
          </a:p>
        </p:txBody>
      </p:sp>
      <p:sp>
        <p:nvSpPr>
          <p:cNvPr id="261" name="Google Shape;261;p3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750" u="sng">
                <a:solidFill>
                  <a:srgbClr val="DD7700"/>
                </a:solidFill>
                <a:latin typeface="Georgia"/>
                <a:ea typeface="Georgia"/>
                <a:cs typeface="Georgia"/>
                <a:sym typeface="Georgia"/>
                <a:hlinkClick r:id="rId3">
                  <a:extLst>
                    <a:ext uri="{A12FA001-AC4F-418D-AE19-62706E023703}">
                      <ahyp:hlinkClr xmlns:ahyp="http://schemas.microsoft.com/office/drawing/2018/hyperlinkcolor" val="tx"/>
                    </a:ext>
                  </a:extLst>
                </a:hlinkClick>
              </a:rPr>
              <a:t>Working with File object</a:t>
            </a:r>
            <a:endParaRPr sz="1700"/>
          </a:p>
          <a:p>
            <a:pPr marL="0" lvl="0" indent="0" algn="l" rtl="0">
              <a:spcBef>
                <a:spcPts val="0"/>
              </a:spcBef>
              <a:spcAft>
                <a:spcPts val="0"/>
              </a:spcAft>
              <a:buNone/>
            </a:pPr>
            <a:endParaRPr sz="1700"/>
          </a:p>
          <a:p>
            <a:pPr marL="457200" lvl="0" indent="-336550" algn="l" rtl="0">
              <a:spcBef>
                <a:spcPts val="0"/>
              </a:spcBef>
              <a:spcAft>
                <a:spcPts val="0"/>
              </a:spcAft>
              <a:buClr>
                <a:srgbClr val="FFFFFF"/>
              </a:buClr>
              <a:buSzPts val="1700"/>
              <a:buFont typeface="Arial"/>
              <a:buChar char="●"/>
            </a:pPr>
            <a:r>
              <a:rPr lang="en-GB" sz="1700">
                <a:solidFill>
                  <a:srgbClr val="FFFFFF"/>
                </a:solidFill>
                <a:highlight>
                  <a:srgbClr val="1C1C1C"/>
                </a:highlight>
                <a:latin typeface="Arial"/>
                <a:ea typeface="Arial"/>
                <a:cs typeface="Arial"/>
                <a:sym typeface="Arial"/>
              </a:rPr>
              <a:t>Create FileHelper class containing methots for:</a:t>
            </a:r>
            <a:endParaRPr sz="1700">
              <a:solidFill>
                <a:srgbClr val="FFFFFF"/>
              </a:solidFill>
              <a:highlight>
                <a:srgbClr val="1C1C1C"/>
              </a:highlight>
              <a:latin typeface="Arial"/>
              <a:ea typeface="Arial"/>
              <a:cs typeface="Arial"/>
              <a:sym typeface="Arial"/>
            </a:endParaRPr>
          </a:p>
          <a:p>
            <a:pPr marL="457200" lvl="0" indent="-336550" algn="l" rtl="0">
              <a:spcBef>
                <a:spcPts val="0"/>
              </a:spcBef>
              <a:spcAft>
                <a:spcPts val="0"/>
              </a:spcAft>
              <a:buClr>
                <a:srgbClr val="FFFFFF"/>
              </a:buClr>
              <a:buSzPts val="1700"/>
              <a:buFont typeface="Arial"/>
              <a:buChar char="●"/>
            </a:pPr>
            <a:r>
              <a:rPr lang="en-GB" sz="1700">
                <a:solidFill>
                  <a:srgbClr val="FFFFFF"/>
                </a:solidFill>
                <a:highlight>
                  <a:srgbClr val="1C1C1C"/>
                </a:highlight>
                <a:latin typeface="Arial"/>
                <a:ea typeface="Arial"/>
                <a:cs typeface="Arial"/>
                <a:sym typeface="Arial"/>
              </a:rPr>
              <a:t>Create text file.</a:t>
            </a:r>
            <a:endParaRPr sz="1700">
              <a:solidFill>
                <a:srgbClr val="FFFFFF"/>
              </a:solidFill>
              <a:highlight>
                <a:srgbClr val="1C1C1C"/>
              </a:highlight>
              <a:latin typeface="Arial"/>
              <a:ea typeface="Arial"/>
              <a:cs typeface="Arial"/>
              <a:sym typeface="Arial"/>
            </a:endParaRPr>
          </a:p>
          <a:p>
            <a:pPr marL="457200" lvl="0" indent="-336550" algn="l" rtl="0">
              <a:spcBef>
                <a:spcPts val="0"/>
              </a:spcBef>
              <a:spcAft>
                <a:spcPts val="0"/>
              </a:spcAft>
              <a:buClr>
                <a:srgbClr val="FFFFFF"/>
              </a:buClr>
              <a:buSzPts val="1700"/>
              <a:buFont typeface="Arial"/>
              <a:buChar char="●"/>
            </a:pPr>
            <a:r>
              <a:rPr lang="en-GB" sz="1700">
                <a:solidFill>
                  <a:srgbClr val="FFFFFF"/>
                </a:solidFill>
                <a:highlight>
                  <a:srgbClr val="1C1C1C"/>
                </a:highlight>
                <a:latin typeface="Arial"/>
                <a:ea typeface="Arial"/>
                <a:cs typeface="Arial"/>
                <a:sym typeface="Arial"/>
              </a:rPr>
              <a:t>Write text to the file.</a:t>
            </a:r>
            <a:endParaRPr sz="1700">
              <a:solidFill>
                <a:srgbClr val="FFFFFF"/>
              </a:solidFill>
              <a:highlight>
                <a:srgbClr val="1C1C1C"/>
              </a:highlight>
              <a:latin typeface="Arial"/>
              <a:ea typeface="Arial"/>
              <a:cs typeface="Arial"/>
              <a:sym typeface="Arial"/>
            </a:endParaRPr>
          </a:p>
          <a:p>
            <a:pPr marL="457200" lvl="0" indent="-336550" algn="l" rtl="0">
              <a:spcBef>
                <a:spcPts val="0"/>
              </a:spcBef>
              <a:spcAft>
                <a:spcPts val="0"/>
              </a:spcAft>
              <a:buClr>
                <a:srgbClr val="FFFFFF"/>
              </a:buClr>
              <a:buSzPts val="1700"/>
              <a:buFont typeface="Arial"/>
              <a:buChar char="●"/>
            </a:pPr>
            <a:r>
              <a:rPr lang="en-GB" sz="1700">
                <a:solidFill>
                  <a:srgbClr val="FFFFFF"/>
                </a:solidFill>
                <a:highlight>
                  <a:srgbClr val="1C1C1C"/>
                </a:highlight>
                <a:latin typeface="Arial"/>
                <a:ea typeface="Arial"/>
                <a:cs typeface="Arial"/>
                <a:sym typeface="Arial"/>
              </a:rPr>
              <a:t>Check if file exists.</a:t>
            </a:r>
            <a:endParaRPr sz="1700">
              <a:solidFill>
                <a:srgbClr val="FFFFFF"/>
              </a:solidFill>
              <a:highlight>
                <a:srgbClr val="1C1C1C"/>
              </a:highlight>
              <a:latin typeface="Arial"/>
              <a:ea typeface="Arial"/>
              <a:cs typeface="Arial"/>
              <a:sym typeface="Arial"/>
            </a:endParaRPr>
          </a:p>
          <a:p>
            <a:pPr marL="457200" lvl="0" indent="-336550" algn="l" rtl="0">
              <a:spcBef>
                <a:spcPts val="0"/>
              </a:spcBef>
              <a:spcAft>
                <a:spcPts val="0"/>
              </a:spcAft>
              <a:buClr>
                <a:srgbClr val="FFFFFF"/>
              </a:buClr>
              <a:buSzPts val="1700"/>
              <a:buFont typeface="Arial"/>
              <a:buChar char="●"/>
            </a:pPr>
            <a:r>
              <a:rPr lang="en-GB" sz="1700">
                <a:solidFill>
                  <a:srgbClr val="FFFFFF"/>
                </a:solidFill>
                <a:highlight>
                  <a:srgbClr val="1C1C1C"/>
                </a:highlight>
                <a:latin typeface="Arial"/>
                <a:ea typeface="Arial"/>
                <a:cs typeface="Arial"/>
                <a:sym typeface="Arial"/>
              </a:rPr>
              <a:t>Append text to the file.</a:t>
            </a:r>
            <a:endParaRPr sz="1700">
              <a:solidFill>
                <a:srgbClr val="FFFFFF"/>
              </a:solidFill>
              <a:highlight>
                <a:srgbClr val="1C1C1C"/>
              </a:highlight>
              <a:latin typeface="Arial"/>
              <a:ea typeface="Arial"/>
              <a:cs typeface="Arial"/>
              <a:sym typeface="Arial"/>
            </a:endParaRPr>
          </a:p>
          <a:p>
            <a:pPr marL="457200" lvl="0" indent="-336550" algn="l" rtl="0">
              <a:spcBef>
                <a:spcPts val="0"/>
              </a:spcBef>
              <a:spcAft>
                <a:spcPts val="0"/>
              </a:spcAft>
              <a:buClr>
                <a:srgbClr val="FFFFFF"/>
              </a:buClr>
              <a:buSzPts val="1700"/>
              <a:buFont typeface="Arial"/>
              <a:buChar char="●"/>
            </a:pPr>
            <a:r>
              <a:rPr lang="en-GB" sz="1700">
                <a:solidFill>
                  <a:srgbClr val="FFFFFF"/>
                </a:solidFill>
                <a:highlight>
                  <a:srgbClr val="1C1C1C"/>
                </a:highlight>
                <a:latin typeface="Arial"/>
                <a:ea typeface="Arial"/>
                <a:cs typeface="Arial"/>
                <a:sym typeface="Arial"/>
              </a:rPr>
              <a:t>Read file content.</a:t>
            </a:r>
            <a:endParaRPr sz="1700">
              <a:solidFill>
                <a:srgbClr val="FFFFFF"/>
              </a:solidFill>
              <a:highlight>
                <a:srgbClr val="1C1C1C"/>
              </a:highlight>
              <a:latin typeface="Arial"/>
              <a:ea typeface="Arial"/>
              <a:cs typeface="Arial"/>
              <a:sym typeface="Arial"/>
            </a:endParaRPr>
          </a:p>
          <a:p>
            <a:pPr marL="457200" lvl="0" indent="-336550" algn="l" rtl="0">
              <a:spcBef>
                <a:spcPts val="0"/>
              </a:spcBef>
              <a:spcAft>
                <a:spcPts val="0"/>
              </a:spcAft>
              <a:buClr>
                <a:srgbClr val="FFFFFF"/>
              </a:buClr>
              <a:buSzPts val="1700"/>
              <a:buFont typeface="Arial"/>
              <a:buChar char="●"/>
            </a:pPr>
            <a:r>
              <a:rPr lang="en-GB" sz="1700">
                <a:solidFill>
                  <a:srgbClr val="FFFFFF"/>
                </a:solidFill>
                <a:highlight>
                  <a:srgbClr val="1C1C1C"/>
                </a:highlight>
                <a:latin typeface="Arial"/>
                <a:ea typeface="Arial"/>
                <a:cs typeface="Arial"/>
                <a:sym typeface="Arial"/>
              </a:rPr>
              <a:t>Delete existing file</a:t>
            </a:r>
            <a:endParaRPr sz="1900">
              <a:solidFill>
                <a:srgbClr val="FFFFFF"/>
              </a:solidFill>
              <a:uFill>
                <a:noFill/>
              </a:uFill>
              <a:hlinkClick r:id="rId3">
                <a:extLst>
                  <a:ext uri="{A12FA001-AC4F-418D-AE19-62706E023703}">
                    <ahyp:hlinkClr xmlns:ahyp="http://schemas.microsoft.com/office/drawing/2018/hyperlinkcolor" val="tx"/>
                  </a:ext>
                </a:extLst>
              </a:hlinkClick>
            </a:endParaRPr>
          </a:p>
          <a:p>
            <a:pPr marL="0" lvl="0" indent="0" algn="l" rtl="0">
              <a:spcBef>
                <a:spcPts val="0"/>
              </a:spcBef>
              <a:spcAft>
                <a:spcPts val="1600"/>
              </a:spcAft>
              <a:buNone/>
            </a:pPr>
            <a:endParaRPr sz="17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Example 2</a:t>
            </a:r>
            <a:endParaRPr/>
          </a:p>
        </p:txBody>
      </p:sp>
      <p:sp>
        <p:nvSpPr>
          <p:cNvPr id="267" name="Google Shape;267;p3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750" u="sng">
                <a:solidFill>
                  <a:srgbClr val="DD7700"/>
                </a:solidFill>
                <a:latin typeface="Georgia"/>
                <a:ea typeface="Georgia"/>
                <a:cs typeface="Georgia"/>
                <a:sym typeface="Georgia"/>
                <a:hlinkClick r:id="rId3">
                  <a:extLst>
                    <a:ext uri="{A12FA001-AC4F-418D-AE19-62706E023703}">
                      <ahyp:hlinkClr xmlns:ahyp="http://schemas.microsoft.com/office/drawing/2018/hyperlinkcolor" val="tx"/>
                    </a:ext>
                  </a:extLst>
                </a:hlinkClick>
              </a:rPr>
              <a:t>Count number of words in the text file</a:t>
            </a:r>
            <a:endParaRPr sz="1750" u="sng">
              <a:solidFill>
                <a:srgbClr val="DD7700"/>
              </a:solidFill>
              <a:latin typeface="Georgia"/>
              <a:ea typeface="Georgia"/>
              <a:cs typeface="Georgia"/>
              <a:sym typeface="Georgia"/>
              <a:hlinkClick r:id="rId3">
                <a:extLst>
                  <a:ext uri="{A12FA001-AC4F-418D-AE19-62706E023703}">
                    <ahyp:hlinkClr xmlns:ahyp="http://schemas.microsoft.com/office/drawing/2018/hyperlinkcolor" val="tx"/>
                  </a:ext>
                </a:extLst>
              </a:hlinkClick>
            </a:endParaRPr>
          </a:p>
          <a:p>
            <a:pPr marL="0" lvl="0" indent="0" algn="l" rtl="0">
              <a:spcBef>
                <a:spcPts val="0"/>
              </a:spcBef>
              <a:spcAft>
                <a:spcPts val="0"/>
              </a:spcAft>
              <a:buNone/>
            </a:pPr>
            <a:endParaRPr sz="1900">
              <a:solidFill>
                <a:srgbClr val="FFFFFF"/>
              </a:solidFill>
            </a:endParaRPr>
          </a:p>
          <a:p>
            <a:pPr marL="457200" lvl="0" indent="-336550" algn="l" rtl="0">
              <a:spcBef>
                <a:spcPts val="1600"/>
              </a:spcBef>
              <a:spcAft>
                <a:spcPts val="0"/>
              </a:spcAft>
              <a:buClr>
                <a:srgbClr val="FFFFFF"/>
              </a:buClr>
              <a:buSzPts val="1700"/>
              <a:buFont typeface="Arial"/>
              <a:buChar char="●"/>
            </a:pPr>
            <a:r>
              <a:rPr lang="en-GB" sz="1700">
                <a:solidFill>
                  <a:srgbClr val="FFFFFF"/>
                </a:solidFill>
                <a:highlight>
                  <a:srgbClr val="1C1C1C"/>
                </a:highlight>
                <a:latin typeface="Arial"/>
                <a:ea typeface="Arial"/>
                <a:cs typeface="Arial"/>
                <a:sym typeface="Arial"/>
              </a:rPr>
              <a:t>Write content to file.</a:t>
            </a:r>
            <a:endParaRPr sz="1700">
              <a:solidFill>
                <a:srgbClr val="FFFFFF"/>
              </a:solidFill>
              <a:highlight>
                <a:srgbClr val="1C1C1C"/>
              </a:highlight>
              <a:latin typeface="Arial"/>
              <a:ea typeface="Arial"/>
              <a:cs typeface="Arial"/>
              <a:sym typeface="Arial"/>
            </a:endParaRPr>
          </a:p>
          <a:p>
            <a:pPr marL="457200" lvl="0" indent="-336550" algn="l" rtl="0">
              <a:spcBef>
                <a:spcPts val="0"/>
              </a:spcBef>
              <a:spcAft>
                <a:spcPts val="0"/>
              </a:spcAft>
              <a:buClr>
                <a:srgbClr val="FFFFFF"/>
              </a:buClr>
              <a:buSzPts val="1700"/>
              <a:buFont typeface="Arial"/>
              <a:buChar char="●"/>
            </a:pPr>
            <a:r>
              <a:rPr lang="en-GB" sz="1700">
                <a:solidFill>
                  <a:srgbClr val="FFFFFF"/>
                </a:solidFill>
                <a:highlight>
                  <a:srgbClr val="1C1C1C"/>
                </a:highlight>
                <a:latin typeface="Arial"/>
                <a:ea typeface="Arial"/>
                <a:cs typeface="Arial"/>
                <a:sym typeface="Arial"/>
              </a:rPr>
              <a:t>Read text from file. </a:t>
            </a:r>
            <a:endParaRPr sz="1700">
              <a:solidFill>
                <a:srgbClr val="FFFFFF"/>
              </a:solidFill>
              <a:highlight>
                <a:srgbClr val="1C1C1C"/>
              </a:highlight>
              <a:latin typeface="Arial"/>
              <a:ea typeface="Arial"/>
              <a:cs typeface="Arial"/>
              <a:sym typeface="Arial"/>
            </a:endParaRPr>
          </a:p>
          <a:p>
            <a:pPr marL="457200" lvl="0" indent="-336550" algn="l" rtl="0">
              <a:spcBef>
                <a:spcPts val="0"/>
              </a:spcBef>
              <a:spcAft>
                <a:spcPts val="0"/>
              </a:spcAft>
              <a:buClr>
                <a:srgbClr val="FFFFFF"/>
              </a:buClr>
              <a:buSzPts val="1700"/>
              <a:buFont typeface="Arial"/>
              <a:buChar char="●"/>
            </a:pPr>
            <a:r>
              <a:rPr lang="en-GB" sz="1700">
                <a:solidFill>
                  <a:srgbClr val="FFFFFF"/>
                </a:solidFill>
                <a:highlight>
                  <a:srgbClr val="1C1C1C"/>
                </a:highlight>
                <a:latin typeface="Arial"/>
                <a:ea typeface="Arial"/>
                <a:cs typeface="Arial"/>
                <a:sym typeface="Arial"/>
              </a:rPr>
              <a:t>Count number of words in the text.</a:t>
            </a:r>
            <a:endParaRPr sz="1900">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Example 3</a:t>
            </a:r>
            <a:endParaRPr/>
          </a:p>
        </p:txBody>
      </p:sp>
      <p:sp>
        <p:nvSpPr>
          <p:cNvPr id="273" name="Google Shape;273;p3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50" u="sng">
                <a:solidFill>
                  <a:srgbClr val="DD7700"/>
                </a:solidFill>
                <a:latin typeface="Georgia"/>
                <a:ea typeface="Georgia"/>
                <a:cs typeface="Georgia"/>
                <a:sym typeface="Georgia"/>
                <a:hlinkClick r:id="rId3">
                  <a:extLst>
                    <a:ext uri="{A12FA001-AC4F-418D-AE19-62706E023703}">
                      <ahyp:hlinkClr xmlns:ahyp="http://schemas.microsoft.com/office/drawing/2018/hyperlinkcolor" val="tx"/>
                    </a:ext>
                  </a:extLst>
                </a:hlinkClick>
              </a:rPr>
              <a:t>Write and read int array to file</a:t>
            </a:r>
            <a:endParaRPr sz="1450" u="sng">
              <a:solidFill>
                <a:srgbClr val="DD7700"/>
              </a:solidFill>
              <a:latin typeface="Georgia"/>
              <a:ea typeface="Georgia"/>
              <a:cs typeface="Georgia"/>
              <a:sym typeface="Georgia"/>
              <a:hlinkClick r:id="rId3">
                <a:extLst>
                  <a:ext uri="{A12FA001-AC4F-418D-AE19-62706E023703}">
                    <ahyp:hlinkClr xmlns:ahyp="http://schemas.microsoft.com/office/drawing/2018/hyperlinkcolor" val="tx"/>
                  </a:ext>
                </a:extLst>
              </a:hlinkClick>
            </a:endParaRPr>
          </a:p>
          <a:p>
            <a:pPr marL="0" lvl="0" indent="0" algn="l" rtl="0">
              <a:spcBef>
                <a:spcPts val="0"/>
              </a:spcBef>
              <a:spcAft>
                <a:spcPts val="0"/>
              </a:spcAft>
              <a:buNone/>
            </a:pPr>
            <a:endParaRPr sz="1700">
              <a:solidFill>
                <a:srgbClr val="FFFFFF"/>
              </a:solidFill>
            </a:endParaRPr>
          </a:p>
          <a:p>
            <a:pPr marL="457200" lvl="0" indent="-342900" algn="l" rtl="0">
              <a:spcBef>
                <a:spcPts val="1600"/>
              </a:spcBef>
              <a:spcAft>
                <a:spcPts val="0"/>
              </a:spcAft>
              <a:buClr>
                <a:srgbClr val="FFFFFF"/>
              </a:buClr>
              <a:buSzPts val="1800"/>
              <a:buFont typeface="Arial"/>
              <a:buChar char="●"/>
            </a:pPr>
            <a:r>
              <a:rPr lang="en-GB" sz="1800">
                <a:solidFill>
                  <a:srgbClr val="FFFFFF"/>
                </a:solidFill>
                <a:highlight>
                  <a:srgbClr val="1C1C1C"/>
                </a:highlight>
                <a:latin typeface="Arial"/>
                <a:ea typeface="Arial"/>
                <a:cs typeface="Arial"/>
                <a:sym typeface="Arial"/>
              </a:rPr>
              <a:t>Create method to save int array to file.</a:t>
            </a:r>
            <a:endParaRPr sz="1800">
              <a:solidFill>
                <a:srgbClr val="FFFFFF"/>
              </a:solidFill>
              <a:highlight>
                <a:srgbClr val="1C1C1C"/>
              </a:highlight>
              <a:latin typeface="Arial"/>
              <a:ea typeface="Arial"/>
              <a:cs typeface="Arial"/>
              <a:sym typeface="Arial"/>
            </a:endParaRPr>
          </a:p>
          <a:p>
            <a:pPr marL="457200" lvl="0" indent="-342900" algn="l" rtl="0">
              <a:spcBef>
                <a:spcPts val="0"/>
              </a:spcBef>
              <a:spcAft>
                <a:spcPts val="0"/>
              </a:spcAft>
              <a:buClr>
                <a:srgbClr val="FFFFFF"/>
              </a:buClr>
              <a:buSzPts val="1800"/>
              <a:buFont typeface="Arial"/>
              <a:buChar char="●"/>
            </a:pPr>
            <a:r>
              <a:rPr lang="en-GB" sz="1800">
                <a:solidFill>
                  <a:srgbClr val="FFFFFF"/>
                </a:solidFill>
                <a:highlight>
                  <a:srgbClr val="1C1C1C"/>
                </a:highlight>
                <a:latin typeface="Arial"/>
                <a:ea typeface="Arial"/>
                <a:cs typeface="Arial"/>
                <a:sym typeface="Arial"/>
              </a:rPr>
              <a:t>Create method to read int array from file.</a:t>
            </a:r>
            <a:endParaRPr sz="2000">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Exercise 1</a:t>
            </a:r>
            <a:endParaRPr/>
          </a:p>
        </p:txBody>
      </p:sp>
      <p:sp>
        <p:nvSpPr>
          <p:cNvPr id="279" name="Google Shape;279;p37"/>
          <p:cNvSpPr txBox="1">
            <a:spLocks noGrp="1"/>
          </p:cNvSpPr>
          <p:nvPr>
            <p:ph type="body" idx="1"/>
          </p:nvPr>
        </p:nvSpPr>
        <p:spPr>
          <a:xfrm>
            <a:off x="1297500" y="1082075"/>
            <a:ext cx="7038900" cy="339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There is a file with math instruction. Each row is a simple expression with two operands and one operation. Operands are real numbers and operation can be +, -, *, /</a:t>
            </a:r>
            <a:br>
              <a:rPr lang="en-GB"/>
            </a:br>
            <a:r>
              <a:rPr lang="en-GB"/>
              <a:t>Please write a program which reads file input.txt, process all calculations and write result into file output.txt.</a:t>
            </a:r>
            <a:br>
              <a:rPr lang="en-GB"/>
            </a:br>
            <a:br>
              <a:rPr lang="en-GB"/>
            </a:br>
            <a:r>
              <a:rPr lang="en-GB" b="1" u="sng"/>
              <a:t>Example input:</a:t>
            </a:r>
            <a:br>
              <a:rPr lang="en-GB"/>
            </a:br>
            <a:r>
              <a:rPr lang="en-GB"/>
              <a:t>10.2 + 232.3</a:t>
            </a:r>
            <a:br>
              <a:rPr lang="en-GB"/>
            </a:br>
            <a:r>
              <a:rPr lang="en-GB"/>
              <a:t>1.2 + 22,1</a:t>
            </a:r>
            <a:br>
              <a:rPr lang="en-GB"/>
            </a:br>
            <a:r>
              <a:rPr lang="en-GB"/>
              <a:t>...</a:t>
            </a:r>
            <a:endParaRPr/>
          </a:p>
          <a:p>
            <a:pPr marL="0" lvl="0" indent="0" algn="l" rtl="0">
              <a:spcBef>
                <a:spcPts val="1600"/>
              </a:spcBef>
              <a:spcAft>
                <a:spcPts val="1600"/>
              </a:spcAft>
              <a:buNone/>
            </a:pPr>
            <a:r>
              <a:rPr lang="en-GB" b="1" u="sng"/>
              <a:t>Example output:</a:t>
            </a:r>
            <a:br>
              <a:rPr lang="en-GB"/>
            </a:br>
            <a:r>
              <a:rPr lang="en-GB"/>
              <a:t>242.5</a:t>
            </a:r>
            <a:br>
              <a:rPr lang="en-GB"/>
            </a:br>
            <a:r>
              <a:rPr lang="en-GB"/>
              <a:t>33,3</a:t>
            </a:r>
            <a:br>
              <a:rPr lang="en-GB"/>
            </a:br>
            <a:r>
              <a:rPr lang="en-GB"/>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Exercise 2</a:t>
            </a:r>
            <a:endParaRPr/>
          </a:p>
        </p:txBody>
      </p:sp>
      <p:sp>
        <p:nvSpPr>
          <p:cNvPr id="285" name="Google Shape;285;p38"/>
          <p:cNvSpPr txBox="1">
            <a:spLocks noGrp="1"/>
          </p:cNvSpPr>
          <p:nvPr>
            <p:ph type="body" idx="1"/>
          </p:nvPr>
        </p:nvSpPr>
        <p:spPr>
          <a:xfrm>
            <a:off x="1297500" y="916175"/>
            <a:ext cx="7590000" cy="4097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200"/>
              <a:t>There are two files students.txt and scores.txt</a:t>
            </a:r>
            <a:br>
              <a:rPr lang="en-GB" sz="1200"/>
            </a:br>
            <a:r>
              <a:rPr lang="en-GB" sz="1200" u="sng"/>
              <a:t>Sample students.txt</a:t>
            </a:r>
            <a:br>
              <a:rPr lang="en-GB" sz="1200"/>
            </a:br>
            <a:r>
              <a:rPr lang="en-GB" sz="1200"/>
              <a:t>Ivan | Petrov | 20180001</a:t>
            </a:r>
            <a:br>
              <a:rPr lang="en-GB" sz="1200"/>
            </a:br>
            <a:r>
              <a:rPr lang="en-GB" sz="1200"/>
              <a:t>Petar | Ivanov | 20180002</a:t>
            </a:r>
            <a:br>
              <a:rPr lang="en-GB" sz="1200"/>
            </a:br>
            <a:r>
              <a:rPr lang="en-GB" sz="1200"/>
              <a:t>John | Smith | 20180003</a:t>
            </a:r>
            <a:br>
              <a:rPr lang="en-GB" sz="1200"/>
            </a:br>
            <a:r>
              <a:rPr lang="en-GB" sz="1200" u="sng"/>
              <a:t>Sample scores.txt</a:t>
            </a:r>
            <a:br>
              <a:rPr lang="en-GB" sz="1200"/>
            </a:br>
            <a:r>
              <a:rPr lang="en-GB" sz="1200"/>
              <a:t>Course C#</a:t>
            </a:r>
            <a:br>
              <a:rPr lang="en-GB" sz="1200"/>
            </a:br>
            <a:r>
              <a:rPr lang="en-GB" sz="1200"/>
              <a:t>20180001 | 4</a:t>
            </a:r>
            <a:br>
              <a:rPr lang="en-GB" sz="1200"/>
            </a:br>
            <a:r>
              <a:rPr lang="en-GB" sz="1200"/>
              <a:t>20180002 | 3</a:t>
            </a:r>
            <a:br>
              <a:rPr lang="en-GB" sz="1200"/>
            </a:br>
            <a:r>
              <a:rPr lang="en-GB" sz="1200"/>
              <a:t>20180003 | 6</a:t>
            </a:r>
            <a:br>
              <a:rPr lang="en-GB" sz="1200"/>
            </a:br>
            <a:r>
              <a:rPr lang="en-GB" sz="1200"/>
              <a:t>Course Java</a:t>
            </a:r>
            <a:br>
              <a:rPr lang="en-GB" sz="1200"/>
            </a:br>
            <a:r>
              <a:rPr lang="en-GB" sz="1200"/>
              <a:t>20180001 | 2</a:t>
            </a:r>
            <a:br>
              <a:rPr lang="en-GB" sz="1200"/>
            </a:br>
            <a:r>
              <a:rPr lang="en-GB" sz="1200"/>
              <a:t>20180002 | 4</a:t>
            </a:r>
            <a:br>
              <a:rPr lang="en-GB" sz="1200"/>
            </a:br>
            <a:r>
              <a:rPr lang="en-GB" sz="1200"/>
              <a:t>20180003 | 3</a:t>
            </a:r>
            <a:br>
              <a:rPr lang="en-GB" sz="1200"/>
            </a:br>
            <a:r>
              <a:rPr lang="en-GB" sz="1200"/>
              <a:t>Write a program which allow search by student number and is generating file about that student with name like 20180001.txt and content as shown below.</a:t>
            </a:r>
            <a:br>
              <a:rPr lang="en-GB" sz="1200"/>
            </a:br>
            <a:r>
              <a:rPr lang="en-GB" sz="1200"/>
              <a:t>Ivan Petrov - average score 3</a:t>
            </a:r>
            <a:br>
              <a:rPr lang="en-GB" sz="1200"/>
            </a:br>
            <a:r>
              <a:rPr lang="en-GB" sz="1200"/>
              <a:t>C# - 4</a:t>
            </a:r>
            <a:br>
              <a:rPr lang="en-GB" sz="1200"/>
            </a:br>
            <a:r>
              <a:rPr lang="en-GB" sz="1200"/>
              <a:t>Java - 2</a:t>
            </a:r>
            <a:br>
              <a:rPr lang="en-GB" sz="1200"/>
            </a:b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Exercise 3</a:t>
            </a:r>
            <a:endParaRPr/>
          </a:p>
        </p:txBody>
      </p:sp>
      <p:sp>
        <p:nvSpPr>
          <p:cNvPr id="291" name="Google Shape;291;p39"/>
          <p:cNvSpPr txBox="1">
            <a:spLocks noGrp="1"/>
          </p:cNvSpPr>
          <p:nvPr>
            <p:ph type="body" idx="1"/>
          </p:nvPr>
        </p:nvSpPr>
        <p:spPr>
          <a:xfrm>
            <a:off x="1297500" y="1017150"/>
            <a:ext cx="7038900" cy="39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Create program which works with orders. Every order should have the following fields:</a:t>
            </a:r>
            <a:br>
              <a:rPr lang="en-GB"/>
            </a:br>
            <a:r>
              <a:rPr lang="en-GB"/>
              <a:t>- ID</a:t>
            </a:r>
            <a:br>
              <a:rPr lang="en-GB"/>
            </a:br>
            <a:r>
              <a:rPr lang="en-GB"/>
              <a:t>- Date</a:t>
            </a:r>
            <a:br>
              <a:rPr lang="en-GB"/>
            </a:br>
            <a:r>
              <a:rPr lang="en-GB"/>
              <a:t>- List or products</a:t>
            </a:r>
            <a:br>
              <a:rPr lang="en-GB"/>
            </a:br>
            <a:r>
              <a:rPr lang="en-GB"/>
              <a:t>- Total</a:t>
            </a:r>
            <a:br>
              <a:rPr lang="en-GB"/>
            </a:br>
            <a:r>
              <a:rPr lang="en-GB"/>
              <a:t>Each product should have</a:t>
            </a:r>
            <a:br>
              <a:rPr lang="en-GB"/>
            </a:br>
            <a:r>
              <a:rPr lang="en-GB"/>
              <a:t>- ID</a:t>
            </a:r>
            <a:br>
              <a:rPr lang="en-GB"/>
            </a:br>
            <a:r>
              <a:rPr lang="en-GB"/>
              <a:t>- Name</a:t>
            </a:r>
            <a:br>
              <a:rPr lang="en-GB"/>
            </a:br>
            <a:r>
              <a:rPr lang="en-GB"/>
              <a:t>- Price</a:t>
            </a:r>
            <a:br>
              <a:rPr lang="en-GB"/>
            </a:br>
            <a:r>
              <a:rPr lang="en-GB"/>
              <a:t>- Quantity</a:t>
            </a:r>
            <a:br>
              <a:rPr lang="en-GB"/>
            </a:br>
            <a:r>
              <a:rPr lang="en-GB"/>
              <a:t>The program should be able to:</a:t>
            </a:r>
            <a:br>
              <a:rPr lang="en-GB"/>
            </a:br>
            <a:r>
              <a:rPr lang="en-GB"/>
              <a:t>- Write orders in file (you can hardcode some orders and products in your code)</a:t>
            </a:r>
            <a:br>
              <a:rPr lang="en-GB"/>
            </a:br>
            <a:r>
              <a:rPr lang="en-GB"/>
              <a:t>- Read order from file</a:t>
            </a:r>
            <a:br>
              <a:rPr lang="en-GB"/>
            </a:br>
            <a:r>
              <a:rPr lang="en-GB"/>
              <a:t>- Display information about order on screen by provided order ID</a:t>
            </a:r>
            <a:br>
              <a:rPr lang="en-GB"/>
            </a:br>
            <a:r>
              <a:rPr lang="en-GB"/>
              <a:t>* Advanced:</a:t>
            </a:r>
            <a:br>
              <a:rPr lang="en-GB"/>
            </a:br>
            <a:r>
              <a:rPr lang="en-GB"/>
              <a:t>- Add interface allowing creating new orders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Useful links</a:t>
            </a:r>
            <a:endParaRPr/>
          </a:p>
        </p:txBody>
      </p:sp>
      <p:sp>
        <p:nvSpPr>
          <p:cNvPr id="297" name="Google Shape;297;p40"/>
          <p:cNvSpPr txBox="1">
            <a:spLocks noGrp="1"/>
          </p:cNvSpPr>
          <p:nvPr>
            <p:ph type="body" idx="1"/>
          </p:nvPr>
        </p:nvSpPr>
        <p:spPr>
          <a:xfrm>
            <a:off x="1297500" y="962000"/>
            <a:ext cx="7038900" cy="405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u="sng">
                <a:solidFill>
                  <a:schemeClr val="hlink"/>
                </a:solidFill>
                <a:hlinkClick r:id="rId3"/>
              </a:rPr>
              <a:t>http://www.c-sharpcorner.com/technologies/csharp-programming</a:t>
            </a:r>
            <a:r>
              <a:rPr lang="en-GB" sz="1600"/>
              <a:t> </a:t>
            </a:r>
            <a:endParaRPr sz="1600"/>
          </a:p>
          <a:p>
            <a:pPr marL="0" lvl="0" indent="0" algn="l" rtl="0">
              <a:spcBef>
                <a:spcPts val="1600"/>
              </a:spcBef>
              <a:spcAft>
                <a:spcPts val="0"/>
              </a:spcAft>
              <a:buNone/>
            </a:pPr>
            <a:r>
              <a:rPr lang="en-GB" sz="1600" u="sng">
                <a:solidFill>
                  <a:schemeClr val="hlink"/>
                </a:solidFill>
                <a:hlinkClick r:id="rId4"/>
              </a:rPr>
              <a:t>https://csharp-by-example.blogspot.bg/</a:t>
            </a:r>
            <a:r>
              <a:rPr lang="en-GB" sz="1600"/>
              <a:t> </a:t>
            </a:r>
            <a:endParaRPr sz="1600"/>
          </a:p>
          <a:p>
            <a:pPr marL="0" lvl="0" indent="0" algn="l" rtl="0">
              <a:spcBef>
                <a:spcPts val="1600"/>
              </a:spcBef>
              <a:spcAft>
                <a:spcPts val="0"/>
              </a:spcAft>
              <a:buNone/>
            </a:pPr>
            <a:r>
              <a:rPr lang="en-GB" sz="1600" u="sng">
                <a:solidFill>
                  <a:schemeClr val="hlink"/>
                </a:solidFill>
                <a:hlinkClick r:id="rId5"/>
              </a:rPr>
              <a:t>https://www.w3resource.com/csharp-exercises/</a:t>
            </a:r>
            <a:r>
              <a:rPr lang="en-GB" sz="1600"/>
              <a:t> </a:t>
            </a:r>
            <a:endParaRPr sz="1600"/>
          </a:p>
          <a:p>
            <a:pPr marL="0" lvl="0" indent="0" algn="l" rtl="0">
              <a:spcBef>
                <a:spcPts val="1600"/>
              </a:spcBef>
              <a:spcAft>
                <a:spcPts val="0"/>
              </a:spcAft>
              <a:buNone/>
            </a:pPr>
            <a:r>
              <a:rPr lang="en-GB" sz="1600" u="sng">
                <a:solidFill>
                  <a:schemeClr val="hlink"/>
                </a:solidFill>
                <a:hlinkClick r:id="rId6"/>
              </a:rPr>
              <a:t>https://www.learncs.org/</a:t>
            </a:r>
            <a:endParaRPr sz="1600"/>
          </a:p>
          <a:p>
            <a:pPr marL="0" lvl="0" indent="0" algn="l" rtl="0">
              <a:spcBef>
                <a:spcPts val="1600"/>
              </a:spcBef>
              <a:spcAft>
                <a:spcPts val="0"/>
              </a:spcAft>
              <a:buNone/>
            </a:pPr>
            <a:r>
              <a:rPr lang="en-GB" sz="1600" u="sng">
                <a:solidFill>
                  <a:schemeClr val="hlink"/>
                </a:solidFill>
                <a:hlinkClick r:id="rId7"/>
              </a:rPr>
              <a:t>https://exercism.io/tracks/csharp/exercises</a:t>
            </a:r>
            <a:r>
              <a:rPr lang="en-GB" sz="1600"/>
              <a:t> </a:t>
            </a:r>
            <a:endParaRPr sz="1600"/>
          </a:p>
          <a:p>
            <a:pPr marL="0" lvl="0" indent="0" algn="l" rtl="0">
              <a:spcBef>
                <a:spcPts val="1600"/>
              </a:spcBef>
              <a:spcAft>
                <a:spcPts val="0"/>
              </a:spcAft>
              <a:buNone/>
            </a:pPr>
            <a:r>
              <a:rPr lang="en-GB" sz="1600" u="sng">
                <a:solidFill>
                  <a:schemeClr val="hlink"/>
                </a:solidFill>
                <a:hlinkClick r:id="rId8"/>
              </a:rPr>
              <a:t>https://www.sololearn.com</a:t>
            </a:r>
            <a:r>
              <a:rPr lang="en-GB" sz="1600"/>
              <a:t> </a:t>
            </a:r>
            <a:endParaRPr sz="1600"/>
          </a:p>
          <a:p>
            <a:pPr marL="0" lvl="0" indent="0" algn="l" rtl="0">
              <a:spcBef>
                <a:spcPts val="1600"/>
              </a:spcBef>
              <a:spcAft>
                <a:spcPts val="0"/>
              </a:spcAft>
              <a:buNone/>
            </a:pPr>
            <a:r>
              <a:rPr lang="en-GB" sz="1600" u="sng">
                <a:solidFill>
                  <a:schemeClr val="hlink"/>
                </a:solidFill>
                <a:hlinkClick r:id="rId9"/>
              </a:rPr>
              <a:t>https://dotnetcademy.net/</a:t>
            </a:r>
            <a:r>
              <a:rPr lang="en-GB" sz="1600"/>
              <a:t> </a:t>
            </a:r>
            <a:endParaRPr sz="1600"/>
          </a:p>
          <a:p>
            <a:pPr marL="0" lvl="0" indent="0" algn="l" rtl="0">
              <a:spcBef>
                <a:spcPts val="1600"/>
              </a:spcBef>
              <a:spcAft>
                <a:spcPts val="1600"/>
              </a:spcAft>
              <a:buNone/>
            </a:pPr>
            <a:r>
              <a:rPr lang="en-GB" sz="1600" u="sng">
                <a:solidFill>
                  <a:schemeClr val="hlink"/>
                </a:solidFill>
                <a:hlinkClick r:id="rId10"/>
              </a:rPr>
              <a:t>http://www.programmr.com/zone/csharp</a:t>
            </a:r>
            <a:r>
              <a:rPr lang="en-GB" sz="1600"/>
              <a:t>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Reading and Writing files</a:t>
            </a: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74650" algn="l" rtl="0">
              <a:spcBef>
                <a:spcPts val="0"/>
              </a:spcBef>
              <a:spcAft>
                <a:spcPts val="0"/>
              </a:spcAft>
              <a:buSzPts val="2300"/>
              <a:buChar char="●"/>
            </a:pPr>
            <a:r>
              <a:rPr lang="en-GB" sz="2300"/>
              <a:t>The .NET Framework provides a namespace System.IO which contains all functions you need to read and write files. </a:t>
            </a:r>
            <a:endParaRPr sz="2300"/>
          </a:p>
          <a:p>
            <a:pPr marL="457200" lvl="0" indent="-374650" algn="l" rtl="0">
              <a:spcBef>
                <a:spcPts val="0"/>
              </a:spcBef>
              <a:spcAft>
                <a:spcPts val="0"/>
              </a:spcAft>
              <a:buSzPts val="2300"/>
              <a:buChar char="●"/>
            </a:pPr>
            <a:r>
              <a:rPr lang="en-GB" sz="2300"/>
              <a:t>Reading and writing files can be achieved in a variety of ways, but the simplest approach, is to use the </a:t>
            </a:r>
            <a:r>
              <a:rPr lang="en-GB" sz="2300">
                <a:solidFill>
                  <a:schemeClr val="accent6"/>
                </a:solidFill>
              </a:rPr>
              <a:t>File </a:t>
            </a:r>
            <a:r>
              <a:rPr lang="en-GB" sz="2300"/>
              <a:t>class.</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File class</a:t>
            </a:r>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File class provides static methods for generally working with files. Files can be easily manipulated using the following methods:</a:t>
            </a:r>
            <a:br>
              <a:rPr lang="en-GB"/>
            </a:br>
            <a:endParaRPr/>
          </a:p>
          <a:p>
            <a:pPr marL="457200" lvl="0" indent="-311150" algn="l" rtl="0">
              <a:spcBef>
                <a:spcPts val="1600"/>
              </a:spcBef>
              <a:spcAft>
                <a:spcPts val="0"/>
              </a:spcAft>
              <a:buSzPts val="1300"/>
              <a:buChar char="●"/>
            </a:pPr>
            <a:r>
              <a:rPr lang="en-GB">
                <a:solidFill>
                  <a:schemeClr val="accent6"/>
                </a:solidFill>
              </a:rPr>
              <a:t>Exists("file") </a:t>
            </a:r>
            <a:r>
              <a:rPr lang="en-GB"/>
              <a:t>- Returns true if the specified file exists.</a:t>
            </a:r>
            <a:endParaRPr/>
          </a:p>
          <a:p>
            <a:pPr marL="457200" lvl="0" indent="-311150" algn="l" rtl="0">
              <a:spcBef>
                <a:spcPts val="0"/>
              </a:spcBef>
              <a:spcAft>
                <a:spcPts val="0"/>
              </a:spcAft>
              <a:buSzPts val="1300"/>
              <a:buChar char="●"/>
            </a:pPr>
            <a:r>
              <a:rPr lang="en-GB">
                <a:solidFill>
                  <a:schemeClr val="accent6"/>
                </a:solidFill>
              </a:rPr>
              <a:t>Copy("Source", "Destination")</a:t>
            </a:r>
            <a:r>
              <a:rPr lang="en-GB"/>
              <a:t> - Copies a file from the source location to the destination. We can specify whether to overwrite existing files by entering the third parameter of the bool type.</a:t>
            </a:r>
            <a:endParaRPr/>
          </a:p>
          <a:p>
            <a:pPr marL="457200" lvl="0" indent="-311150" algn="l" rtl="0">
              <a:spcBef>
                <a:spcPts val="0"/>
              </a:spcBef>
              <a:spcAft>
                <a:spcPts val="0"/>
              </a:spcAft>
              <a:buSzPts val="1300"/>
              <a:buChar char="●"/>
            </a:pPr>
            <a:r>
              <a:rPr lang="en-GB">
                <a:solidFill>
                  <a:schemeClr val="accent6"/>
                </a:solidFill>
              </a:rPr>
              <a:t>Move("Source", "Destination")</a:t>
            </a:r>
            <a:r>
              <a:rPr lang="en-GB"/>
              <a:t> - Moves the file to the target location.</a:t>
            </a:r>
            <a:endParaRPr/>
          </a:p>
          <a:p>
            <a:pPr marL="457200" lvl="0" indent="-311150" algn="l" rtl="0">
              <a:spcBef>
                <a:spcPts val="0"/>
              </a:spcBef>
              <a:spcAft>
                <a:spcPts val="0"/>
              </a:spcAft>
              <a:buSzPts val="1300"/>
              <a:buChar char="●"/>
            </a:pPr>
            <a:r>
              <a:rPr lang="en-GB">
                <a:solidFill>
                  <a:schemeClr val="accent6"/>
                </a:solidFill>
              </a:rPr>
              <a:t>Delete("file")</a:t>
            </a:r>
            <a:r>
              <a:rPr lang="en-GB"/>
              <a:t> - Deletes the file.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372425" y="451850"/>
            <a:ext cx="745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File class</a:t>
            </a:r>
            <a:endParaRPr/>
          </a:p>
        </p:txBody>
      </p:sp>
      <p:sp>
        <p:nvSpPr>
          <p:cNvPr id="159" name="Google Shape;159;p17"/>
          <p:cNvSpPr txBox="1">
            <a:spLocks noGrp="1"/>
          </p:cNvSpPr>
          <p:nvPr>
            <p:ph type="body" idx="1"/>
          </p:nvPr>
        </p:nvSpPr>
        <p:spPr>
          <a:xfrm>
            <a:off x="1244200" y="1128750"/>
            <a:ext cx="7588200" cy="3756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250">
                <a:solidFill>
                  <a:srgbClr val="FFFFFF"/>
                </a:solidFill>
              </a:rPr>
              <a:t>We can read their attributes as follows:</a:t>
            </a:r>
            <a:endParaRPr sz="1250">
              <a:solidFill>
                <a:srgbClr val="FFFFFF"/>
              </a:solidFill>
            </a:endParaRPr>
          </a:p>
          <a:p>
            <a:pPr marL="457200" lvl="0" indent="-307975" algn="l" rtl="0">
              <a:spcBef>
                <a:spcPts val="0"/>
              </a:spcBef>
              <a:spcAft>
                <a:spcPts val="0"/>
              </a:spcAft>
              <a:buClr>
                <a:srgbClr val="FFFFFF"/>
              </a:buClr>
              <a:buSzPts val="1250"/>
              <a:buChar char="●"/>
            </a:pPr>
            <a:r>
              <a:rPr lang="en-GB" sz="1250" b="1">
                <a:solidFill>
                  <a:schemeClr val="accent6"/>
                </a:solidFill>
              </a:rPr>
              <a:t>GetAttributes("fi­le")</a:t>
            </a:r>
            <a:r>
              <a:rPr lang="en-GB" sz="1250">
                <a:solidFill>
                  <a:schemeClr val="accent6"/>
                </a:solidFill>
              </a:rPr>
              <a:t> </a:t>
            </a:r>
            <a:r>
              <a:rPr lang="en-GB" sz="1250">
                <a:solidFill>
                  <a:srgbClr val="FFFFFF"/>
                </a:solidFill>
              </a:rPr>
              <a:t>- Returns the flag FileAttributes type with the following flags:</a:t>
            </a:r>
            <a:endParaRPr sz="1250">
              <a:solidFill>
                <a:srgbClr val="FFFFFF"/>
              </a:solidFill>
            </a:endParaRPr>
          </a:p>
          <a:p>
            <a:pPr marL="914400" lvl="1" indent="-307975" algn="l" rtl="0">
              <a:spcBef>
                <a:spcPts val="0"/>
              </a:spcBef>
              <a:spcAft>
                <a:spcPts val="0"/>
              </a:spcAft>
              <a:buClr>
                <a:srgbClr val="FFFFFF"/>
              </a:buClr>
              <a:buSzPts val="1250"/>
              <a:buChar char="○"/>
            </a:pPr>
            <a:r>
              <a:rPr lang="en-GB" sz="1250">
                <a:solidFill>
                  <a:srgbClr val="FFFFFF"/>
                </a:solidFill>
              </a:rPr>
              <a:t>Normal, ReadOnly, Hidden, System, Directory, Archive, Temporary, Compressed, Offline, Encrypted</a:t>
            </a:r>
            <a:endParaRPr sz="1250">
              <a:solidFill>
                <a:srgbClr val="FFFFFF"/>
              </a:solidFill>
            </a:endParaRPr>
          </a:p>
          <a:p>
            <a:pPr marL="0" lvl="0" indent="0" algn="just" rtl="0">
              <a:spcBef>
                <a:spcPts val="0"/>
              </a:spcBef>
              <a:spcAft>
                <a:spcPts val="0"/>
              </a:spcAft>
              <a:buNone/>
            </a:pPr>
            <a:r>
              <a:rPr lang="en-GB" sz="1250">
                <a:solidFill>
                  <a:srgbClr val="FFFFFF"/>
                </a:solidFill>
              </a:rPr>
              <a:t>We can also change attributes like this:</a:t>
            </a:r>
            <a:endParaRPr sz="1250">
              <a:solidFill>
                <a:srgbClr val="FFFFFF"/>
              </a:solidFill>
            </a:endParaRPr>
          </a:p>
          <a:p>
            <a:pPr marL="457200" lvl="0" indent="-307975" algn="l" rtl="0">
              <a:spcBef>
                <a:spcPts val="0"/>
              </a:spcBef>
              <a:spcAft>
                <a:spcPts val="0"/>
              </a:spcAft>
              <a:buClr>
                <a:srgbClr val="FFFFFF"/>
              </a:buClr>
              <a:buSzPts val="1250"/>
              <a:buChar char="●"/>
            </a:pPr>
            <a:r>
              <a:rPr lang="en-GB" sz="1250" b="1">
                <a:solidFill>
                  <a:schemeClr val="accent6"/>
                </a:solidFill>
              </a:rPr>
              <a:t>SetAttributes( "file", FileAttributes)</a:t>
            </a:r>
            <a:r>
              <a:rPr lang="en-GB" sz="1250">
                <a:solidFill>
                  <a:srgbClr val="FFFFFF"/>
                </a:solidFill>
              </a:rPr>
              <a:t> - Sets specified attributes to a specified file.</a:t>
            </a:r>
            <a:endParaRPr sz="1250">
              <a:solidFill>
                <a:srgbClr val="FFFFFF"/>
              </a:solidFill>
            </a:endParaRPr>
          </a:p>
          <a:p>
            <a:pPr marL="0" lvl="0" indent="0" algn="just" rtl="0">
              <a:spcBef>
                <a:spcPts val="0"/>
              </a:spcBef>
              <a:spcAft>
                <a:spcPts val="0"/>
              </a:spcAft>
              <a:buNone/>
            </a:pPr>
            <a:r>
              <a:rPr lang="en-GB" sz="1250">
                <a:solidFill>
                  <a:srgbClr val="FFFFFF"/>
                </a:solidFill>
              </a:rPr>
              <a:t>We can easily determine a file's individual times:</a:t>
            </a:r>
            <a:endParaRPr sz="1250">
              <a:solidFill>
                <a:srgbClr val="FFFFFF"/>
              </a:solidFill>
            </a:endParaRPr>
          </a:p>
          <a:p>
            <a:pPr marL="457200" lvl="0" indent="-307975" algn="l" rtl="0">
              <a:spcBef>
                <a:spcPts val="0"/>
              </a:spcBef>
              <a:spcAft>
                <a:spcPts val="0"/>
              </a:spcAft>
              <a:buClr>
                <a:srgbClr val="FFFFFF"/>
              </a:buClr>
              <a:buSzPts val="1250"/>
              <a:buChar char="●"/>
            </a:pPr>
            <a:r>
              <a:rPr lang="en-GB" sz="1250" b="1">
                <a:solidFill>
                  <a:schemeClr val="accent6"/>
                </a:solidFill>
              </a:rPr>
              <a:t>GetCreationTi­me("file")</a:t>
            </a:r>
            <a:r>
              <a:rPr lang="en-GB" sz="1250">
                <a:solidFill>
                  <a:srgbClr val="FFFFFF"/>
                </a:solidFill>
              </a:rPr>
              <a:t> - Returns the date and time when the file was created.</a:t>
            </a:r>
            <a:endParaRPr sz="1250">
              <a:solidFill>
                <a:srgbClr val="FFFFFF"/>
              </a:solidFill>
            </a:endParaRPr>
          </a:p>
          <a:p>
            <a:pPr marL="457200" lvl="0" indent="-307975" algn="l" rtl="0">
              <a:spcBef>
                <a:spcPts val="0"/>
              </a:spcBef>
              <a:spcAft>
                <a:spcPts val="0"/>
              </a:spcAft>
              <a:buClr>
                <a:srgbClr val="FFFFFF"/>
              </a:buClr>
              <a:buSzPts val="1250"/>
              <a:buChar char="●"/>
            </a:pPr>
            <a:r>
              <a:rPr lang="en-GB" sz="1250" b="1">
                <a:solidFill>
                  <a:schemeClr val="accent6"/>
                </a:solidFill>
              </a:rPr>
              <a:t>GetLastAccessTi­me("file")</a:t>
            </a:r>
            <a:r>
              <a:rPr lang="en-GB" sz="1250">
                <a:solidFill>
                  <a:srgbClr val="FFFFFF"/>
                </a:solidFill>
              </a:rPr>
              <a:t> - Returns the date and time of the last access.</a:t>
            </a:r>
            <a:endParaRPr sz="1250">
              <a:solidFill>
                <a:srgbClr val="FFFFFF"/>
              </a:solidFill>
            </a:endParaRPr>
          </a:p>
          <a:p>
            <a:pPr marL="457200" lvl="0" indent="-307975" algn="l" rtl="0">
              <a:spcBef>
                <a:spcPts val="0"/>
              </a:spcBef>
              <a:spcAft>
                <a:spcPts val="0"/>
              </a:spcAft>
              <a:buClr>
                <a:srgbClr val="FFFFFF"/>
              </a:buClr>
              <a:buSzPts val="1250"/>
              <a:buChar char="●"/>
            </a:pPr>
            <a:r>
              <a:rPr lang="en-GB" sz="1250" b="1">
                <a:solidFill>
                  <a:schemeClr val="accent6"/>
                </a:solidFill>
              </a:rPr>
              <a:t>GetLastWriteTi­me("file")</a:t>
            </a:r>
            <a:r>
              <a:rPr lang="en-GB" sz="1250">
                <a:solidFill>
                  <a:srgbClr val="FFFFFF"/>
                </a:solidFill>
              </a:rPr>
              <a:t> - Returns the date and time of the last modification.</a:t>
            </a:r>
            <a:endParaRPr sz="1250">
              <a:solidFill>
                <a:srgbClr val="FFFFFF"/>
              </a:solidFill>
            </a:endParaRPr>
          </a:p>
          <a:p>
            <a:pPr marL="0" lvl="0" indent="0" algn="just" rtl="0">
              <a:spcBef>
                <a:spcPts val="0"/>
              </a:spcBef>
              <a:spcAft>
                <a:spcPts val="0"/>
              </a:spcAft>
              <a:buNone/>
            </a:pPr>
            <a:r>
              <a:rPr lang="en-GB" sz="1250">
                <a:solidFill>
                  <a:srgbClr val="FFFFFF"/>
                </a:solidFill>
              </a:rPr>
              <a:t>We can also change them like this:</a:t>
            </a:r>
            <a:endParaRPr sz="1250">
              <a:solidFill>
                <a:srgbClr val="FFFFFF"/>
              </a:solidFill>
            </a:endParaRPr>
          </a:p>
          <a:p>
            <a:pPr marL="457200" lvl="0" indent="-307975" algn="l" rtl="0">
              <a:spcBef>
                <a:spcPts val="0"/>
              </a:spcBef>
              <a:spcAft>
                <a:spcPts val="0"/>
              </a:spcAft>
              <a:buClr>
                <a:srgbClr val="FFFFFF"/>
              </a:buClr>
              <a:buSzPts val="1250"/>
              <a:buChar char="●"/>
            </a:pPr>
            <a:r>
              <a:rPr lang="en-GB" sz="1250" b="1">
                <a:solidFill>
                  <a:schemeClr val="accent6"/>
                </a:solidFill>
              </a:rPr>
              <a:t>SetCreationTi­me("file", DateTime)</a:t>
            </a:r>
            <a:r>
              <a:rPr lang="en-GB" sz="1250">
                <a:solidFill>
                  <a:srgbClr val="FFFFFF"/>
                </a:solidFill>
              </a:rPr>
              <a:t> - Sets the date and time of the creation.</a:t>
            </a:r>
            <a:endParaRPr sz="1250">
              <a:solidFill>
                <a:srgbClr val="FFFFFF"/>
              </a:solidFill>
            </a:endParaRPr>
          </a:p>
          <a:p>
            <a:pPr marL="457200" lvl="0" indent="-307975" algn="l" rtl="0">
              <a:spcBef>
                <a:spcPts val="0"/>
              </a:spcBef>
              <a:spcAft>
                <a:spcPts val="0"/>
              </a:spcAft>
              <a:buClr>
                <a:srgbClr val="FFFFFF"/>
              </a:buClr>
              <a:buSzPts val="1250"/>
              <a:buChar char="●"/>
            </a:pPr>
            <a:r>
              <a:rPr lang="en-GB" sz="1250" b="1">
                <a:solidFill>
                  <a:schemeClr val="accent6"/>
                </a:solidFill>
              </a:rPr>
              <a:t>SetLastAccessTi­me("file", DateTime)</a:t>
            </a:r>
            <a:r>
              <a:rPr lang="en-GB" sz="1250">
                <a:solidFill>
                  <a:srgbClr val="FFFFFF"/>
                </a:solidFill>
              </a:rPr>
              <a:t> - Set the date and time of the last access.</a:t>
            </a:r>
            <a:endParaRPr sz="1250">
              <a:solidFill>
                <a:srgbClr val="FFFFFF"/>
              </a:solidFill>
            </a:endParaRPr>
          </a:p>
          <a:p>
            <a:pPr marL="457200" lvl="0" indent="-307975" algn="l" rtl="0">
              <a:spcBef>
                <a:spcPts val="0"/>
              </a:spcBef>
              <a:spcAft>
                <a:spcPts val="0"/>
              </a:spcAft>
              <a:buClr>
                <a:srgbClr val="FFFFFF"/>
              </a:buClr>
              <a:buSzPts val="1250"/>
              <a:buChar char="●"/>
            </a:pPr>
            <a:r>
              <a:rPr lang="en-GB" sz="1250" b="1">
                <a:solidFill>
                  <a:schemeClr val="accent6"/>
                </a:solidFill>
              </a:rPr>
              <a:t>SetLastWriteTi­me("file", DateTime)</a:t>
            </a:r>
            <a:r>
              <a:rPr lang="en-GB" sz="1250">
                <a:solidFill>
                  <a:srgbClr val="FFFFFF"/>
                </a:solidFill>
              </a:rPr>
              <a:t> - Sets time of the last modification.</a:t>
            </a:r>
            <a:endParaRPr sz="1250">
              <a:solidFill>
                <a:srgbClr val="FFFFFF"/>
              </a:solidFill>
            </a:endParaRPr>
          </a:p>
          <a:p>
            <a:pPr marL="0" lvl="0" indent="0" algn="just" rtl="0">
              <a:spcBef>
                <a:spcPts val="0"/>
              </a:spcBef>
              <a:spcAft>
                <a:spcPts val="0"/>
              </a:spcAft>
              <a:buNone/>
            </a:pPr>
            <a:r>
              <a:rPr lang="en-GB" sz="1250">
                <a:solidFill>
                  <a:srgbClr val="FFFFFF"/>
                </a:solidFill>
              </a:rPr>
              <a:t>All the methods for working with date and time can also be found with the "Utf" suffix for working with the international format (e.g. GetCreationTi­meUtc()).</a:t>
            </a:r>
            <a:endParaRPr sz="1250">
              <a:solidFill>
                <a:srgbClr val="FFFFFF"/>
              </a:solidFill>
            </a:endParaRPr>
          </a:p>
          <a:p>
            <a:pPr marL="0" lvl="0" indent="0" algn="l" rtl="0">
              <a:spcBef>
                <a:spcPts val="0"/>
              </a:spcBef>
              <a:spcAft>
                <a:spcPts val="1600"/>
              </a:spcAft>
              <a:buNone/>
            </a:pPr>
            <a:endParaRPr sz="19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FileInfo class</a:t>
            </a:r>
            <a:endParaRPr/>
          </a:p>
        </p:txBody>
      </p:sp>
      <p:sp>
        <p:nvSpPr>
          <p:cNvPr id="165" name="Google Shape;165;p18"/>
          <p:cNvSpPr txBox="1">
            <a:spLocks noGrp="1"/>
          </p:cNvSpPr>
          <p:nvPr>
            <p:ph type="body" idx="1"/>
          </p:nvPr>
        </p:nvSpPr>
        <p:spPr>
          <a:xfrm>
            <a:off x="1297500" y="932725"/>
            <a:ext cx="7132800" cy="3835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350">
                <a:solidFill>
                  <a:srgbClr val="FFFFFF"/>
                </a:solidFill>
              </a:rPr>
              <a:t>The FileInfo class is very similar to the File class, however, its methods are not static. We create a FileInfo </a:t>
            </a:r>
            <a:r>
              <a:rPr lang="en-GB" sz="1350" b="1">
                <a:solidFill>
                  <a:srgbClr val="FFFFFF"/>
                </a:solidFill>
              </a:rPr>
              <a:t>instance</a:t>
            </a:r>
            <a:r>
              <a:rPr lang="en-GB" sz="1350">
                <a:solidFill>
                  <a:srgbClr val="FFFFFF"/>
                </a:solidFill>
              </a:rPr>
              <a:t> for one file and its methods will automatically apply to this file. We'll use it mainly in case we're dealing with one file so much that using File would be inefficient.</a:t>
            </a:r>
            <a:endParaRPr sz="1350">
              <a:solidFill>
                <a:srgbClr val="FFFFFF"/>
              </a:solidFill>
            </a:endParaRPr>
          </a:p>
          <a:p>
            <a:pPr marL="0" lvl="0" indent="0" algn="just" rtl="0">
              <a:spcBef>
                <a:spcPts val="0"/>
              </a:spcBef>
              <a:spcAft>
                <a:spcPts val="0"/>
              </a:spcAft>
              <a:buNone/>
            </a:pPr>
            <a:r>
              <a:rPr lang="en-GB" sz="1350">
                <a:solidFill>
                  <a:srgbClr val="FFFFFF"/>
                </a:solidFill>
              </a:rPr>
              <a:t>The class constructor takes the file, with which we're going to work, as a parameter:</a:t>
            </a:r>
            <a:endParaRPr sz="1350">
              <a:solidFill>
                <a:srgbClr val="FFFFFF"/>
              </a:solidFill>
            </a:endParaRPr>
          </a:p>
          <a:p>
            <a:pPr marL="0" marR="50800" lvl="0" indent="0" algn="l" rtl="0">
              <a:spcBef>
                <a:spcPts val="0"/>
              </a:spcBef>
              <a:spcAft>
                <a:spcPts val="0"/>
              </a:spcAft>
              <a:buNone/>
            </a:pPr>
            <a:r>
              <a:rPr lang="en-GB" sz="1250">
                <a:solidFill>
                  <a:schemeClr val="accent6"/>
                </a:solidFill>
              </a:rPr>
              <a:t>FileInfo fileInfo = </a:t>
            </a:r>
            <a:r>
              <a:rPr lang="en-GB" sz="1250" b="1">
                <a:solidFill>
                  <a:schemeClr val="accent6"/>
                </a:solidFill>
              </a:rPr>
              <a:t>new</a:t>
            </a:r>
            <a:r>
              <a:rPr lang="en-GB" sz="1250">
                <a:solidFill>
                  <a:schemeClr val="accent6"/>
                </a:solidFill>
              </a:rPr>
              <a:t> FileInfo("file.txt");</a:t>
            </a:r>
            <a:endParaRPr sz="1250">
              <a:solidFill>
                <a:schemeClr val="accent6"/>
              </a:solidFill>
            </a:endParaRPr>
          </a:p>
          <a:p>
            <a:pPr marL="0" lvl="0" indent="0" algn="l" rtl="0">
              <a:spcBef>
                <a:spcPts val="1400"/>
              </a:spcBef>
              <a:spcAft>
                <a:spcPts val="0"/>
              </a:spcAft>
              <a:buNone/>
            </a:pPr>
            <a:r>
              <a:rPr lang="en-GB" sz="1350">
                <a:solidFill>
                  <a:srgbClr val="FFFFFF"/>
                </a:solidFill>
              </a:rPr>
              <a:t>Properties</a:t>
            </a:r>
            <a:endParaRPr sz="1350">
              <a:solidFill>
                <a:srgbClr val="FFFFFF"/>
              </a:solidFill>
            </a:endParaRPr>
          </a:p>
          <a:p>
            <a:pPr marL="0" lvl="0" indent="0" algn="just" rtl="0">
              <a:spcBef>
                <a:spcPts val="600"/>
              </a:spcBef>
              <a:spcAft>
                <a:spcPts val="0"/>
              </a:spcAft>
              <a:buNone/>
            </a:pPr>
            <a:r>
              <a:rPr lang="en-GB" sz="1150">
                <a:solidFill>
                  <a:srgbClr val="FFFFFF"/>
                </a:solidFill>
              </a:rPr>
              <a:t>Again, we can read or write the dates and times:</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CreationTime</a:t>
            </a:r>
            <a:r>
              <a:rPr lang="en-GB" sz="1150">
                <a:solidFill>
                  <a:srgbClr val="FFFFFF"/>
                </a:solidFill>
              </a:rPr>
              <a:t> - The date and time of when the file was created.</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LastAccessTime</a:t>
            </a:r>
            <a:r>
              <a:rPr lang="en-GB" sz="1150">
                <a:solidFill>
                  <a:srgbClr val="FFFFFF"/>
                </a:solidFill>
              </a:rPr>
              <a:t> - The date and time of the last access.</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LastWriteTime</a:t>
            </a:r>
            <a:r>
              <a:rPr lang="en-GB" sz="1150">
                <a:solidFill>
                  <a:srgbClr val="FFFFFF"/>
                </a:solidFill>
              </a:rPr>
              <a:t> - The date and time of the last modification.</a:t>
            </a:r>
            <a:endParaRPr sz="1150">
              <a:solidFill>
                <a:srgbClr val="FFFFFF"/>
              </a:solidFill>
            </a:endParaRPr>
          </a:p>
          <a:p>
            <a:pPr marL="0" lvl="0" indent="0" algn="just" rtl="0">
              <a:spcBef>
                <a:spcPts val="0"/>
              </a:spcBef>
              <a:spcAft>
                <a:spcPts val="0"/>
              </a:spcAft>
              <a:buNone/>
            </a:pPr>
            <a:r>
              <a:rPr lang="en-GB" sz="1150">
                <a:solidFill>
                  <a:srgbClr val="FFFFFF"/>
                </a:solidFill>
              </a:rPr>
              <a:t>In the same way, there are versions whose name ends with "Utc" for the Universal Time.</a:t>
            </a:r>
            <a:endParaRPr sz="1150">
              <a:solidFill>
                <a:srgbClr val="FFFFFF"/>
              </a:solidFill>
            </a:endParaRPr>
          </a:p>
          <a:p>
            <a:pPr marL="0" lvl="0" indent="0" algn="just" rtl="0">
              <a:spcBef>
                <a:spcPts val="0"/>
              </a:spcBef>
              <a:spcAft>
                <a:spcPts val="0"/>
              </a:spcAft>
              <a:buNone/>
            </a:pPr>
            <a:r>
              <a:rPr lang="en-GB" sz="1150">
                <a:solidFill>
                  <a:srgbClr val="FFFFFF"/>
                </a:solidFill>
              </a:rPr>
              <a:t>We can read or modify attributes:</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Attributes</a:t>
            </a:r>
            <a:r>
              <a:rPr lang="en-GB" sz="1150">
                <a:solidFill>
                  <a:srgbClr val="FFFFFF"/>
                </a:solidFill>
              </a:rPr>
              <a:t> - The attributes of the file in the FileAttributes flags format.</a:t>
            </a:r>
            <a:endParaRPr sz="1150">
              <a:solidFill>
                <a:srgbClr val="FFFFFF"/>
              </a:solidFill>
            </a:endParaRPr>
          </a:p>
          <a:p>
            <a:pPr marL="0" lvl="0" indent="0" algn="l" rtl="0">
              <a:spcBef>
                <a:spcPts val="0"/>
              </a:spcBef>
              <a:spcAft>
                <a:spcPts val="1600"/>
              </a:spcAft>
              <a:buNone/>
            </a:pPr>
            <a:endParaRPr sz="20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162225" y="445025"/>
            <a:ext cx="7670100" cy="47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FileInfo class</a:t>
            </a:r>
            <a:endParaRPr/>
          </a:p>
        </p:txBody>
      </p:sp>
      <p:sp>
        <p:nvSpPr>
          <p:cNvPr id="171" name="Google Shape;171;p19"/>
          <p:cNvSpPr txBox="1">
            <a:spLocks noGrp="1"/>
          </p:cNvSpPr>
          <p:nvPr>
            <p:ph type="body" idx="1"/>
          </p:nvPr>
        </p:nvSpPr>
        <p:spPr>
          <a:xfrm>
            <a:off x="1162200" y="969950"/>
            <a:ext cx="7670100" cy="3598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050">
                <a:solidFill>
                  <a:srgbClr val="FFFFFF"/>
                </a:solidFill>
              </a:rPr>
              <a:t>We can determine other parameters for the file:</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Exists</a:t>
            </a:r>
            <a:r>
              <a:rPr lang="en-GB" sz="1050">
                <a:solidFill>
                  <a:srgbClr val="FFFFFF"/>
                </a:solidFill>
              </a:rPr>
              <a:t> - Returns true if the file exists.</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Name</a:t>
            </a:r>
            <a:r>
              <a:rPr lang="en-GB" sz="1050">
                <a:solidFill>
                  <a:srgbClr val="FFFFFF"/>
                </a:solidFill>
              </a:rPr>
              <a:t> - The name of the file.</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FullName</a:t>
            </a:r>
            <a:r>
              <a:rPr lang="en-GB" sz="1050">
                <a:solidFill>
                  <a:srgbClr val="FFFFFF"/>
                </a:solidFill>
              </a:rPr>
              <a:t> - A filename including the path.</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Extension</a:t>
            </a:r>
            <a:r>
              <a:rPr lang="en-GB" sz="1050">
                <a:solidFill>
                  <a:srgbClr val="FFFFFF"/>
                </a:solidFill>
              </a:rPr>
              <a:t> - The file extension.</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Directory</a:t>
            </a:r>
            <a:r>
              <a:rPr lang="en-GB" sz="1050">
                <a:solidFill>
                  <a:srgbClr val="FFFFFF"/>
                </a:solidFill>
              </a:rPr>
              <a:t> - Returns an instance of the parent folder (of the DirectoryInfo type, see further).</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DirectoryName</a:t>
            </a:r>
            <a:r>
              <a:rPr lang="en-GB" sz="1050">
                <a:solidFill>
                  <a:srgbClr val="FFFFFF"/>
                </a:solidFill>
              </a:rPr>
              <a:t> - Returns the path to the file without its name and the last slash.</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IsReadOnly</a:t>
            </a:r>
            <a:r>
              <a:rPr lang="en-GB" sz="1050">
                <a:solidFill>
                  <a:srgbClr val="FFFFFF"/>
                </a:solidFill>
              </a:rPr>
              <a:t> - Whether the file is read-only.</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Length</a:t>
            </a:r>
            <a:r>
              <a:rPr lang="en-GB" sz="1050">
                <a:solidFill>
                  <a:srgbClr val="FFFFFF"/>
                </a:solidFill>
              </a:rPr>
              <a:t> - The size of the file in bytes.</a:t>
            </a:r>
            <a:endParaRPr sz="1050">
              <a:solidFill>
                <a:srgbClr val="FFFFFF"/>
              </a:solidFill>
            </a:endParaRPr>
          </a:p>
          <a:p>
            <a:pPr marL="0" lvl="0" indent="0" algn="l" rtl="0">
              <a:spcBef>
                <a:spcPts val="1400"/>
              </a:spcBef>
              <a:spcAft>
                <a:spcPts val="0"/>
              </a:spcAft>
              <a:buNone/>
            </a:pPr>
            <a:r>
              <a:rPr lang="en-GB" sz="1250">
                <a:solidFill>
                  <a:srgbClr val="FFFFFF"/>
                </a:solidFill>
              </a:rPr>
              <a:t>Methods</a:t>
            </a:r>
            <a:endParaRPr sz="1250">
              <a:solidFill>
                <a:srgbClr val="FFFFFF"/>
              </a:solidFill>
            </a:endParaRPr>
          </a:p>
          <a:p>
            <a:pPr marL="0" lvl="0" indent="0" algn="just" rtl="0">
              <a:spcBef>
                <a:spcPts val="600"/>
              </a:spcBef>
              <a:spcAft>
                <a:spcPts val="0"/>
              </a:spcAft>
              <a:buNone/>
            </a:pPr>
            <a:r>
              <a:rPr lang="en-GB" sz="1050">
                <a:solidFill>
                  <a:srgbClr val="FFFFFF"/>
                </a:solidFill>
              </a:rPr>
              <a:t>We can manipulate the file using the following methods:</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CopyTo("Desti­nation")</a:t>
            </a:r>
            <a:r>
              <a:rPr lang="en-GB" sz="1050">
                <a:solidFill>
                  <a:srgbClr val="FFFFFF"/>
                </a:solidFill>
              </a:rPr>
              <a:t> - Copies the file to the destination. We can enter the third parameter of the bool type specifying whether to overwrite existing files.</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Delete()</a:t>
            </a:r>
            <a:r>
              <a:rPr lang="en-GB" sz="1050">
                <a:solidFill>
                  <a:srgbClr val="FFFFFF"/>
                </a:solidFill>
              </a:rPr>
              <a:t> - Deletes the file.</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MoveTo("Desti­nation")</a:t>
            </a:r>
            <a:r>
              <a:rPr lang="en-GB" sz="1050">
                <a:solidFill>
                  <a:srgbClr val="FFFFFF"/>
                </a:solidFill>
              </a:rPr>
              <a:t> - Moves the file to the target location.</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Refresh()</a:t>
            </a:r>
            <a:r>
              <a:rPr lang="en-GB" sz="1050">
                <a:solidFill>
                  <a:srgbClr val="FFFFFF"/>
                </a:solidFill>
              </a:rPr>
              <a:t> - Refreshes the data in the FileInfo instance.</a:t>
            </a:r>
            <a:endParaRPr sz="1050">
              <a:solidFill>
                <a:srgbClr val="FFFFFF"/>
              </a:solidFill>
            </a:endParaRPr>
          </a:p>
          <a:p>
            <a:pPr marL="0" lvl="0" indent="0" algn="l" rtl="0">
              <a:spcBef>
                <a:spcPts val="800"/>
              </a:spcBef>
              <a:spcAft>
                <a:spcPts val="0"/>
              </a:spcAft>
              <a:buNone/>
            </a:pPr>
            <a:r>
              <a:rPr lang="en-GB" sz="1100">
                <a:solidFill>
                  <a:srgbClr val="FFFFFF"/>
                </a:solidFill>
              </a:rPr>
              <a:t>Fields</a:t>
            </a:r>
            <a:endParaRPr sz="1100">
              <a:solidFill>
                <a:srgbClr val="FFFFFF"/>
              </a:solidFill>
            </a:endParaRPr>
          </a:p>
          <a:p>
            <a:pPr marL="457200" lvl="0" indent="-295275" algn="l" rtl="0">
              <a:spcBef>
                <a:spcPts val="600"/>
              </a:spcBef>
              <a:spcAft>
                <a:spcPts val="0"/>
              </a:spcAft>
              <a:buClr>
                <a:srgbClr val="FFFFFF"/>
              </a:buClr>
              <a:buSzPts val="1050"/>
              <a:buChar char="●"/>
            </a:pPr>
            <a:r>
              <a:rPr lang="en-GB" sz="1050" b="1">
                <a:solidFill>
                  <a:srgbClr val="FFFFFF"/>
                </a:solidFill>
              </a:rPr>
              <a:t>Fullpath</a:t>
            </a:r>
            <a:r>
              <a:rPr lang="en-GB" sz="1050">
                <a:solidFill>
                  <a:srgbClr val="FFFFFF"/>
                </a:solidFill>
              </a:rPr>
              <a:t> - The full path to the file.</a:t>
            </a:r>
            <a:endParaRPr sz="1050">
              <a:solidFill>
                <a:srgbClr val="FFFFFF"/>
              </a:solidFill>
            </a:endParaRPr>
          </a:p>
          <a:p>
            <a:pPr marL="457200" lvl="0" indent="-295275" algn="l" rtl="0">
              <a:spcBef>
                <a:spcPts val="0"/>
              </a:spcBef>
              <a:spcAft>
                <a:spcPts val="0"/>
              </a:spcAft>
              <a:buClr>
                <a:srgbClr val="FFFFFF"/>
              </a:buClr>
              <a:buSzPts val="1050"/>
              <a:buChar char="●"/>
            </a:pPr>
            <a:r>
              <a:rPr lang="en-GB" sz="1050" b="1">
                <a:solidFill>
                  <a:srgbClr val="FFFFFF"/>
                </a:solidFill>
              </a:rPr>
              <a:t>OriginalPath</a:t>
            </a:r>
            <a:r>
              <a:rPr lang="en-GB" sz="1050">
                <a:solidFill>
                  <a:srgbClr val="FFFFFF"/>
                </a:solidFill>
              </a:rPr>
              <a:t> - The path as it was entered by the user.</a:t>
            </a:r>
            <a:endParaRPr sz="1050">
              <a:solidFill>
                <a:srgbClr val="FFFFFF"/>
              </a:solidFill>
            </a:endParaRPr>
          </a:p>
          <a:p>
            <a:pPr marL="0" lvl="0" indent="0" algn="l" rtl="0">
              <a:spcBef>
                <a:spcPts val="0"/>
              </a:spcBef>
              <a:spcAft>
                <a:spcPts val="1600"/>
              </a:spcAft>
              <a:buNone/>
            </a:pPr>
            <a:endParaRPr sz="17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Directory class</a:t>
            </a:r>
            <a:endParaRPr/>
          </a:p>
        </p:txBody>
      </p:sp>
      <p:sp>
        <p:nvSpPr>
          <p:cNvPr id="189" name="Google Shape;189;p22"/>
          <p:cNvSpPr txBox="1">
            <a:spLocks noGrp="1"/>
          </p:cNvSpPr>
          <p:nvPr>
            <p:ph type="body" idx="1"/>
          </p:nvPr>
        </p:nvSpPr>
        <p:spPr>
          <a:xfrm>
            <a:off x="1297500" y="1026225"/>
            <a:ext cx="7038900" cy="3452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150">
                <a:solidFill>
                  <a:srgbClr val="FF9900"/>
                </a:solidFill>
              </a:rPr>
              <a:t>Directory </a:t>
            </a:r>
            <a:r>
              <a:rPr lang="en-GB" sz="1150">
                <a:solidFill>
                  <a:srgbClr val="FFFFFF"/>
                </a:solidFill>
              </a:rPr>
              <a:t>is similar to the File class but we use it for folders. The methods are also </a:t>
            </a:r>
            <a:r>
              <a:rPr lang="en-GB" sz="1150" b="1">
                <a:solidFill>
                  <a:srgbClr val="FFFFFF"/>
                </a:solidFill>
              </a:rPr>
              <a:t>static</a:t>
            </a:r>
            <a:r>
              <a:rPr lang="en-GB" sz="1150">
                <a:solidFill>
                  <a:srgbClr val="FFFFFF"/>
                </a:solidFill>
              </a:rPr>
              <a:t>, let's take a quick peek at them:</a:t>
            </a:r>
            <a:endParaRPr sz="1150">
              <a:solidFill>
                <a:srgbClr val="FFFFFF"/>
              </a:solidFill>
            </a:endParaRPr>
          </a:p>
          <a:p>
            <a:pPr marL="0" lvl="0" indent="0" algn="l" rtl="0">
              <a:spcBef>
                <a:spcPts val="1400"/>
              </a:spcBef>
              <a:spcAft>
                <a:spcPts val="0"/>
              </a:spcAft>
              <a:buNone/>
            </a:pPr>
            <a:r>
              <a:rPr lang="en-GB" sz="1350">
                <a:solidFill>
                  <a:srgbClr val="FFFFFF"/>
                </a:solidFill>
              </a:rPr>
              <a:t>Methods</a:t>
            </a:r>
            <a:endParaRPr sz="1350">
              <a:solidFill>
                <a:srgbClr val="FFFFFF"/>
              </a:solidFill>
            </a:endParaRPr>
          </a:p>
          <a:p>
            <a:pPr marL="457200" lvl="0" indent="-301625" algn="l" rtl="0">
              <a:spcBef>
                <a:spcPts val="600"/>
              </a:spcBef>
              <a:spcAft>
                <a:spcPts val="0"/>
              </a:spcAft>
              <a:buClr>
                <a:srgbClr val="FFFFFF"/>
              </a:buClr>
              <a:buSzPts val="1150"/>
              <a:buChar char="●"/>
            </a:pPr>
            <a:r>
              <a:rPr lang="en-GB" sz="1150" b="1">
                <a:solidFill>
                  <a:srgbClr val="FFFFFF"/>
                </a:solidFill>
              </a:rPr>
              <a:t>CreateDirecto­ry("folder")</a:t>
            </a:r>
            <a:r>
              <a:rPr lang="en-GB" sz="1150">
                <a:solidFill>
                  <a:srgbClr val="FFFFFF"/>
                </a:solidFill>
              </a:rPr>
              <a:t> - Creates a given folder.</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Delete("folder")</a:t>
            </a:r>
            <a:r>
              <a:rPr lang="en-GB" sz="1150">
                <a:solidFill>
                  <a:srgbClr val="FFFFFF"/>
                </a:solidFill>
              </a:rPr>
              <a:t> - Deletes an empty folder. If we pass true as the second parameter of the bool type, it'll delete the folder including files and subfolders.</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Exists("folder")</a:t>
            </a:r>
            <a:r>
              <a:rPr lang="en-GB" sz="1150">
                <a:solidFill>
                  <a:srgbClr val="FFFFFF"/>
                </a:solidFill>
              </a:rPr>
              <a:t> - Returns true if a given folder exists.</a:t>
            </a:r>
            <a:endParaRPr sz="1150">
              <a:solidFill>
                <a:srgbClr val="FFFFFF"/>
              </a:solidFill>
            </a:endParaRPr>
          </a:p>
          <a:p>
            <a:pPr marL="0" lvl="0" indent="0" algn="just" rtl="0">
              <a:spcBef>
                <a:spcPts val="0"/>
              </a:spcBef>
              <a:spcAft>
                <a:spcPts val="0"/>
              </a:spcAft>
              <a:buNone/>
            </a:pPr>
            <a:r>
              <a:rPr lang="en-GB" sz="1150">
                <a:solidFill>
                  <a:srgbClr val="FFFFFF"/>
                </a:solidFill>
              </a:rPr>
              <a:t>We work with dates and times using these methods:</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GetCreationTi­me("path")</a:t>
            </a:r>
            <a:endParaRPr sz="1150" b="1">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GetLastAccessTi­me("path")</a:t>
            </a:r>
            <a:endParaRPr sz="1150" b="1">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GetLastWriteTi­me("path")</a:t>
            </a:r>
            <a:endParaRPr sz="1150" b="1">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SetCreationTi­me("path")</a:t>
            </a:r>
            <a:endParaRPr sz="1150" b="1">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SetLastAccessTi­me("path")</a:t>
            </a:r>
            <a:endParaRPr sz="1150" b="1">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SetLastWriteTi­me("path")</a:t>
            </a:r>
            <a:endParaRPr sz="1150" b="1">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GetLogicalDri­ves()</a:t>
            </a:r>
            <a:r>
              <a:rPr lang="en-GB" sz="1150">
                <a:solidFill>
                  <a:srgbClr val="FFFFFF"/>
                </a:solidFill>
              </a:rPr>
              <a:t> - Returns logical disks such as "C:\" as a string array.</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GetParent("fol­der")</a:t>
            </a:r>
            <a:r>
              <a:rPr lang="en-GB" sz="1150">
                <a:solidFill>
                  <a:srgbClr val="FFFFFF"/>
                </a:solidFill>
              </a:rPr>
              <a:t> - Returns the parent folder.</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Move("Source", "Destination")</a:t>
            </a:r>
            <a:r>
              <a:rPr lang="en-GB" sz="1150">
                <a:solidFill>
                  <a:srgbClr val="FFFFFF"/>
                </a:solidFill>
              </a:rPr>
              <a:t> - Moves the folder to the destination.</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GetDirectoryRoot( "folder")</a:t>
            </a:r>
            <a:r>
              <a:rPr lang="en-GB" sz="1150">
                <a:solidFill>
                  <a:srgbClr val="FFFFFF"/>
                </a:solidFill>
              </a:rPr>
              <a:t> - Returns the root folder.</a:t>
            </a:r>
            <a:endParaRPr sz="1150">
              <a:solidFill>
                <a:srgbClr val="FFFFFF"/>
              </a:solidFill>
            </a:endParaRPr>
          </a:p>
          <a:p>
            <a:pPr marL="0" lvl="0" indent="0" algn="l" rtl="0">
              <a:spcBef>
                <a:spcPts val="0"/>
              </a:spcBef>
              <a:spcAft>
                <a:spcPts val="1600"/>
              </a:spcAft>
              <a:buNone/>
            </a:pP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Directory class</a:t>
            </a:r>
            <a:endParaRPr/>
          </a:p>
        </p:txBody>
      </p:sp>
      <p:sp>
        <p:nvSpPr>
          <p:cNvPr id="195" name="Google Shape;195;p23"/>
          <p:cNvSpPr txBox="1">
            <a:spLocks noGrp="1"/>
          </p:cNvSpPr>
          <p:nvPr>
            <p:ph type="body" idx="1"/>
          </p:nvPr>
        </p:nvSpPr>
        <p:spPr>
          <a:xfrm>
            <a:off x="1297500" y="1050950"/>
            <a:ext cx="7038900" cy="3427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150">
                <a:solidFill>
                  <a:srgbClr val="FFFFFF"/>
                </a:solidFill>
              </a:rPr>
              <a:t>We can determine or modify the current folder as well:</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GetCurrentDirec­tory()</a:t>
            </a:r>
            <a:endParaRPr sz="1150" b="1">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SetCurrentDirec­tory("folder")</a:t>
            </a:r>
            <a:endParaRPr sz="1150" b="1">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EnumerateDirec­tories("folder")</a:t>
            </a:r>
            <a:r>
              <a:rPr lang="en-GB" sz="1150">
                <a:solidFill>
                  <a:srgbClr val="FFFFFF"/>
                </a:solidFill>
              </a:rPr>
              <a:t> - </a:t>
            </a:r>
            <a:r>
              <a:rPr lang="en-GB" sz="1150" b="1">
                <a:solidFill>
                  <a:srgbClr val="FFFFFF"/>
                </a:solidFill>
              </a:rPr>
              <a:t>Returns a collection of subfolders names</a:t>
            </a:r>
            <a:r>
              <a:rPr lang="en-GB" sz="1150">
                <a:solidFill>
                  <a:srgbClr val="FFFFFF"/>
                </a:solidFill>
              </a:rPr>
              <a:t> in a given folder.</a:t>
            </a:r>
            <a:endParaRPr sz="1150">
              <a:solidFill>
                <a:srgbClr val="FFFFFF"/>
              </a:solidFill>
            </a:endParaRPr>
          </a:p>
          <a:p>
            <a:pPr marL="0" lvl="0" indent="0" algn="just" rtl="0">
              <a:spcBef>
                <a:spcPts val="0"/>
              </a:spcBef>
              <a:spcAft>
                <a:spcPts val="0"/>
              </a:spcAft>
              <a:buNone/>
            </a:pPr>
            <a:r>
              <a:rPr lang="en-GB" sz="1150">
                <a:solidFill>
                  <a:srgbClr val="FFFFFF"/>
                </a:solidFill>
              </a:rPr>
              <a:t>We can also pass a search </a:t>
            </a:r>
            <a:r>
              <a:rPr lang="en-GB" sz="1150" b="1">
                <a:solidFill>
                  <a:srgbClr val="FFFFFF"/>
                </a:solidFill>
              </a:rPr>
              <a:t>pattern</a:t>
            </a:r>
            <a:r>
              <a:rPr lang="en-GB" sz="1150">
                <a:solidFill>
                  <a:srgbClr val="FFFFFF"/>
                </a:solidFill>
              </a:rPr>
              <a:t> to the method as the second parameter which can include * or ?. An example pattern could be "*data??", which matches any text followed by text "data" and then by 2 arbitrary characters.</a:t>
            </a:r>
            <a:endParaRPr sz="1150">
              <a:solidFill>
                <a:srgbClr val="FFFFFF"/>
              </a:solidFill>
            </a:endParaRPr>
          </a:p>
          <a:p>
            <a:pPr marL="0" lvl="0" indent="0" algn="just" rtl="0">
              <a:spcBef>
                <a:spcPts val="0"/>
              </a:spcBef>
              <a:spcAft>
                <a:spcPts val="0"/>
              </a:spcAft>
              <a:buNone/>
            </a:pPr>
            <a:r>
              <a:rPr lang="en-GB" sz="1150">
                <a:solidFill>
                  <a:srgbClr val="FFFFFF"/>
                </a:solidFill>
              </a:rPr>
              <a:t>As the third parameter, we can specify SearchOption which is an enum with the TopDirectoryOnly and AllDirectories values. Meaning that we can scan subfolders like this as well.</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EnumerateFiles("fol­der")</a:t>
            </a:r>
            <a:r>
              <a:rPr lang="en-GB" sz="1150">
                <a:solidFill>
                  <a:srgbClr val="FFFFFF"/>
                </a:solidFill>
              </a:rPr>
              <a:t> - Works pretty much the same as EnumerateDirec­tories, but it returns filenames.</a:t>
            </a:r>
            <a:endParaRPr sz="1150">
              <a:solidFill>
                <a:srgbClr val="FFFFFF"/>
              </a:solidFill>
            </a:endParaRPr>
          </a:p>
          <a:p>
            <a:pPr marL="457200" lvl="0" indent="-301625" algn="l" rtl="0">
              <a:spcBef>
                <a:spcPts val="0"/>
              </a:spcBef>
              <a:spcAft>
                <a:spcPts val="0"/>
              </a:spcAft>
              <a:buClr>
                <a:srgbClr val="FFFFFF"/>
              </a:buClr>
              <a:buSzPts val="1150"/>
              <a:buChar char="●"/>
            </a:pPr>
            <a:r>
              <a:rPr lang="en-GB" sz="1150" b="1">
                <a:solidFill>
                  <a:srgbClr val="FFFFFF"/>
                </a:solidFill>
              </a:rPr>
              <a:t>EnumerateFile­SystemEntries("fol­der")</a:t>
            </a:r>
            <a:r>
              <a:rPr lang="en-GB" sz="1150">
                <a:solidFill>
                  <a:srgbClr val="FFFFFF"/>
                </a:solidFill>
              </a:rPr>
              <a:t> - Works pretty much the same as EnumerateDirec­tories, but it returns both folders and files.</a:t>
            </a:r>
            <a:endParaRPr sz="1150">
              <a:solidFill>
                <a:srgbClr val="FFFFFF"/>
              </a:solidFill>
            </a:endParaRPr>
          </a:p>
          <a:p>
            <a:pPr marL="0" lvl="0" indent="0" algn="just" rtl="0">
              <a:spcBef>
                <a:spcPts val="0"/>
              </a:spcBef>
              <a:spcAft>
                <a:spcPts val="0"/>
              </a:spcAft>
              <a:buNone/>
            </a:pPr>
            <a:r>
              <a:rPr lang="en-GB" sz="1150">
                <a:solidFill>
                  <a:srgbClr val="FFFFFF"/>
                </a:solidFill>
              </a:rPr>
              <a:t>The </a:t>
            </a:r>
            <a:r>
              <a:rPr lang="en-GB" sz="1150" b="1">
                <a:solidFill>
                  <a:srgbClr val="FFFFFF"/>
                </a:solidFill>
              </a:rPr>
              <a:t>GetDirectories()</a:t>
            </a:r>
            <a:r>
              <a:rPr lang="en-GB" sz="1150">
                <a:solidFill>
                  <a:srgbClr val="FFFFFF"/>
                </a:solidFill>
              </a:rPr>
              <a:t>, </a:t>
            </a:r>
            <a:r>
              <a:rPr lang="en-GB" sz="1150" b="1">
                <a:solidFill>
                  <a:srgbClr val="FFFFFF"/>
                </a:solidFill>
              </a:rPr>
              <a:t>GetFiles()</a:t>
            </a:r>
            <a:r>
              <a:rPr lang="en-GB" sz="1150">
                <a:solidFill>
                  <a:srgbClr val="FFFFFF"/>
                </a:solidFill>
              </a:rPr>
              <a:t>, and </a:t>
            </a:r>
            <a:r>
              <a:rPr lang="en-GB" sz="1150" b="1">
                <a:solidFill>
                  <a:srgbClr val="FFFFFF"/>
                </a:solidFill>
              </a:rPr>
              <a:t>GetFileSystemEn­tries()</a:t>
            </a:r>
            <a:r>
              <a:rPr lang="en-GB" sz="1150">
                <a:solidFill>
                  <a:srgbClr val="FFFFFF"/>
                </a:solidFill>
              </a:rPr>
              <a:t> methods return the folder contents. The methods have the same parameters. The only difference is that instead of returning IEnumerable they return an </a:t>
            </a:r>
            <a:r>
              <a:rPr lang="en-GB" sz="1150" b="1">
                <a:solidFill>
                  <a:srgbClr val="FFFFFF"/>
                </a:solidFill>
              </a:rPr>
              <a:t>array</a:t>
            </a:r>
            <a:r>
              <a:rPr lang="en-GB" sz="1150">
                <a:solidFill>
                  <a:srgbClr val="FFFFFF"/>
                </a:solidFill>
              </a:rPr>
              <a:t>. IEnumerable allows us to work with the collection even before all the information is read from the disk. If we retrieve an array of many files, the operation can stop the application for a while.</a:t>
            </a:r>
            <a:endParaRPr sz="1150">
              <a:solidFill>
                <a:srgbClr val="FFFFFF"/>
              </a:solidFill>
            </a:endParaRPr>
          </a:p>
          <a:p>
            <a:pPr marL="0" lvl="0" indent="0" algn="l" rtl="0">
              <a:spcBef>
                <a:spcPts val="0"/>
              </a:spcBef>
              <a:spcAft>
                <a:spcPts val="1600"/>
              </a:spcAft>
              <a:buNone/>
            </a:pPr>
            <a:endParaRPr>
              <a:solidFill>
                <a:srgbClr val="FFFFFF"/>
              </a:solidFill>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2974</Words>
  <Application>Microsoft Office PowerPoint</Application>
  <PresentationFormat>On-screen Show (16:9)</PresentationFormat>
  <Paragraphs>214</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Montserrat</vt:lpstr>
      <vt:lpstr>Lato</vt:lpstr>
      <vt:lpstr>Georgia</vt:lpstr>
      <vt:lpstr>Focus</vt:lpstr>
      <vt:lpstr>Working with files</vt:lpstr>
      <vt:lpstr>Table of contents</vt:lpstr>
      <vt:lpstr>Reading and Writing files</vt:lpstr>
      <vt:lpstr>File class</vt:lpstr>
      <vt:lpstr>File class</vt:lpstr>
      <vt:lpstr>FileInfo class</vt:lpstr>
      <vt:lpstr>FileInfo class</vt:lpstr>
      <vt:lpstr>Directory class</vt:lpstr>
      <vt:lpstr>Directory class</vt:lpstr>
      <vt:lpstr>DirectoryInfo class</vt:lpstr>
      <vt:lpstr>DirectoryInfo class </vt:lpstr>
      <vt:lpstr>Path class</vt:lpstr>
      <vt:lpstr>Path class</vt:lpstr>
      <vt:lpstr>Writing a text file using File class</vt:lpstr>
      <vt:lpstr>Reading file using File class </vt:lpstr>
      <vt:lpstr>Reading file using File class</vt:lpstr>
      <vt:lpstr>StreamWriter class</vt:lpstr>
      <vt:lpstr>Writing text into new file</vt:lpstr>
      <vt:lpstr>Append text to existing file</vt:lpstr>
      <vt:lpstr>StreamReader class</vt:lpstr>
      <vt:lpstr>Example 1</vt:lpstr>
      <vt:lpstr>Example 2</vt:lpstr>
      <vt:lpstr>Example 3</vt:lpstr>
      <vt:lpstr>Exercise 1</vt:lpstr>
      <vt:lpstr>Exercise 2</vt:lpstr>
      <vt:lpstr>Exercise 3</vt:lpstr>
      <vt:lpstr>Useful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files</dc:title>
  <cp:lastModifiedBy>Pravoslav Milenkov</cp:lastModifiedBy>
  <cp:revision>1</cp:revision>
  <dcterms:modified xsi:type="dcterms:W3CDTF">2020-11-23T13:32:32Z</dcterms:modified>
</cp:coreProperties>
</file>