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04" r:id="rId4"/>
    <p:sldId id="258" r:id="rId5"/>
    <p:sldId id="287" r:id="rId6"/>
    <p:sldId id="268" r:id="rId7"/>
    <p:sldId id="266" r:id="rId8"/>
    <p:sldId id="267" r:id="rId9"/>
    <p:sldId id="288" r:id="rId10"/>
    <p:sldId id="294" r:id="rId11"/>
    <p:sldId id="289" r:id="rId12"/>
    <p:sldId id="290" r:id="rId13"/>
    <p:sldId id="295" r:id="rId14"/>
    <p:sldId id="291" r:id="rId15"/>
    <p:sldId id="292" r:id="rId16"/>
    <p:sldId id="293" r:id="rId17"/>
    <p:sldId id="296" r:id="rId18"/>
    <p:sldId id="260" r:id="rId19"/>
    <p:sldId id="261" r:id="rId20"/>
    <p:sldId id="299" r:id="rId21"/>
    <p:sldId id="301" r:id="rId22"/>
    <p:sldId id="302" r:id="rId23"/>
    <p:sldId id="303" r:id="rId24"/>
    <p:sldId id="305" r:id="rId25"/>
    <p:sldId id="306" r:id="rId26"/>
    <p:sldId id="300" r:id="rId27"/>
    <p:sldId id="311" r:id="rId28"/>
    <p:sldId id="312" r:id="rId29"/>
    <p:sldId id="307" r:id="rId30"/>
    <p:sldId id="313" r:id="rId31"/>
    <p:sldId id="308" r:id="rId32"/>
    <p:sldId id="316" r:id="rId33"/>
    <p:sldId id="317" r:id="rId34"/>
    <p:sldId id="310" r:id="rId35"/>
    <p:sldId id="270" r:id="rId36"/>
    <p:sldId id="272" r:id="rId37"/>
    <p:sldId id="273" r:id="rId38"/>
    <p:sldId id="274" r:id="rId39"/>
    <p:sldId id="275" r:id="rId40"/>
    <p:sldId id="283" r:id="rId41"/>
    <p:sldId id="284" r:id="rId42"/>
    <p:sldId id="285" r:id="rId43"/>
    <p:sldId id="282" r:id="rId44"/>
    <p:sldId id="298" r:id="rId45"/>
    <p:sldId id="314" r:id="rId46"/>
    <p:sldId id="315" r:id="rId47"/>
    <p:sldId id="297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73E"/>
    <a:srgbClr val="04761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746" autoAdjust="0"/>
  </p:normalViewPr>
  <p:slideViewPr>
    <p:cSldViewPr snapToGrid="0">
      <p:cViewPr varScale="1">
        <p:scale>
          <a:sx n="71" d="100"/>
          <a:sy n="71" d="100"/>
        </p:scale>
        <p:origin x="4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68A21-2E0F-4161-B4F7-FB9464F4CD2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0BDFA-84A1-4077-9DE8-916AC2CC0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5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0BDFA-84A1-4077-9DE8-916AC2CC0BA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766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0BDFA-84A1-4077-9DE8-916AC2CC0BA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59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0BDFA-84A1-4077-9DE8-916AC2CC0BA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788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0BDFA-84A1-4077-9DE8-916AC2CC0BA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047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0BDFA-84A1-4077-9DE8-916AC2CC0BA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436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0BDFA-84A1-4077-9DE8-916AC2CC0BA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756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0BDFA-84A1-4077-9DE8-916AC2CC0BA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72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0BDFA-84A1-4077-9DE8-916AC2CC0BA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44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할리우드와 </a:t>
            </a:r>
            <a:r>
              <a:rPr lang="ko-KR" altLang="en-US" dirty="0" err="1"/>
              <a:t>발리우드의</a:t>
            </a:r>
            <a:r>
              <a:rPr lang="ko-KR" altLang="en-US" dirty="0"/>
              <a:t> 주력 국가 </a:t>
            </a:r>
            <a:r>
              <a:rPr lang="en-US" altLang="ko-KR" dirty="0"/>
              <a:t>– TV</a:t>
            </a:r>
            <a:r>
              <a:rPr lang="ko-KR" altLang="en-US" dirty="0"/>
              <a:t>쇼 보다는 영화 제작에 좀더 많은 비율이 할애되어 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0BDFA-84A1-4077-9DE8-916AC2CC0BA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97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영화보다는 드라마</a:t>
            </a:r>
            <a:r>
              <a:rPr lang="en-US" altLang="ko-KR" dirty="0"/>
              <a:t>(TV</a:t>
            </a:r>
            <a:r>
              <a:rPr lang="ko-KR" altLang="en-US" dirty="0"/>
              <a:t>쇼</a:t>
            </a:r>
            <a:r>
              <a:rPr lang="en-US" altLang="ko-KR" dirty="0"/>
              <a:t>)</a:t>
            </a:r>
            <a:r>
              <a:rPr lang="ko-KR" altLang="en-US" dirty="0"/>
              <a:t> 수출에 주력하는 편</a:t>
            </a:r>
            <a:r>
              <a:rPr lang="en-US" altLang="ko-KR" dirty="0"/>
              <a:t>. </a:t>
            </a:r>
            <a:r>
              <a:rPr lang="ko-KR" altLang="en-US" dirty="0"/>
              <a:t>인도와는 정반대의 모양을 그린</a:t>
            </a:r>
            <a:r>
              <a:rPr lang="en-US" altLang="ko-KR" dirty="0"/>
              <a:t>, </a:t>
            </a:r>
            <a:r>
              <a:rPr lang="ko-KR" altLang="en-US" dirty="0"/>
              <a:t>비슷한 조건의</a:t>
            </a:r>
            <a:r>
              <a:rPr lang="en-US" altLang="ko-KR" dirty="0"/>
              <a:t>(</a:t>
            </a:r>
            <a:r>
              <a:rPr lang="ko-KR" altLang="en-US" dirty="0"/>
              <a:t>언어적 장벽</a:t>
            </a:r>
            <a:r>
              <a:rPr lang="en-US" altLang="ko-KR" dirty="0"/>
              <a:t>, </a:t>
            </a:r>
            <a:r>
              <a:rPr lang="ko-KR" altLang="en-US" dirty="0"/>
              <a:t>아시아 문화권</a:t>
            </a:r>
            <a:r>
              <a:rPr lang="en-US" altLang="ko-KR" dirty="0"/>
              <a:t>) </a:t>
            </a:r>
            <a:r>
              <a:rPr lang="ko-KR" altLang="en-US" dirty="0"/>
              <a:t>일본과 비슷한 그래프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0BDFA-84A1-4077-9DE8-916AC2CC0BA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82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0BDFA-84A1-4077-9DE8-916AC2CC0BA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027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0BDFA-84A1-4077-9DE8-916AC2CC0BA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684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정확한 날짜에 관한 정보가 있는데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이는 불필요하게 자세하기 때문에 년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월 단위로 나누어 새로운 칼럼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year_added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month_added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에 추가하도록 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altLang="ko-KR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국가 데이터에는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결측치가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많이 존재하기 때문에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이를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drop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한 후에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countries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에 새로 할당한다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또한 국가 데이터는 다음과 같이 복수 개가 있는 칸이 있는데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이중 첫 번째 국가만 사용하도록 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이를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first_country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에 새로 할당한다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altLang="ko-KR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0BDFA-84A1-4077-9DE8-916AC2CC0BA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1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74 min, 84 min, 66 min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의 이상치가 발견되었다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이를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NaN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으로 변환하여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이후에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dropna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()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로 빼고 진행하겠다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이전에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결측치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확인할때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rating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에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4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개 칸이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NaN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인 것을 확인하였다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위의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3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값도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NaN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으로 변환하면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결측치는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총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7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개가 될 것이다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.</a:t>
            </a:r>
          </a:p>
          <a:p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0BDFA-84A1-4077-9DE8-916AC2CC0BA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67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데이터의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type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에 따라 영화와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TV Show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로 나뉘는데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type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에 따라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listed_in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칼럼의 장르 종류도 나뉘게 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그에 따라 영화와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TV Show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데이터로 분리하여 사용을 하겠다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listed_in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의 장르는 복수 개로 존재하기도 하기 때문에 이 정보가 모두 반영이 되도록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one-hot-encoding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을 진행한다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0BDFA-84A1-4077-9DE8-916AC2CC0BA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057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0BDFA-84A1-4077-9DE8-916AC2CC0BA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72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0BDFA-84A1-4077-9DE8-916AC2CC0BA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30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0BDFA-84A1-4077-9DE8-916AC2CC0BA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0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B76FF-9800-499F-9B7B-5DAC40E96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5B98D8-37B8-4724-9D56-2F9A7B499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EA6F7-C15C-4163-85E2-F40B8BAD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5817-11C6-4899-BA91-BD19EB0A0E3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D5F66-E515-481A-992F-B5060F35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55D9F-9734-48B3-9114-0B665E18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9915-B3BF-41E1-87D8-711EE1E9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7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9717-EBB9-41AF-8286-C5C514D5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1A05C1-5A08-4F24-B109-384A6E4B0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53818-3A86-4A52-A613-7D62C32B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5817-11C6-4899-BA91-BD19EB0A0E3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08A21-A6A4-422B-A82D-76BCF593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240AA-96E0-4811-A41D-52090F07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9915-B3BF-41E1-87D8-711EE1E9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01BC61-5C79-40C9-92FB-189EA14AF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330D68-5B2F-4E5A-B250-E25E4BB27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AFA13-608E-4A2F-A246-08B479FC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5817-11C6-4899-BA91-BD19EB0A0E3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96CB5-4B25-4041-A3C3-1FCC751B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FB146-BB2C-4CDE-9FD5-CDAF6A23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9915-B3BF-41E1-87D8-711EE1E9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0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6641A-BCA0-436D-BF48-652E3ABE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FFBC35-FA14-4413-BDFA-EECDCABCA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0EAC6-0F87-4259-85E2-7609BA95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5817-11C6-4899-BA91-BD19EB0A0E3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EFA1D-592B-46A2-9F30-4F3E4034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41D0D-0B1D-4FA9-AAD6-F3364D3E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9915-B3BF-41E1-87D8-711EE1E9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65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62EA1-112D-4A25-8540-1CF8CFFF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890DD-907A-4406-B0D0-146E6E109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816D2-6883-493B-91C9-67DF8E0D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5817-11C6-4899-BA91-BD19EB0A0E3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5D417-CAEA-4BEF-BD1C-5E593187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D7DA0-0562-4171-9CA6-132DF488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9915-B3BF-41E1-87D8-711EE1E9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6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23F2D-E38D-4EF4-8E2D-C0F81240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62E2C-7194-472C-9489-348B5B100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03382E-E1B4-478E-BFB6-5696AF476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737EFD-1A60-4B43-95F4-7F5C57D5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5817-11C6-4899-BA91-BD19EB0A0E3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C653B7-B8AA-434C-92AD-36E68338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6D2443-1539-4A33-B26F-49AA4D9F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9915-B3BF-41E1-87D8-711EE1E9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6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8CAC8-EF6A-47DA-859D-93EA891F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B52FD9-2E13-4528-B2EE-620A1049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F428B-8CF0-4567-BEC9-AB50BC7C5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753F39-62EA-4318-8B8F-D3363BD23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084380-93B9-4258-B25D-89559031F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B673ED-58F6-4146-BD7F-504759A4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5817-11C6-4899-BA91-BD19EB0A0E3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DFFB01-27CA-47E6-B741-F8B1A0D0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598144-58C3-4A3F-B4AD-929C52BC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9915-B3BF-41E1-87D8-711EE1E9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4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7EED6-16FB-465F-9A3A-FF701526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F5492C-0B46-42B7-8EFF-05D09C4D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5817-11C6-4899-BA91-BD19EB0A0E3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F2937E-71F7-482E-A5E2-F5D213B7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1FE06A-7C0D-4F42-82DF-91911AB8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9915-B3BF-41E1-87D8-711EE1E9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2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1077DA-FB6F-49CD-AC96-DA2EA3D2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5817-11C6-4899-BA91-BD19EB0A0E3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7D2A62-1F85-414F-82B8-DE9C5DD2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052E4B-6944-4E66-90A4-F92887C4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9915-B3BF-41E1-87D8-711EE1E9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1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26DB7-093B-4FAF-AB8D-8299CD14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C309E-19CA-4C9E-96FC-7D8024BDF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0CA26-6F08-409E-8D98-7276EDDD5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ECCF9E-6FCB-429B-9430-5063435A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5817-11C6-4899-BA91-BD19EB0A0E3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4AB47-E3D4-426B-915A-B468017E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65AF93-6D4E-4E83-A3AE-A9C71ED0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9915-B3BF-41E1-87D8-711EE1E9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64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485A4-0529-4C4A-BC76-ED9E22B5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FF01E2-820C-470B-AD9B-674F44316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42473-5CA2-4B15-A038-753C67E34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BF093C-34E8-4FC4-BC2B-8FEA025F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5817-11C6-4899-BA91-BD19EB0A0E3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12B8A-A9C5-4B83-9D45-B546C83A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DCBF03-6C11-4A83-9AFC-07051CD6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9915-B3BF-41E1-87D8-711EE1E9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6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ABEC2E-4747-4DC6-B552-0DEE8624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D6C74B-DC96-4279-BDDD-889EA573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FEC9D-5F3F-4DE9-A672-857146283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B5817-11C6-4899-BA91-BD19EB0A0E39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95CB8-FA39-4FFA-A086-E355FFBFB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99BCB-2307-46CC-853F-DA405D8BC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89915-B3BF-41E1-87D8-711EE1E9A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30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하늘, 실외, 도시이(가) 표시된 사진&#10;&#10;자동 생성된 설명">
            <a:extLst>
              <a:ext uri="{FF2B5EF4-FFF2-40B4-BE49-F238E27FC236}">
                <a16:creationId xmlns:a16="http://schemas.microsoft.com/office/drawing/2014/main" id="{50A2A31D-8713-424A-926D-0B26665565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" r="15896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0127E3-2643-4CE8-A4D1-D90AD6E2D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67314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/>
              <a:t>Netflix </a:t>
            </a:r>
            <a:r>
              <a:rPr lang="ko-KR" altLang="en-US" sz="4800" dirty="0"/>
              <a:t>트렌드와 성공 공식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C7FE9C-5679-45BC-9327-3025BF791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148269" cy="687707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/>
              <a:t>시간의 변화에 따른 컨텐츠 유행 추이 분석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64AB7-1A4E-43A0-8817-FB9F9CCFF53C}"/>
              </a:ext>
            </a:extLst>
          </p:cNvPr>
          <p:cNvSpPr txBox="1"/>
          <p:nvPr/>
        </p:nvSpPr>
        <p:spPr>
          <a:xfrm>
            <a:off x="457252" y="5448850"/>
            <a:ext cx="421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지금 우리 데이터는</a:t>
            </a:r>
            <a:r>
              <a:rPr lang="en-US" altLang="ko-KR" dirty="0"/>
              <a:t>&gt;</a:t>
            </a:r>
            <a:r>
              <a:rPr lang="ko-KR" altLang="en-US" dirty="0"/>
              <a:t> 조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조현빈</a:t>
            </a:r>
            <a:r>
              <a:rPr lang="en-US" altLang="ko-KR" dirty="0"/>
              <a:t>, </a:t>
            </a:r>
            <a:r>
              <a:rPr lang="ko-KR" altLang="en-US" dirty="0" err="1"/>
              <a:t>황시연</a:t>
            </a:r>
            <a:r>
              <a:rPr lang="en-US" altLang="ko-KR" dirty="0"/>
              <a:t>, </a:t>
            </a:r>
            <a:r>
              <a:rPr lang="ko-KR" altLang="en-US" dirty="0"/>
              <a:t>신은정</a:t>
            </a:r>
            <a:r>
              <a:rPr lang="en-US" altLang="ko-KR" dirty="0"/>
              <a:t>, </a:t>
            </a:r>
            <a:r>
              <a:rPr lang="ko-KR" altLang="en-US" dirty="0" err="1"/>
              <a:t>박설현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139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0D5EE32-50C1-4BF4-84F0-2834E9087C0B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E1726630-85DD-4138-92B0-566F4F734CAD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44FAACD-B361-4E7B-BA74-690372BF1E69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29E14-F88A-4BDF-A507-A99798F5B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193"/>
            <a:ext cx="10515600" cy="4498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Country / Release Year</a:t>
            </a:r>
            <a:endParaRPr lang="ko-KR" altLang="en-US" sz="2400" dirty="0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3CA4A91D-1CE2-4571-81D0-AF14725980D0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E60629-A462-461E-9A2D-CBEEF2387D22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A5AA1-A153-4D57-BD12-12AE0B1E7752}"/>
              </a:ext>
            </a:extLst>
          </p:cNvPr>
          <p:cNvSpPr txBox="1"/>
          <p:nvPr/>
        </p:nvSpPr>
        <p:spPr>
          <a:xfrm>
            <a:off x="677731" y="863330"/>
            <a:ext cx="108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D0A69-E617-4047-9D0B-B91BCD22FFDF}"/>
              </a:ext>
            </a:extLst>
          </p:cNvPr>
          <p:cNvSpPr txBox="1"/>
          <p:nvPr/>
        </p:nvSpPr>
        <p:spPr>
          <a:xfrm>
            <a:off x="2581835" y="863330"/>
            <a:ext cx="55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10CFFC-EDE4-4BC7-A39C-6ACD4FFE8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88" y="2343386"/>
            <a:ext cx="5219093" cy="41670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1F40C1B-BF99-49B2-A88C-9909E1F10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6" y="2100386"/>
            <a:ext cx="5938592" cy="449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0D5EE32-50C1-4BF4-84F0-2834E9087C0B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E1726630-85DD-4138-92B0-566F4F734CAD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44FAACD-B361-4E7B-BA74-690372BF1E69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29E14-F88A-4BDF-A507-A99798F5B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Date_added</a:t>
            </a:r>
            <a:r>
              <a:rPr lang="en-US" altLang="ko-KR" sz="2400" dirty="0"/>
              <a:t>  </a:t>
            </a:r>
            <a:endParaRPr lang="ko-KR" altLang="en-US" sz="2400" dirty="0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3CA4A91D-1CE2-4571-81D0-AF14725980D0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E60629-A462-461E-9A2D-CBEEF2387D22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A5AA1-A153-4D57-BD12-12AE0B1E7752}"/>
              </a:ext>
            </a:extLst>
          </p:cNvPr>
          <p:cNvSpPr txBox="1"/>
          <p:nvPr/>
        </p:nvSpPr>
        <p:spPr>
          <a:xfrm>
            <a:off x="677731" y="863330"/>
            <a:ext cx="108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D0A69-E617-4047-9D0B-B91BCD22FFDF}"/>
              </a:ext>
            </a:extLst>
          </p:cNvPr>
          <p:cNvSpPr txBox="1"/>
          <p:nvPr/>
        </p:nvSpPr>
        <p:spPr>
          <a:xfrm>
            <a:off x="2581835" y="863330"/>
            <a:ext cx="55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54E0A8-8D54-4812-ADB8-2B8AA86BD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5" y="2289859"/>
            <a:ext cx="5650307" cy="43346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A580E2-B900-47F8-B34E-83A545926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192" y="2289859"/>
            <a:ext cx="5841724" cy="43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1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0D5EE32-50C1-4BF4-84F0-2834E9087C0B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E1726630-85DD-4138-92B0-566F4F734CAD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44FAACD-B361-4E7B-BA74-690372BF1E69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29E14-F88A-4BDF-A507-A99798F5B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Rating  </a:t>
            </a:r>
            <a:endParaRPr lang="ko-KR" altLang="en-US" sz="2400" dirty="0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3CA4A91D-1CE2-4571-81D0-AF14725980D0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E60629-A462-461E-9A2D-CBEEF2387D22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A5AA1-A153-4D57-BD12-12AE0B1E7752}"/>
              </a:ext>
            </a:extLst>
          </p:cNvPr>
          <p:cNvSpPr txBox="1"/>
          <p:nvPr/>
        </p:nvSpPr>
        <p:spPr>
          <a:xfrm>
            <a:off x="677731" y="863330"/>
            <a:ext cx="108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D0A69-E617-4047-9D0B-B91BCD22FFDF}"/>
              </a:ext>
            </a:extLst>
          </p:cNvPr>
          <p:cNvSpPr txBox="1"/>
          <p:nvPr/>
        </p:nvSpPr>
        <p:spPr>
          <a:xfrm>
            <a:off x="2581835" y="863330"/>
            <a:ext cx="55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EB7BE6-7657-43D5-B534-17A8C7E75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182" y="1527587"/>
            <a:ext cx="7724861" cy="53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7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0D5EE32-50C1-4BF4-84F0-2834E9087C0B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E1726630-85DD-4138-92B0-566F4F734CAD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44FAACD-B361-4E7B-BA74-690372BF1E69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29E14-F88A-4BDF-A507-A99798F5B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Duration</a:t>
            </a:r>
            <a:endParaRPr lang="ko-KR" altLang="en-US" sz="2400" dirty="0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3CA4A91D-1CE2-4571-81D0-AF14725980D0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E60629-A462-461E-9A2D-CBEEF2387D22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A5AA1-A153-4D57-BD12-12AE0B1E7752}"/>
              </a:ext>
            </a:extLst>
          </p:cNvPr>
          <p:cNvSpPr txBox="1"/>
          <p:nvPr/>
        </p:nvSpPr>
        <p:spPr>
          <a:xfrm>
            <a:off x="677731" y="863330"/>
            <a:ext cx="108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D0A69-E617-4047-9D0B-B91BCD22FFDF}"/>
              </a:ext>
            </a:extLst>
          </p:cNvPr>
          <p:cNvSpPr txBox="1"/>
          <p:nvPr/>
        </p:nvSpPr>
        <p:spPr>
          <a:xfrm>
            <a:off x="2581835" y="863330"/>
            <a:ext cx="55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16E671-E4E6-4A47-8D14-4137E4BE0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0467"/>
            <a:ext cx="5029201" cy="47175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84EC32-5069-4FDC-AD77-6FB1FDE03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89" y="2144735"/>
            <a:ext cx="4868958" cy="471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98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0D5EE32-50C1-4BF4-84F0-2834E9087C0B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E1726630-85DD-4138-92B0-566F4F734CAD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44FAACD-B361-4E7B-BA74-690372BF1E69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sz="2800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sz="2800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29E14-F88A-4BDF-A507-A99798F5B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Genre</a:t>
            </a:r>
          </a:p>
          <a:p>
            <a:pPr marL="0" indent="0">
              <a:buNone/>
            </a:pPr>
            <a:r>
              <a:rPr lang="en-US" altLang="ko-KR" sz="2400" dirty="0"/>
              <a:t>-Movie </a:t>
            </a:r>
            <a:endParaRPr lang="ko-KR" altLang="en-US" sz="2400" dirty="0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3CA4A91D-1CE2-4571-81D0-AF14725980D0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E60629-A462-461E-9A2D-CBEEF2387D22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A5AA1-A153-4D57-BD12-12AE0B1E7752}"/>
              </a:ext>
            </a:extLst>
          </p:cNvPr>
          <p:cNvSpPr txBox="1"/>
          <p:nvPr/>
        </p:nvSpPr>
        <p:spPr>
          <a:xfrm>
            <a:off x="677731" y="863330"/>
            <a:ext cx="108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D0A69-E617-4047-9D0B-B91BCD22FFDF}"/>
              </a:ext>
            </a:extLst>
          </p:cNvPr>
          <p:cNvSpPr txBox="1"/>
          <p:nvPr/>
        </p:nvSpPr>
        <p:spPr>
          <a:xfrm>
            <a:off x="2581835" y="863330"/>
            <a:ext cx="55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EA928F-6D82-415B-9047-CBC4045E9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10" y="1509118"/>
            <a:ext cx="9309870" cy="52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2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0D5EE32-50C1-4BF4-84F0-2834E9087C0B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E1726630-85DD-4138-92B0-566F4F734CAD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44FAACD-B361-4E7B-BA74-690372BF1E69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sz="2800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sz="2800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29E14-F88A-4BDF-A507-A99798F5B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Genre</a:t>
            </a:r>
          </a:p>
          <a:p>
            <a:pPr marL="0" indent="0">
              <a:buNone/>
            </a:pPr>
            <a:r>
              <a:rPr lang="en-US" altLang="ko-KR" sz="2400" dirty="0"/>
              <a:t>-TV Show </a:t>
            </a:r>
            <a:endParaRPr lang="ko-KR" altLang="en-US" sz="2400" dirty="0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3CA4A91D-1CE2-4571-81D0-AF14725980D0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E60629-A462-461E-9A2D-CBEEF2387D22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A5AA1-A153-4D57-BD12-12AE0B1E7752}"/>
              </a:ext>
            </a:extLst>
          </p:cNvPr>
          <p:cNvSpPr txBox="1"/>
          <p:nvPr/>
        </p:nvSpPr>
        <p:spPr>
          <a:xfrm>
            <a:off x="677731" y="863330"/>
            <a:ext cx="108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D0A69-E617-4047-9D0B-B91BCD22FFDF}"/>
              </a:ext>
            </a:extLst>
          </p:cNvPr>
          <p:cNvSpPr txBox="1"/>
          <p:nvPr/>
        </p:nvSpPr>
        <p:spPr>
          <a:xfrm>
            <a:off x="2581835" y="863330"/>
            <a:ext cx="55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1B7461-B07F-4309-9857-E4B8DCD5D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21" y="1426886"/>
            <a:ext cx="9402184" cy="543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59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DD1E2CE-FF0A-485B-9C06-4DCAD5EC1531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196934C1-7BC4-4FBB-93F1-D4B66B5FFA7B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D42D6335-E996-443E-B899-E5CE0A205A3F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sz="2800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sz="2800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F1E3C5-80EA-4592-8562-3D0BA568E3FE}"/>
              </a:ext>
            </a:extLst>
          </p:cNvPr>
          <p:cNvSpPr txBox="1"/>
          <p:nvPr/>
        </p:nvSpPr>
        <p:spPr>
          <a:xfrm>
            <a:off x="3162748" y="3173701"/>
            <a:ext cx="6508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2. </a:t>
            </a:r>
            <a:r>
              <a:rPr lang="ko-KR" altLang="en-US" sz="4400" dirty="0"/>
              <a:t>변수 간의 관계 확인</a:t>
            </a: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3DB5854C-5EF0-4F4C-8976-04A17647E9C1}"/>
              </a:ext>
            </a:extLst>
          </p:cNvPr>
          <p:cNvSpPr/>
          <p:nvPr/>
        </p:nvSpPr>
        <p:spPr>
          <a:xfrm>
            <a:off x="2926080" y="2861534"/>
            <a:ext cx="6336254" cy="1355463"/>
          </a:xfrm>
          <a:prstGeom prst="frame">
            <a:avLst/>
          </a:prstGeom>
          <a:solidFill>
            <a:srgbClr val="047612"/>
          </a:solidFill>
          <a:ln>
            <a:solidFill>
              <a:srgbClr val="EA473E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2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DD1E2CE-FF0A-485B-9C06-4DCAD5EC1531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196934C1-7BC4-4FBB-93F1-D4B66B5FFA7B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D42D6335-E996-443E-B899-E5CE0A205A3F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6" name="사각형: 둥근 모서리 31">
            <a:extLst>
              <a:ext uri="{FF2B5EF4-FFF2-40B4-BE49-F238E27FC236}">
                <a16:creationId xmlns:a16="http://schemas.microsoft.com/office/drawing/2014/main" id="{8446739D-D710-474D-B64F-69AD4145D113}"/>
              </a:ext>
            </a:extLst>
          </p:cNvPr>
          <p:cNvSpPr/>
          <p:nvPr/>
        </p:nvSpPr>
        <p:spPr>
          <a:xfrm>
            <a:off x="3410813" y="1118268"/>
            <a:ext cx="5104632" cy="68042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lphaUcPeriod"/>
            </a:pPr>
            <a:r>
              <a:rPr lang="ko-KR" altLang="en-US" sz="2200" b="1" dirty="0">
                <a:solidFill>
                  <a:prstClr val="white"/>
                </a:solidFill>
              </a:rPr>
              <a:t>연도</a:t>
            </a:r>
            <a:r>
              <a:rPr lang="en-US" altLang="ko-KR" sz="2200" b="1" dirty="0">
                <a:solidFill>
                  <a:prstClr val="white"/>
                </a:solidFill>
              </a:rPr>
              <a:t>/</a:t>
            </a:r>
            <a:r>
              <a:rPr lang="ko-KR" altLang="en-US" sz="2200" b="1" dirty="0">
                <a:solidFill>
                  <a:prstClr val="white"/>
                </a:solidFill>
              </a:rPr>
              <a:t>국가별 영화</a:t>
            </a:r>
            <a:r>
              <a:rPr lang="en-US" altLang="ko-KR" sz="2200" b="1" dirty="0">
                <a:solidFill>
                  <a:prstClr val="white"/>
                </a:solidFill>
              </a:rPr>
              <a:t>, </a:t>
            </a:r>
            <a:r>
              <a:rPr lang="ko-KR" altLang="en-US" sz="2200" b="1" dirty="0">
                <a:solidFill>
                  <a:prstClr val="white"/>
                </a:solidFill>
              </a:rPr>
              <a:t>드라마 </a:t>
            </a:r>
            <a:endParaRPr lang="en-US" altLang="ko-KR" sz="22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2200" b="1" dirty="0">
                <a:solidFill>
                  <a:prstClr val="white"/>
                </a:solidFill>
              </a:rPr>
              <a:t>제작 증가세 </a:t>
            </a:r>
            <a:endParaRPr lang="en-US" altLang="ko-KR" sz="2200" b="1" dirty="0">
              <a:solidFill>
                <a:prstClr val="white"/>
              </a:solidFill>
            </a:endParaRPr>
          </a:p>
        </p:txBody>
      </p:sp>
      <p:sp>
        <p:nvSpPr>
          <p:cNvPr id="2" name="사각형: 잘린 한쪽 모서리 1">
            <a:extLst>
              <a:ext uri="{FF2B5EF4-FFF2-40B4-BE49-F238E27FC236}">
                <a16:creationId xmlns:a16="http://schemas.microsoft.com/office/drawing/2014/main" id="{90000D45-A674-49F5-A824-49BB68F372A0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31">
            <a:extLst>
              <a:ext uri="{FF2B5EF4-FFF2-40B4-BE49-F238E27FC236}">
                <a16:creationId xmlns:a16="http://schemas.microsoft.com/office/drawing/2014/main" id="{493DBCDF-92BA-4CA1-8C40-264A093D4A52}"/>
              </a:ext>
            </a:extLst>
          </p:cNvPr>
          <p:cNvSpPr/>
          <p:nvPr/>
        </p:nvSpPr>
        <p:spPr>
          <a:xfrm>
            <a:off x="3392690" y="2228508"/>
            <a:ext cx="5104632" cy="68042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B. </a:t>
            </a:r>
            <a:r>
              <a:rPr lang="ko-KR" altLang="en-US" sz="2000" b="1" dirty="0">
                <a:solidFill>
                  <a:prstClr val="white"/>
                </a:solidFill>
              </a:rPr>
              <a:t>제작 국가별 영화</a:t>
            </a:r>
            <a:r>
              <a:rPr lang="en-US" altLang="ko-KR" sz="2000" b="1" dirty="0">
                <a:solidFill>
                  <a:prstClr val="white"/>
                </a:solidFill>
              </a:rPr>
              <a:t>, </a:t>
            </a:r>
            <a:r>
              <a:rPr lang="ko-KR" altLang="en-US" sz="2000" b="1" dirty="0">
                <a:solidFill>
                  <a:prstClr val="white"/>
                </a:solidFill>
              </a:rPr>
              <a:t>드라마 비율 및 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시간에 따른 변화 추이</a:t>
            </a:r>
            <a:r>
              <a:rPr lang="en-US" altLang="ko-KR" sz="2000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E3EA9-E3C4-405D-98E7-FBDA647CC74B}"/>
              </a:ext>
            </a:extLst>
          </p:cNvPr>
          <p:cNvSpPr txBox="1"/>
          <p:nvPr/>
        </p:nvSpPr>
        <p:spPr>
          <a:xfrm>
            <a:off x="677731" y="863330"/>
            <a:ext cx="108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31">
            <a:extLst>
              <a:ext uri="{FF2B5EF4-FFF2-40B4-BE49-F238E27FC236}">
                <a16:creationId xmlns:a16="http://schemas.microsoft.com/office/drawing/2014/main" id="{F2736FE6-D0FD-4AC2-8E70-6B27233ED0D2}"/>
              </a:ext>
            </a:extLst>
          </p:cNvPr>
          <p:cNvSpPr/>
          <p:nvPr/>
        </p:nvSpPr>
        <p:spPr>
          <a:xfrm>
            <a:off x="3410813" y="3344786"/>
            <a:ext cx="5104632" cy="68042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prstClr val="white"/>
                </a:solidFill>
              </a:rPr>
              <a:t>C.</a:t>
            </a:r>
            <a:r>
              <a:rPr lang="ko-KR" altLang="en-US" sz="2200" b="1" dirty="0">
                <a:solidFill>
                  <a:prstClr val="white"/>
                </a:solidFill>
              </a:rPr>
              <a:t>연도별 자주 나오는 장르</a:t>
            </a:r>
            <a:endParaRPr lang="en-US" altLang="ko-KR" sz="22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2200" b="1" dirty="0">
                <a:solidFill>
                  <a:prstClr val="white"/>
                </a:solidFill>
              </a:rPr>
              <a:t>(or </a:t>
            </a:r>
            <a:r>
              <a:rPr lang="ko-KR" altLang="en-US" sz="2200" b="1" dirty="0">
                <a:solidFill>
                  <a:prstClr val="white"/>
                </a:solidFill>
              </a:rPr>
              <a:t>배우</a:t>
            </a:r>
            <a:r>
              <a:rPr lang="en-US" altLang="ko-KR" sz="2200" b="1" dirty="0">
                <a:solidFill>
                  <a:prstClr val="white"/>
                </a:solidFill>
              </a:rPr>
              <a:t>/</a:t>
            </a:r>
            <a:r>
              <a:rPr lang="ko-KR" altLang="en-US" sz="2200" b="1" dirty="0">
                <a:solidFill>
                  <a:prstClr val="white"/>
                </a:solidFill>
              </a:rPr>
              <a:t>감독</a:t>
            </a:r>
            <a:r>
              <a:rPr lang="en-US" altLang="ko-KR" sz="2200" b="1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12" name="사각형: 둥근 모서리 31">
            <a:extLst>
              <a:ext uri="{FF2B5EF4-FFF2-40B4-BE49-F238E27FC236}">
                <a16:creationId xmlns:a16="http://schemas.microsoft.com/office/drawing/2014/main" id="{DC3AB556-7159-4721-984B-954BED8057A4}"/>
              </a:ext>
            </a:extLst>
          </p:cNvPr>
          <p:cNvSpPr/>
          <p:nvPr/>
        </p:nvSpPr>
        <p:spPr>
          <a:xfrm>
            <a:off x="3410813" y="4455026"/>
            <a:ext cx="5104632" cy="68042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solidFill>
                  <a:prstClr val="white"/>
                </a:solidFill>
              </a:rPr>
              <a:t>D. </a:t>
            </a:r>
            <a:r>
              <a:rPr lang="ko-KR" altLang="en-US" sz="2200" b="1" dirty="0">
                <a:solidFill>
                  <a:prstClr val="white"/>
                </a:solidFill>
              </a:rPr>
              <a:t>시간에 따른 국가별 인기장르 추이</a:t>
            </a:r>
            <a:endParaRPr lang="en-US" altLang="ko-KR" sz="2200" b="1" dirty="0">
              <a:solidFill>
                <a:prstClr val="white"/>
              </a:solidFill>
            </a:endParaRPr>
          </a:p>
        </p:txBody>
      </p:sp>
      <p:sp>
        <p:nvSpPr>
          <p:cNvPr id="16" name="사각형: 둥근 모서리 31">
            <a:extLst>
              <a:ext uri="{FF2B5EF4-FFF2-40B4-BE49-F238E27FC236}">
                <a16:creationId xmlns:a16="http://schemas.microsoft.com/office/drawing/2014/main" id="{652B9F89-9FB9-4E2C-91A1-8E92CB32C9B0}"/>
              </a:ext>
            </a:extLst>
          </p:cNvPr>
          <p:cNvSpPr/>
          <p:nvPr/>
        </p:nvSpPr>
        <p:spPr>
          <a:xfrm>
            <a:off x="3392690" y="5565266"/>
            <a:ext cx="5104632" cy="68042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>
                <a:solidFill>
                  <a:prstClr val="white"/>
                </a:solidFill>
              </a:rPr>
              <a:t>E. </a:t>
            </a:r>
            <a:r>
              <a:rPr lang="ko-KR" altLang="en-US" sz="2600" b="1" dirty="0">
                <a:solidFill>
                  <a:prstClr val="white"/>
                </a:solidFill>
              </a:rPr>
              <a:t>제작 관람가 분석</a:t>
            </a:r>
            <a:endParaRPr lang="en-US" altLang="ko-KR" sz="2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42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A8C751F-B24B-487F-B727-47E376099228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07D43D32-ADCC-4AF7-AC8E-4D66AC1F60F5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68510422-5442-46B2-BFCC-DCCFB7F0BCD4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sz="2800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sz="2800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3051D-B52C-4F7E-9954-A5F9CC8C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연도별 전체 컨텐츠 추가 추이</a:t>
            </a:r>
            <a:endParaRPr lang="en-US" altLang="ko-KR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1FAF373A-82AD-40FE-8E5D-8C9FE9939D8F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44109E-F150-4816-A7EA-113E9C2A7ECF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45221DC-B351-4BC1-A64E-8A88F8726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72" y="2186831"/>
            <a:ext cx="9002056" cy="447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73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FC3AFD-E2EB-41A4-A92B-CEEF0C79E79A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56E5DF62-3D20-4D8D-9CBD-1E55611218AB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C3CA4FF-3DF5-4E74-96E3-DA0D55CF5327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D51A4-F419-4EA1-9ABB-280478A6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연도별 드라마 추가 추이</a:t>
            </a:r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835DB9EC-6BA1-4A96-ACEA-FA0BDA3C3977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2E2FC9-4D94-4D5F-B557-1E9D1310CA8C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39EA65-7A74-4F33-B922-AF0D33129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22" y="2213822"/>
            <a:ext cx="8810755" cy="44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어두운, 표지판, 밤이(가) 표시된 사진&#10;&#10;자동 생성된 설명">
            <a:extLst>
              <a:ext uri="{FF2B5EF4-FFF2-40B4-BE49-F238E27FC236}">
                <a16:creationId xmlns:a16="http://schemas.microsoft.com/office/drawing/2014/main" id="{44315531-012C-4906-82FD-F0539CE3C3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959" y="0"/>
            <a:ext cx="4322909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727253-E236-45C7-8588-2EFFE8A5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AD9AE-4151-461F-8B48-82D384479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86492" y="706244"/>
            <a:ext cx="3679517" cy="4363844"/>
          </a:xfrm>
        </p:spPr>
        <p:txBody>
          <a:bodyPr>
            <a:normAutofit/>
          </a:bodyPr>
          <a:lstStyle/>
          <a:p>
            <a:pPr marL="514350" indent="-514350" fontAlgn="base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ko-KR" alt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데이터 살펴보기</a:t>
            </a:r>
            <a:endParaRPr lang="en-US" altLang="ko-KR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fontAlgn="base">
              <a:lnSpc>
                <a:spcPct val="150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ko-KR" alt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변수 종류 및 형태 확인</a:t>
            </a:r>
            <a:endParaRPr lang="en-US" altLang="ko-KR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fontAlgn="base">
              <a:lnSpc>
                <a:spcPct val="150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ko-KR" altLang="en-US" sz="2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결측치</a:t>
            </a:r>
            <a:r>
              <a:rPr lang="ko-KR" alt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확인 및 처리</a:t>
            </a:r>
            <a:endParaRPr lang="en-US" altLang="ko-KR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fontAlgn="base">
              <a:lnSpc>
                <a:spcPct val="150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ko-KR" altLang="en-US" sz="2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칼럼별</a:t>
            </a:r>
            <a:r>
              <a:rPr lang="ko-KR" alt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데이터의 분포 시각화 </a:t>
            </a:r>
            <a:endParaRPr lang="en-US" altLang="ko-KR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B5C5D5-9390-46F5-97EF-BBAA8D0BB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12747" y="96819"/>
            <a:ext cx="3624080" cy="6411557"/>
          </a:xfrm>
        </p:spPr>
        <p:txBody>
          <a:bodyPr>
            <a:normAutofit/>
          </a:bodyPr>
          <a:lstStyle/>
          <a:p>
            <a:pPr marL="0" indent="0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altLang="ko-KR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-KR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</a:t>
            </a:r>
            <a:r>
              <a:rPr lang="ko-KR" alt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2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변수간의</a:t>
            </a:r>
            <a:r>
              <a:rPr lang="ko-KR" alt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관계 확인</a:t>
            </a:r>
          </a:p>
          <a:p>
            <a:pPr marL="914400" lvl="1" indent="-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연도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국가별 영화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드라마 제작 증가세 분석</a:t>
            </a:r>
            <a:endParaRPr lang="en-US" altLang="ko-KR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제작 국가별 영화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드라마 비율 및 시간에 따른 변화 추이</a:t>
            </a:r>
            <a:endParaRPr lang="en-US" altLang="ko-KR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연도별 제작 장르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(/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배우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감독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800100" lvl="1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시간에 따른 국가별 인기장르 추이</a:t>
            </a:r>
            <a:endParaRPr lang="en-US" altLang="ko-KR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제작 관람가 분석</a:t>
            </a:r>
            <a:endParaRPr lang="en-US" altLang="ko-KR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-KR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ko-KR" alt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결론</a:t>
            </a:r>
            <a:endParaRPr lang="en-US" altLang="ko-KR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8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FC3AFD-E2EB-41A4-A92B-CEEF0C79E79A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56E5DF62-3D20-4D8D-9CBD-1E55611218AB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C3CA4FF-3DF5-4E74-96E3-DA0D55CF5327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D51A4-F419-4EA1-9ABB-280478A6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연도별 영화 추가 추이</a:t>
            </a:r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835DB9EC-6BA1-4A96-ACEA-FA0BDA3C3977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2E2FC9-4D94-4D5F-B557-1E9D1310CA8C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961E6D-22A5-4A30-A5F6-E14907333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91" y="2326713"/>
            <a:ext cx="8923950" cy="453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80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FC3AFD-E2EB-41A4-A92B-CEEF0C79E79A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56E5DF62-3D20-4D8D-9CBD-1E55611218AB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C3CA4FF-3DF5-4E74-96E3-DA0D55CF5327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D51A4-F419-4EA1-9ABB-280478A6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컨텐츠를 가장 많이 추가한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국가 </a:t>
            </a:r>
            <a:r>
              <a:rPr lang="en-US" altLang="ko-KR" sz="2400" dirty="0"/>
              <a:t>Top10</a:t>
            </a:r>
            <a:endParaRPr lang="ko-KR" altLang="en-US" sz="2400" dirty="0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835DB9EC-6BA1-4A96-ACEA-FA0BDA3C3977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2E2FC9-4D94-4D5F-B557-1E9D1310CA8C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0F6AA1-124E-4C3C-8F0F-5D464DB8B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450" y="1344707"/>
            <a:ext cx="6955648" cy="551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29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FC3AFD-E2EB-41A4-A92B-CEEF0C79E79A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56E5DF62-3D20-4D8D-9CBD-1E55611218AB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C3CA4FF-3DF5-4E74-96E3-DA0D55CF5327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D51A4-F419-4EA1-9ABB-280478A6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영화를</a:t>
            </a:r>
            <a:r>
              <a:rPr lang="en-US" altLang="ko-KR" dirty="0"/>
              <a:t>/TV</a:t>
            </a:r>
            <a:r>
              <a:rPr lang="ko-KR" altLang="en-US" dirty="0"/>
              <a:t>쇼를 가장 많이 추가한 국가 </a:t>
            </a:r>
            <a:r>
              <a:rPr lang="en-US" altLang="ko-KR" dirty="0"/>
              <a:t>Top 10</a:t>
            </a:r>
            <a:endParaRPr lang="ko-KR" altLang="en-US" dirty="0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835DB9EC-6BA1-4A96-ACEA-FA0BDA3C3977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2E2FC9-4D94-4D5F-B557-1E9D1310CA8C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45E3E7-4646-44D5-8890-B5F488656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3" y="2418754"/>
            <a:ext cx="5299605" cy="41804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B2D9D8-69EB-4FF2-B620-75CFC2EED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45" y="2585057"/>
            <a:ext cx="5527715" cy="418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54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FC3AFD-E2EB-41A4-A92B-CEEF0C79E79A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56E5DF62-3D20-4D8D-9CBD-1E55611218AB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C3CA4FF-3DF5-4E74-96E3-DA0D55CF5327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D51A4-F419-4EA1-9ABB-280478A6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연도별 </a:t>
            </a:r>
            <a:r>
              <a:rPr lang="en-US" altLang="ko-KR" dirty="0"/>
              <a:t>Top10</a:t>
            </a:r>
            <a:r>
              <a:rPr lang="ko-KR" altLang="en-US" dirty="0"/>
              <a:t>변화</a:t>
            </a:r>
            <a:r>
              <a:rPr lang="en-US" altLang="ko-KR" dirty="0"/>
              <a:t>- </a:t>
            </a:r>
            <a:r>
              <a:rPr lang="ko-KR" altLang="en-US" dirty="0"/>
              <a:t>컨텐츠</a:t>
            </a:r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835DB9EC-6BA1-4A96-ACEA-FA0BDA3C3977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2E2FC9-4D94-4D5F-B557-1E9D1310CA8C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15A02A-9336-4BF2-962B-1ACAE72BB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1" y="2347161"/>
            <a:ext cx="2680100" cy="21636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6FC43F-2CB7-46E9-BD03-E0A41F839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300" y="2326713"/>
            <a:ext cx="2726609" cy="21636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54CB13-B379-42EA-BBE1-6E05C669A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18" y="2254316"/>
            <a:ext cx="2873522" cy="23084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EBC033D-14EF-41AC-A8B9-0238125C9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967" y="2432262"/>
            <a:ext cx="2463624" cy="195257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0C17597-7989-4AC3-B58C-856E52A002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99711"/>
            <a:ext cx="2937734" cy="23490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99B2620-7649-46B3-8618-6A66790A10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79" y="4490392"/>
            <a:ext cx="3049266" cy="241387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B94DE7A-3E85-4744-984E-AF01B6462D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290" y="4649263"/>
            <a:ext cx="2715950" cy="213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2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FC3AFD-E2EB-41A4-A92B-CEEF0C79E79A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56E5DF62-3D20-4D8D-9CBD-1E55611218AB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C3CA4FF-3DF5-4E74-96E3-DA0D55CF5327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D51A4-F419-4EA1-9ABB-280478A6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연도별 </a:t>
            </a:r>
            <a:r>
              <a:rPr lang="en-US" altLang="ko-KR" dirty="0"/>
              <a:t>Top10</a:t>
            </a:r>
            <a:r>
              <a:rPr lang="ko-KR" altLang="en-US" dirty="0"/>
              <a:t>변화</a:t>
            </a:r>
            <a:r>
              <a:rPr lang="en-US" altLang="ko-KR" dirty="0"/>
              <a:t>- </a:t>
            </a:r>
            <a:r>
              <a:rPr lang="ko-KR" altLang="en-US" dirty="0"/>
              <a:t>영화</a:t>
            </a:r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835DB9EC-6BA1-4A96-ACEA-FA0BDA3C3977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2E2FC9-4D94-4D5F-B557-1E9D1310CA8C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A8C0BA-4B32-4F71-B679-1F24E41DE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18" y="2441985"/>
            <a:ext cx="2631082" cy="2105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FF44CD-4B57-4D5E-BE4B-5F28B9EA0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63" y="2431164"/>
            <a:ext cx="2633651" cy="21053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02208B-0C3B-4C99-A017-A579FCB4C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14" y="2431164"/>
            <a:ext cx="2772436" cy="22098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28B166F-4CB0-4E7C-9E7B-6F651AE35D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950" y="2339132"/>
            <a:ext cx="2893807" cy="231108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159ED3-EA6F-497F-A4D3-DA4A2DC56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5" y="4579569"/>
            <a:ext cx="2788408" cy="220983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CCF892-7C25-4C08-BF6A-44AB456285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91" y="4628578"/>
            <a:ext cx="2656853" cy="210538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098EC4-91C0-4EF1-ABBB-9535F82E60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74" y="4582234"/>
            <a:ext cx="2788409" cy="222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46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FC3AFD-E2EB-41A4-A92B-CEEF0C79E79A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56E5DF62-3D20-4D8D-9CBD-1E55611218AB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C3CA4FF-3DF5-4E74-96E3-DA0D55CF5327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D51A4-F419-4EA1-9ABB-280478A6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연도별 </a:t>
            </a:r>
            <a:r>
              <a:rPr lang="en-US" altLang="ko-KR" dirty="0"/>
              <a:t>Top10</a:t>
            </a:r>
            <a:r>
              <a:rPr lang="ko-KR" altLang="en-US" dirty="0"/>
              <a:t>변화</a:t>
            </a:r>
            <a:r>
              <a:rPr lang="en-US" altLang="ko-KR" dirty="0"/>
              <a:t>- TV</a:t>
            </a:r>
            <a:r>
              <a:rPr lang="ko-KR" altLang="en-US" dirty="0"/>
              <a:t>쇼</a:t>
            </a:r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835DB9EC-6BA1-4A96-ACEA-FA0BDA3C3977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2E2FC9-4D94-4D5F-B557-1E9D1310CA8C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73B35C-2510-4B8F-ABB9-710D7F763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5" y="2369866"/>
            <a:ext cx="2656174" cy="21569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1F1010-106E-4F25-BC51-96808D780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305" y="2344901"/>
            <a:ext cx="2656173" cy="21681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32CC83-1670-4984-807B-E3EA7338F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478" y="2369866"/>
            <a:ext cx="2792661" cy="22434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1585C4-3595-444D-A373-8CCF7D5A38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100" y="2369866"/>
            <a:ext cx="2792661" cy="22297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4BEFA28-A41C-4835-8360-31F330466E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3" y="4588085"/>
            <a:ext cx="2708721" cy="215699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0C4055-ECDC-4E43-9149-5600BFF872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50" y="4568870"/>
            <a:ext cx="2708050" cy="215699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9414C1-84B3-420F-9EF2-CFC3B59D11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46" y="4588084"/>
            <a:ext cx="2708050" cy="215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67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FC3AFD-E2EB-41A4-A92B-CEEF0C79E79A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56E5DF62-3D20-4D8D-9CBD-1E55611218AB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C3CA4FF-3DF5-4E74-96E3-DA0D55CF5327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D51A4-F419-4EA1-9ABB-280478A6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국가별 컨텐츠 상대적</a:t>
            </a:r>
            <a:r>
              <a:rPr lang="en-US" altLang="ko-KR" dirty="0"/>
              <a:t>/</a:t>
            </a:r>
            <a:r>
              <a:rPr lang="ko-KR" altLang="en-US" dirty="0"/>
              <a:t>절대적 비율 </a:t>
            </a:r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835DB9EC-6BA1-4A96-ACEA-FA0BDA3C3977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2E2FC9-4D94-4D5F-B557-1E9D1310CA8C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8C2A45-8085-48E3-9EFA-2C28B3F6BE50}"/>
              </a:ext>
            </a:extLst>
          </p:cNvPr>
          <p:cNvSpPr txBox="1"/>
          <p:nvPr/>
        </p:nvSpPr>
        <p:spPr>
          <a:xfrm>
            <a:off x="2732442" y="903304"/>
            <a:ext cx="613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B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019DAE-306F-4E0F-8A48-04466398D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78" y="2438680"/>
            <a:ext cx="5265541" cy="40915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19F268-98ED-47B4-AF87-A2C0C1D07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75" y="2438680"/>
            <a:ext cx="5261779" cy="416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06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FC3AFD-E2EB-41A4-A92B-CEEF0C79E79A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56E5DF62-3D20-4D8D-9CBD-1E55611218AB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C3CA4FF-3DF5-4E74-96E3-DA0D55CF5327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D51A4-F419-4EA1-9ABB-280478A6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연도</a:t>
            </a:r>
            <a:r>
              <a:rPr lang="en-US" altLang="ko-KR" dirty="0"/>
              <a:t>&amp;</a:t>
            </a:r>
            <a:r>
              <a:rPr lang="ko-KR" altLang="en-US" dirty="0"/>
              <a:t>국가별 영화</a:t>
            </a:r>
            <a:r>
              <a:rPr lang="en-US" altLang="ko-KR" dirty="0"/>
              <a:t>-TV</a:t>
            </a:r>
            <a:r>
              <a:rPr lang="ko-KR" altLang="en-US" dirty="0"/>
              <a:t>쇼 비율 변화</a:t>
            </a:r>
            <a:r>
              <a:rPr lang="en-US" altLang="ko-KR" dirty="0"/>
              <a:t>: </a:t>
            </a:r>
            <a:r>
              <a:rPr lang="ko-KR" altLang="en-US" dirty="0"/>
              <a:t>미국</a:t>
            </a:r>
            <a:r>
              <a:rPr lang="en-US" altLang="ko-KR" dirty="0"/>
              <a:t>, </a:t>
            </a:r>
            <a:r>
              <a:rPr lang="ko-KR" altLang="en-US" dirty="0"/>
              <a:t>인도</a:t>
            </a:r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835DB9EC-6BA1-4A96-ACEA-FA0BDA3C3977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2E2FC9-4D94-4D5F-B557-1E9D1310CA8C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8C2A45-8085-48E3-9EFA-2C28B3F6BE50}"/>
              </a:ext>
            </a:extLst>
          </p:cNvPr>
          <p:cNvSpPr txBox="1"/>
          <p:nvPr/>
        </p:nvSpPr>
        <p:spPr>
          <a:xfrm>
            <a:off x="2732442" y="903304"/>
            <a:ext cx="613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B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C80E9E-C429-4623-8429-9B8D86541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78" y="2326713"/>
            <a:ext cx="5391541" cy="42724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DF8BAE2-6E3B-47FD-AE88-205941B15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125" y="2241167"/>
            <a:ext cx="5551675" cy="44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81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FC3AFD-E2EB-41A4-A92B-CEEF0C79E79A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56E5DF62-3D20-4D8D-9CBD-1E55611218AB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C3CA4FF-3DF5-4E74-96E3-DA0D55CF5327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D51A4-F419-4EA1-9ABB-280478A6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연도</a:t>
            </a:r>
            <a:r>
              <a:rPr lang="en-US" altLang="ko-KR" dirty="0"/>
              <a:t>&amp;</a:t>
            </a:r>
            <a:r>
              <a:rPr lang="ko-KR" altLang="en-US" dirty="0"/>
              <a:t>국가별 영화</a:t>
            </a:r>
            <a:r>
              <a:rPr lang="en-US" altLang="ko-KR" dirty="0"/>
              <a:t>-TV</a:t>
            </a:r>
            <a:r>
              <a:rPr lang="ko-KR" altLang="en-US" dirty="0"/>
              <a:t>쇼 비율 변화</a:t>
            </a:r>
            <a:r>
              <a:rPr lang="en-US" altLang="ko-KR" dirty="0"/>
              <a:t>: </a:t>
            </a:r>
            <a:r>
              <a:rPr lang="ko-KR" altLang="en-US" dirty="0"/>
              <a:t>캐나다</a:t>
            </a:r>
            <a:r>
              <a:rPr lang="en-US" altLang="ko-KR" dirty="0"/>
              <a:t>, </a:t>
            </a:r>
            <a:r>
              <a:rPr lang="ko-KR" altLang="en-US" dirty="0"/>
              <a:t>프랑스</a:t>
            </a:r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835DB9EC-6BA1-4A96-ACEA-FA0BDA3C3977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2E2FC9-4D94-4D5F-B557-1E9D1310CA8C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8C2A45-8085-48E3-9EFA-2C28B3F6BE50}"/>
              </a:ext>
            </a:extLst>
          </p:cNvPr>
          <p:cNvSpPr txBox="1"/>
          <p:nvPr/>
        </p:nvSpPr>
        <p:spPr>
          <a:xfrm>
            <a:off x="2732442" y="903304"/>
            <a:ext cx="613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B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5559E1-AFA6-4BF7-8D37-12E8A5FCA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0" y="2431228"/>
            <a:ext cx="5286152" cy="41679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342AA0E-A44B-4322-AB8B-1129DDA0E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46" y="2431228"/>
            <a:ext cx="5312065" cy="416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32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FC3AFD-E2EB-41A4-A92B-CEEF0C79E79A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56E5DF62-3D20-4D8D-9CBD-1E55611218AB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C3CA4FF-3DF5-4E74-96E3-DA0D55CF5327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D51A4-F419-4EA1-9ABB-280478A6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연도</a:t>
            </a:r>
            <a:r>
              <a:rPr lang="en-US" altLang="ko-KR" dirty="0"/>
              <a:t>&amp;</a:t>
            </a:r>
            <a:r>
              <a:rPr lang="ko-KR" altLang="en-US" dirty="0"/>
              <a:t>국가별 영화</a:t>
            </a:r>
            <a:r>
              <a:rPr lang="en-US" altLang="ko-KR" dirty="0"/>
              <a:t>-TV</a:t>
            </a:r>
            <a:r>
              <a:rPr lang="ko-KR" altLang="en-US" dirty="0"/>
              <a:t>쇼 비율 변화</a:t>
            </a:r>
            <a:r>
              <a:rPr lang="en-US" altLang="ko-KR" dirty="0"/>
              <a:t>: </a:t>
            </a:r>
            <a:r>
              <a:rPr lang="ko-KR" altLang="en-US" dirty="0"/>
              <a:t>영국</a:t>
            </a:r>
            <a:r>
              <a:rPr lang="en-US" altLang="ko-KR" dirty="0"/>
              <a:t>, </a:t>
            </a:r>
            <a:r>
              <a:rPr lang="ko-KR" altLang="en-US" dirty="0"/>
              <a:t>일본</a:t>
            </a:r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835DB9EC-6BA1-4A96-ACEA-FA0BDA3C3977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2E2FC9-4D94-4D5F-B557-1E9D1310CA8C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10619B-689D-4757-9561-9C7C39273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78" y="2326713"/>
            <a:ext cx="5288723" cy="42381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8F2E61-AA26-4F3B-9F45-CC741FE2D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7" y="2435337"/>
            <a:ext cx="5212562" cy="41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0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DD1E2CE-FF0A-485B-9C06-4DCAD5EC1531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196934C1-7BC4-4FBB-93F1-D4B66B5FFA7B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D42D6335-E996-443E-B899-E5CE0A205A3F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6A88C40-626C-425F-AA76-27205EF746F6}"/>
              </a:ext>
            </a:extLst>
          </p:cNvPr>
          <p:cNvSpPr txBox="1"/>
          <p:nvPr/>
        </p:nvSpPr>
        <p:spPr>
          <a:xfrm>
            <a:off x="1796527" y="2345167"/>
            <a:ext cx="749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(</a:t>
            </a:r>
            <a:r>
              <a:rPr lang="ko-KR" altLang="en-US" sz="3200" dirty="0"/>
              <a:t>데이터 분석의 큰 방향성 제시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1875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FC3AFD-E2EB-41A4-A92B-CEEF0C79E79A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56E5DF62-3D20-4D8D-9CBD-1E55611218AB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C3CA4FF-3DF5-4E74-96E3-DA0D55CF5327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D51A4-F419-4EA1-9ABB-280478A6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연도</a:t>
            </a:r>
            <a:r>
              <a:rPr lang="en-US" altLang="ko-KR" dirty="0"/>
              <a:t>&amp;</a:t>
            </a:r>
            <a:r>
              <a:rPr lang="ko-KR" altLang="en-US" dirty="0"/>
              <a:t>국가별 영화</a:t>
            </a:r>
            <a:r>
              <a:rPr lang="en-US" altLang="ko-KR" dirty="0"/>
              <a:t>-TV</a:t>
            </a:r>
            <a:r>
              <a:rPr lang="ko-KR" altLang="en-US" dirty="0"/>
              <a:t>쇼 비율 변화</a:t>
            </a:r>
            <a:r>
              <a:rPr lang="en-US" altLang="ko-KR" dirty="0"/>
              <a:t>: </a:t>
            </a:r>
            <a:r>
              <a:rPr lang="ko-KR" altLang="en-US" dirty="0"/>
              <a:t>한국</a:t>
            </a:r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835DB9EC-6BA1-4A96-ACEA-FA0BDA3C3977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2E2FC9-4D94-4D5F-B557-1E9D1310CA8C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8C2A45-8085-48E3-9EFA-2C28B3F6BE50}"/>
              </a:ext>
            </a:extLst>
          </p:cNvPr>
          <p:cNvSpPr txBox="1"/>
          <p:nvPr/>
        </p:nvSpPr>
        <p:spPr>
          <a:xfrm>
            <a:off x="2732442" y="903304"/>
            <a:ext cx="613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B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CAA279-C609-45E8-9D57-AE5A349FE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44" y="2273561"/>
            <a:ext cx="5532721" cy="438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04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FC3AFD-E2EB-41A4-A92B-CEEF0C79E79A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56E5DF62-3D20-4D8D-9CBD-1E55611218AB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C3CA4FF-3DF5-4E74-96E3-DA0D55CF5327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D51A4-F419-4EA1-9ABB-280478A6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835DB9EC-6BA1-4A96-ACEA-FA0BDA3C3977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2E2FC9-4D94-4D5F-B557-1E9D1310CA8C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FA7B9-CDF9-432C-9A45-276015A999E0}"/>
              </a:ext>
            </a:extLst>
          </p:cNvPr>
          <p:cNvSpPr txBox="1"/>
          <p:nvPr/>
        </p:nvSpPr>
        <p:spPr>
          <a:xfrm>
            <a:off x="2603351" y="897800"/>
            <a:ext cx="796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13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FC3AFD-E2EB-41A4-A92B-CEEF0C79E79A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56E5DF62-3D20-4D8D-9CBD-1E55611218AB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C3CA4FF-3DF5-4E74-96E3-DA0D55CF5327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D51A4-F419-4EA1-9ABB-280478A6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835DB9EC-6BA1-4A96-ACEA-FA0BDA3C3977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2E2FC9-4D94-4D5F-B557-1E9D1310CA8C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FA7B9-CDF9-432C-9A45-276015A999E0}"/>
              </a:ext>
            </a:extLst>
          </p:cNvPr>
          <p:cNvSpPr txBox="1"/>
          <p:nvPr/>
        </p:nvSpPr>
        <p:spPr>
          <a:xfrm>
            <a:off x="2603351" y="897800"/>
            <a:ext cx="796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54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FC3AFD-E2EB-41A4-A92B-CEEF0C79E79A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56E5DF62-3D20-4D8D-9CBD-1E55611218AB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C3CA4FF-3DF5-4E74-96E3-DA0D55CF5327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D51A4-F419-4EA1-9ABB-280478A6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835DB9EC-6BA1-4A96-ACEA-FA0BDA3C3977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2E2FC9-4D94-4D5F-B557-1E9D1310CA8C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FA7B9-CDF9-432C-9A45-276015A999E0}"/>
              </a:ext>
            </a:extLst>
          </p:cNvPr>
          <p:cNvSpPr txBox="1"/>
          <p:nvPr/>
        </p:nvSpPr>
        <p:spPr>
          <a:xfrm>
            <a:off x="2603351" y="897800"/>
            <a:ext cx="796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793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FC3AFD-E2EB-41A4-A92B-CEEF0C79E79A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56E5DF62-3D20-4D8D-9CBD-1E55611218AB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C3CA4FF-3DF5-4E74-96E3-DA0D55CF5327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D51A4-F419-4EA1-9ABB-280478A6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835DB9EC-6BA1-4A96-ACEA-FA0BDA3C3977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2E2FC9-4D94-4D5F-B557-1E9D1310CA8C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951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EA968D8-9583-472E-BE0B-65A7B65E4636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882D73DD-C531-402E-B772-7508D8D0683D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0433B02-A009-448D-B4BC-028429BA62AA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5BF271D-E1DB-4C9F-986D-102C9AE6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변수 간의 관계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F7199-AD8A-471B-93E3-A1274C4EE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C. </a:t>
            </a:r>
            <a:r>
              <a:rPr lang="ko-KR" altLang="en-US" dirty="0"/>
              <a:t>연도별 제작 장르</a:t>
            </a:r>
            <a:r>
              <a:rPr lang="en-US" altLang="ko-KR" dirty="0"/>
              <a:t>(/</a:t>
            </a:r>
            <a:r>
              <a:rPr lang="ko-KR" altLang="en-US" dirty="0"/>
              <a:t>배우</a:t>
            </a:r>
            <a:r>
              <a:rPr lang="en-US" altLang="ko-KR" dirty="0"/>
              <a:t>/</a:t>
            </a:r>
            <a:r>
              <a:rPr lang="ko-KR" altLang="en-US" dirty="0"/>
              <a:t>감독</a:t>
            </a:r>
            <a:r>
              <a:rPr lang="en-US" altLang="ko-KR" dirty="0"/>
              <a:t>)  </a:t>
            </a:r>
          </a:p>
          <a:p>
            <a:pPr marL="0" indent="0">
              <a:buNone/>
            </a:pP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altLang="ko-KR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전체 데이터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영화 데이터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 tv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데이터에서의 장르 순위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barplot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전체 데이터 장르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top20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영화 데이터 상위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 장르 확인</a:t>
            </a:r>
          </a:p>
          <a:p>
            <a:pPr marL="742950" lvl="1" indent="-285750"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Tv show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 상위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 장르 확인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DC146127-2E00-4133-A0CC-42E1D235DE6D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686EA2-477D-43F2-89BE-C5E235C0365A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9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48DF476-B9E8-4FFE-945E-149D725EBAA5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15722CE-2E8C-4B3D-A593-73948F37ECEF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828336B7-C40C-4798-A6CD-99CF4482C216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5BF271D-E1DB-4C9F-986D-102C9AE6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변수 간의 관계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F7199-AD8A-471B-93E3-A1274C4EE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시간에 따른 장르 순위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연도별 영화 및 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tv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장르 순위 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(release year &amp; added year)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월별 영화 및 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tv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장르 순위 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(added month)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BB207100-0E18-4FBF-99A7-0CFC77DE99C0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5DCD94-2AFF-492E-B2E5-00A7C040C913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18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4FBDF35-0ED9-45CF-B63F-2DB1C6E6AA0B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78B6555-6559-49EE-9775-730BAB42513E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F7B61EC-C3C4-4368-BFF7-C4B9F707CE60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5BF271D-E1DB-4C9F-986D-102C9AE6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변수 간의 관계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F7199-AD8A-471B-93E3-A1274C4EE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D. </a:t>
            </a:r>
            <a:r>
              <a:rPr lang="ko-KR" altLang="en-US" dirty="0"/>
              <a:t>시간에 따른 국가별 인기 장르 추이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국가별로 연도에 따라 자주 나온 장르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63D93C89-FE60-46CF-BCFF-3C8696A27F9B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6B631B-42D1-4CB0-BB59-0C0EE22B026A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12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0CBAC15-BAD0-4A73-9DBD-9C56138BA3E3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CB0A3ACF-0BC8-4818-9265-30D8862DF09D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E00024F-3AC6-4443-BFF0-02C2BDEC1AFE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5BF271D-E1DB-4C9F-986D-102C9AE6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변수 간의 관계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F7199-AD8A-471B-93E3-A1274C4EE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연도별로 국가에 따라 자주 나온 장르</a:t>
            </a:r>
            <a:endParaRPr lang="ko-KR" altLang="en-US" dirty="0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4BD7459C-0758-4E85-9E14-50825593AC67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1ABD36-6D4F-405D-89CA-B6A1B95D7003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3DC8C76-BBB5-4839-B2AE-511D323BF94C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8C1A6FFF-E013-4E6C-AA76-F6A5E567F67C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60439749-4238-4534-A3A3-532CCD6F991D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5BF271D-E1DB-4C9F-986D-102C9AE6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변수 간의 관계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F7199-AD8A-471B-93E3-A1274C4EE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월별로 국가에 따라 자주 나온 장르</a:t>
            </a:r>
            <a:endParaRPr lang="ko-KR" altLang="en-US" dirty="0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39EE5020-6658-48FC-AEBC-24C5D82250C3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5AA54D-788F-41FE-B97A-D9EFCEFAF311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5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DD1E2CE-FF0A-485B-9C06-4DCAD5EC1531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196934C1-7BC4-4FBB-93F1-D4B66B5FFA7B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D42D6335-E996-443E-B899-E5CE0A205A3F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F1E3C5-80EA-4592-8562-3D0BA568E3FE}"/>
              </a:ext>
            </a:extLst>
          </p:cNvPr>
          <p:cNvSpPr txBox="1"/>
          <p:nvPr/>
        </p:nvSpPr>
        <p:spPr>
          <a:xfrm>
            <a:off x="3571538" y="3173701"/>
            <a:ext cx="6508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1. </a:t>
            </a:r>
            <a:r>
              <a:rPr lang="ko-KR" altLang="en-US" sz="4400" dirty="0"/>
              <a:t>데이터 살펴보기</a:t>
            </a: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3DB5854C-5EF0-4F4C-8976-04A17647E9C1}"/>
              </a:ext>
            </a:extLst>
          </p:cNvPr>
          <p:cNvSpPr/>
          <p:nvPr/>
        </p:nvSpPr>
        <p:spPr>
          <a:xfrm>
            <a:off x="3238052" y="2893807"/>
            <a:ext cx="5561703" cy="1312433"/>
          </a:xfrm>
          <a:prstGeom prst="frame">
            <a:avLst/>
          </a:prstGeom>
          <a:solidFill>
            <a:srgbClr val="7030A0"/>
          </a:solidFill>
          <a:ln>
            <a:solidFill>
              <a:srgbClr val="EA473E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98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020BE4F-3EDC-4690-AF3E-EED76B0054F2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9BF24193-3626-4DBC-9A93-A563BE9E4937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F326A46-C722-4E9B-BE6F-1A8E2CEA70FB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5BF271D-E1DB-4C9F-986D-102C9AE6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변수 간의 관계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F7199-AD8A-471B-93E3-A1274C4EE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D. </a:t>
            </a:r>
            <a:r>
              <a:rPr lang="ko-KR" altLang="en-US" dirty="0"/>
              <a:t>연도별 </a:t>
            </a:r>
            <a:r>
              <a:rPr lang="en-US" altLang="ko-KR" dirty="0"/>
              <a:t>Rating </a:t>
            </a:r>
            <a:r>
              <a:rPr lang="ko-KR" altLang="en-US" dirty="0"/>
              <a:t>분포 변화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 err="1"/>
              <a:t>i</a:t>
            </a:r>
            <a:r>
              <a:rPr lang="en-US" altLang="ko-KR" sz="2000" dirty="0"/>
              <a:t>) </a:t>
            </a:r>
            <a:r>
              <a:rPr lang="ko-KR" altLang="en-US" sz="2000" dirty="0"/>
              <a:t>전체 데이터의 </a:t>
            </a:r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7AA00BF5-FCC0-47C4-8AA5-E33DFA649C34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54037F-934F-4D3F-8D05-7F7880BBD5B1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9142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8A1A2C5-65DB-4D9A-BEEA-5AC6E15791B8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9677FEE0-04C6-4B3D-BEF3-6E2E95BD7E97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67D193E5-5E43-420E-A738-C10910DB742B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5BF271D-E1DB-4C9F-986D-102C9AE6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변수 간의 관계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F7199-AD8A-471B-93E3-A1274C4EE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ii) </a:t>
            </a:r>
            <a:r>
              <a:rPr lang="ko-KR" altLang="en-US" dirty="0"/>
              <a:t>영화 및 </a:t>
            </a:r>
            <a:r>
              <a:rPr lang="en-US" altLang="ko-KR" dirty="0"/>
              <a:t>TV</a:t>
            </a:r>
            <a:r>
              <a:rPr lang="ko-KR" altLang="en-US" dirty="0"/>
              <a:t>데이터의 연도별 </a:t>
            </a:r>
            <a:r>
              <a:rPr lang="en-US" altLang="ko-KR" dirty="0"/>
              <a:t>Rating</a:t>
            </a:r>
            <a:endParaRPr lang="ko-KR" altLang="en-US" dirty="0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C942D1E2-4C72-4DA1-98E2-214DEBE49216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2AA655-B679-4E51-B6E7-13933BBBC5BF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35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C6821BD-1EC2-43B5-8BD1-3ED4DA87E120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5C9CFA37-084A-4168-834F-21C6527369E0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0A56F6F-A8C7-46CD-8D07-EA51C1735D16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5BF271D-E1DB-4C9F-986D-102C9AE6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변수 간의 관계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F7199-AD8A-471B-93E3-A1274C4EE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D. </a:t>
            </a:r>
            <a:r>
              <a:rPr lang="ko-KR" altLang="en-US" dirty="0"/>
              <a:t>연도별 </a:t>
            </a:r>
            <a:r>
              <a:rPr lang="en-US" altLang="ko-KR" dirty="0"/>
              <a:t>Rating </a:t>
            </a:r>
            <a:r>
              <a:rPr lang="ko-KR" altLang="en-US" dirty="0"/>
              <a:t>분포 변화</a:t>
            </a:r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C02A783E-94EF-4684-B662-EC7377594449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10AFF4-E140-4122-A1EA-8BD58649942D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95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B87EA2-7C11-4A51-BEE3-EF1DC76881FD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FBC2AB2-CA8C-4038-B4B8-7BE302BC3795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C7CB11C-E56C-4A35-9192-030DC65545CE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2768F35-1D43-4B53-8132-E6D18621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변수 간의 관계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952B7-9F75-46BE-93C7-5BA44F0E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E. </a:t>
            </a:r>
            <a:r>
              <a:rPr lang="ko-KR" altLang="en-US" dirty="0"/>
              <a:t>국가별 </a:t>
            </a:r>
            <a:r>
              <a:rPr lang="en-US" altLang="ko-KR" dirty="0"/>
              <a:t>Rating </a:t>
            </a:r>
            <a:r>
              <a:rPr lang="ko-KR" altLang="en-US" dirty="0"/>
              <a:t>비교 </a:t>
            </a:r>
            <a:r>
              <a:rPr lang="en-US" altLang="ko-KR" dirty="0"/>
              <a:t>(</a:t>
            </a:r>
            <a:r>
              <a:rPr lang="ko-KR" altLang="en-US" dirty="0"/>
              <a:t>연도별</a:t>
            </a:r>
            <a:r>
              <a:rPr lang="en-US" altLang="ko-KR" dirty="0"/>
              <a:t>/</a:t>
            </a:r>
            <a:r>
              <a:rPr lang="ko-KR" altLang="en-US" dirty="0"/>
              <a:t>월별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8A888F0E-2F79-4FF2-A32A-05E9D767E738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19A0B7-BE00-45EF-AF43-50B7C59291DE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1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B87EA2-7C11-4A51-BEE3-EF1DC76881FD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0FBC2AB2-CA8C-4038-B4B8-7BE302BC3795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C7CB11C-E56C-4A35-9192-030DC65545CE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2768F35-1D43-4B53-8132-E6D18621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변수 간의 관계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952B7-9F75-46BE-93C7-5BA44F0E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E. </a:t>
            </a:r>
            <a:r>
              <a:rPr lang="ko-KR" altLang="en-US" dirty="0"/>
              <a:t>국가별 </a:t>
            </a:r>
            <a:r>
              <a:rPr lang="en-US" altLang="ko-KR" dirty="0"/>
              <a:t>Rating </a:t>
            </a:r>
            <a:r>
              <a:rPr lang="ko-KR" altLang="en-US" dirty="0"/>
              <a:t>비교 </a:t>
            </a:r>
            <a:r>
              <a:rPr lang="en-US" altLang="ko-KR" dirty="0"/>
              <a:t>(</a:t>
            </a:r>
            <a:r>
              <a:rPr lang="ko-KR" altLang="en-US" dirty="0"/>
              <a:t>연도별</a:t>
            </a:r>
            <a:r>
              <a:rPr lang="en-US" altLang="ko-KR" dirty="0"/>
              <a:t>/</a:t>
            </a:r>
            <a:r>
              <a:rPr lang="ko-KR" altLang="en-US" dirty="0"/>
              <a:t>월별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254215DD-15C6-4142-8370-5A8DEE7BC1D9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476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842DC7-A4C0-41BF-ADDA-0AD159D8BE50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9857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FC3AFD-E2EB-41A4-A92B-CEEF0C79E79A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56E5DF62-3D20-4D8D-9CBD-1E55611218AB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C3CA4FF-3DF5-4E74-96E3-DA0D55CF5327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9" name="액자 8">
            <a:extLst>
              <a:ext uri="{FF2B5EF4-FFF2-40B4-BE49-F238E27FC236}">
                <a16:creationId xmlns:a16="http://schemas.microsoft.com/office/drawing/2014/main" id="{2E31E37E-21D7-4212-9E89-66EC7EFC670B}"/>
              </a:ext>
            </a:extLst>
          </p:cNvPr>
          <p:cNvSpPr/>
          <p:nvPr/>
        </p:nvSpPr>
        <p:spPr>
          <a:xfrm>
            <a:off x="2926080" y="2880690"/>
            <a:ext cx="6336254" cy="1355463"/>
          </a:xfrm>
          <a:prstGeom prst="frame">
            <a:avLst/>
          </a:prstGeom>
          <a:solidFill>
            <a:srgbClr val="0070C0"/>
          </a:solidFill>
          <a:ln>
            <a:solidFill>
              <a:srgbClr val="EA473E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B00465-E2F8-4A03-9A77-304F19A8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07" y="29501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756605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FC3AFD-E2EB-41A4-A92B-CEEF0C79E79A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56E5DF62-3D20-4D8D-9CBD-1E55611218AB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C3CA4FF-3DF5-4E74-96E3-DA0D55CF5327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D51A4-F419-4EA1-9ABB-280478A6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835DB9EC-6BA1-4A96-ACEA-FA0BDA3C3977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290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C8CB9062-0497-4702-87AB-ABB6266EB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48F999-00BF-4CAD-A7E9-8CC8996943B6}"/>
              </a:ext>
            </a:extLst>
          </p:cNvPr>
          <p:cNvSpPr txBox="1"/>
          <p:nvPr/>
        </p:nvSpPr>
        <p:spPr>
          <a:xfrm>
            <a:off x="3460376" y="2875002"/>
            <a:ext cx="5271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</a:rPr>
              <a:t>THANK YOU! 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05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DD1E2CE-FF0A-485B-9C06-4DCAD5EC1531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196934C1-7BC4-4FBB-93F1-D4B66B5FFA7B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D42D6335-E996-443E-B899-E5CE0A205A3F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6" name="사각형: 둥근 모서리 31">
            <a:extLst>
              <a:ext uri="{FF2B5EF4-FFF2-40B4-BE49-F238E27FC236}">
                <a16:creationId xmlns:a16="http://schemas.microsoft.com/office/drawing/2014/main" id="{8446739D-D710-474D-B64F-69AD4145D113}"/>
              </a:ext>
            </a:extLst>
          </p:cNvPr>
          <p:cNvSpPr/>
          <p:nvPr/>
        </p:nvSpPr>
        <p:spPr>
          <a:xfrm>
            <a:off x="3410813" y="1922930"/>
            <a:ext cx="5104632" cy="68042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A. </a:t>
            </a:r>
            <a:r>
              <a:rPr lang="ko-KR" altLang="en-US" sz="2800" b="1" dirty="0">
                <a:solidFill>
                  <a:prstClr val="white"/>
                </a:solidFill>
              </a:rPr>
              <a:t>변수 종류 및 형태 확인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2" name="사각형: 잘린 한쪽 모서리 1">
            <a:extLst>
              <a:ext uri="{FF2B5EF4-FFF2-40B4-BE49-F238E27FC236}">
                <a16:creationId xmlns:a16="http://schemas.microsoft.com/office/drawing/2014/main" id="{90000D45-A674-49F5-A824-49BB68F372A0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31">
            <a:extLst>
              <a:ext uri="{FF2B5EF4-FFF2-40B4-BE49-F238E27FC236}">
                <a16:creationId xmlns:a16="http://schemas.microsoft.com/office/drawing/2014/main" id="{493DBCDF-92BA-4CA1-8C40-264A093D4A52}"/>
              </a:ext>
            </a:extLst>
          </p:cNvPr>
          <p:cNvSpPr/>
          <p:nvPr/>
        </p:nvSpPr>
        <p:spPr>
          <a:xfrm>
            <a:off x="3410813" y="3218211"/>
            <a:ext cx="5104632" cy="68042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B. </a:t>
            </a:r>
            <a:r>
              <a:rPr lang="ko-KR" altLang="en-US" sz="2800" b="1" dirty="0" err="1">
                <a:solidFill>
                  <a:prstClr val="white"/>
                </a:solidFill>
              </a:rPr>
              <a:t>결측치</a:t>
            </a:r>
            <a:r>
              <a:rPr lang="ko-KR" altLang="en-US" sz="2800" b="1" dirty="0">
                <a:solidFill>
                  <a:prstClr val="white"/>
                </a:solidFill>
              </a:rPr>
              <a:t> 확인 및 처리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E3EA9-E3C4-405D-98E7-FBDA647CC74B}"/>
              </a:ext>
            </a:extLst>
          </p:cNvPr>
          <p:cNvSpPr txBox="1"/>
          <p:nvPr/>
        </p:nvSpPr>
        <p:spPr>
          <a:xfrm>
            <a:off x="677731" y="863330"/>
            <a:ext cx="108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31">
            <a:extLst>
              <a:ext uri="{FF2B5EF4-FFF2-40B4-BE49-F238E27FC236}">
                <a16:creationId xmlns:a16="http://schemas.microsoft.com/office/drawing/2014/main" id="{F2736FE6-D0FD-4AC2-8E70-6B27233ED0D2}"/>
              </a:ext>
            </a:extLst>
          </p:cNvPr>
          <p:cNvSpPr/>
          <p:nvPr/>
        </p:nvSpPr>
        <p:spPr>
          <a:xfrm>
            <a:off x="3410813" y="4513492"/>
            <a:ext cx="5104632" cy="68042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>
                <a:solidFill>
                  <a:prstClr val="white"/>
                </a:solidFill>
              </a:rPr>
              <a:t>C. </a:t>
            </a:r>
            <a:r>
              <a:rPr lang="ko-KR" altLang="en-US" sz="2600" b="1" dirty="0">
                <a:solidFill>
                  <a:prstClr val="white"/>
                </a:solidFill>
              </a:rPr>
              <a:t>칼럼 별 데이터 분포 시각화</a:t>
            </a:r>
            <a:endParaRPr lang="en-US" altLang="ko-KR" sz="2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04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0D5EE32-50C1-4BF4-84F0-2834E9087C0B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E1726630-85DD-4138-92B0-566F4F734CAD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44FAACD-B361-4E7B-BA74-690372BF1E69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29E14-F88A-4BDF-A507-A99798F5B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AutoNum type="romanLcParenR"/>
            </a:pPr>
            <a:r>
              <a:rPr lang="en-US" altLang="ko-KR" sz="2400" dirty="0"/>
              <a:t>Date added </a:t>
            </a:r>
            <a:r>
              <a:rPr lang="ko-KR" altLang="en-US" sz="2400" dirty="0" err="1"/>
              <a:t>전처리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좌</a:t>
            </a:r>
            <a:r>
              <a:rPr lang="en-US" altLang="ko-KR" sz="2400" dirty="0"/>
              <a:t>)</a:t>
            </a:r>
          </a:p>
          <a:p>
            <a:pPr marL="514350" indent="-514350">
              <a:buFont typeface="Arial" panose="020B0604020202020204" pitchFamily="34" charset="0"/>
              <a:buAutoNum type="romanLcParenR"/>
            </a:pPr>
            <a:r>
              <a:rPr lang="en-US" altLang="ko-KR" sz="2400" dirty="0"/>
              <a:t>Country </a:t>
            </a:r>
            <a:r>
              <a:rPr lang="ko-KR" altLang="en-US" sz="2400" dirty="0" err="1"/>
              <a:t>전처리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우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3CA4A91D-1CE2-4571-81D0-AF14725980D0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E60629-A462-461E-9A2D-CBEEF2387D22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A5AA1-A153-4D57-BD12-12AE0B1E7752}"/>
              </a:ext>
            </a:extLst>
          </p:cNvPr>
          <p:cNvSpPr txBox="1"/>
          <p:nvPr/>
        </p:nvSpPr>
        <p:spPr>
          <a:xfrm>
            <a:off x="677731" y="863330"/>
            <a:ext cx="108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D0A69-E617-4047-9D0B-B91BCD22FFDF}"/>
              </a:ext>
            </a:extLst>
          </p:cNvPr>
          <p:cNvSpPr txBox="1"/>
          <p:nvPr/>
        </p:nvSpPr>
        <p:spPr>
          <a:xfrm>
            <a:off x="2581835" y="863330"/>
            <a:ext cx="55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B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7C5D2340-A01B-481D-B60C-82F3035A3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2" y="3108960"/>
            <a:ext cx="4253807" cy="2794389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1C4C5DD1-2A5A-4F7F-98D5-6EFC318CF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384" y="2306152"/>
            <a:ext cx="3863675" cy="38712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9E26147-3830-4009-BD61-D475778B9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214" y="2926080"/>
            <a:ext cx="2226834" cy="29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8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7788B0E-3EB5-4C0E-8119-343FC73C2038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C5D5A2A4-1B2C-4701-8326-EB699A7EB1E5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2BB4284-A6F1-4DD9-AC82-E892DD1CB75E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29E14-F88A-4BDF-A507-A99798F5B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iii)  Ratings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처리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FF7F96DD-AA46-4A6F-9B10-B5E5C2FB6104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99E9B9-BC23-4047-B0F6-C43D381865C6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3AB01-C65D-4C54-93EE-E7BF30921E82}"/>
              </a:ext>
            </a:extLst>
          </p:cNvPr>
          <p:cNvSpPr txBox="1"/>
          <p:nvPr/>
        </p:nvSpPr>
        <p:spPr>
          <a:xfrm>
            <a:off x="677731" y="863330"/>
            <a:ext cx="108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18B80E-0825-4AE1-AB87-63654CD0C5E1}"/>
              </a:ext>
            </a:extLst>
          </p:cNvPr>
          <p:cNvSpPr txBox="1"/>
          <p:nvPr/>
        </p:nvSpPr>
        <p:spPr>
          <a:xfrm>
            <a:off x="2581835" y="863330"/>
            <a:ext cx="55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B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4" name="그림 1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71D879A9-32CE-4426-8B85-A4884CBD9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04" y="2536049"/>
            <a:ext cx="2230263" cy="4036343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2A6D658D-20FE-4B98-B8C1-6B16A40DC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250" y="3089705"/>
            <a:ext cx="5959511" cy="23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6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DBF89BA-E2A3-466B-8DAD-171B85DBC868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F5C27918-A4B9-477E-8DB0-470BA54A6CFA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2B7FAF9-B733-4705-88BC-DE3FAF0CC5D1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29E14-F88A-4BDF-A507-A99798F5B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Type</a:t>
            </a:r>
            <a:r>
              <a:rPr lang="ko-KR" altLang="en-US" sz="2400" dirty="0"/>
              <a:t>과 장르 </a:t>
            </a:r>
            <a:r>
              <a:rPr lang="en-US" altLang="ko-KR" sz="2400" dirty="0"/>
              <a:t>one-hot encoding</a:t>
            </a:r>
            <a:endParaRPr lang="ko-KR" altLang="en-US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7B13959D-0D7A-4C6C-89E3-B88426AA924F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9426B9-8690-411A-BA37-8FA14C304FC5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6D863-9C94-4D77-92D6-3DCD1A705C3D}"/>
              </a:ext>
            </a:extLst>
          </p:cNvPr>
          <p:cNvSpPr txBox="1"/>
          <p:nvPr/>
        </p:nvSpPr>
        <p:spPr>
          <a:xfrm>
            <a:off x="677731" y="863330"/>
            <a:ext cx="108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C4D53-1CD5-43A7-99A6-45E4FF63BC92}"/>
              </a:ext>
            </a:extLst>
          </p:cNvPr>
          <p:cNvSpPr txBox="1"/>
          <p:nvPr/>
        </p:nvSpPr>
        <p:spPr>
          <a:xfrm>
            <a:off x="2581835" y="863330"/>
            <a:ext cx="55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B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E759181-9DEE-4EBC-B208-12AB301D63E6}"/>
              </a:ext>
            </a:extLst>
          </p:cNvPr>
          <p:cNvGrpSpPr/>
          <p:nvPr/>
        </p:nvGrpSpPr>
        <p:grpSpPr>
          <a:xfrm>
            <a:off x="1968834" y="2339580"/>
            <a:ext cx="8254331" cy="2557837"/>
            <a:chOff x="1434431" y="1853863"/>
            <a:chExt cx="9385300" cy="2908300"/>
          </a:xfrm>
        </p:grpSpPr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C7055D9D-C2A2-4276-B35B-A3F9878BDF8D}"/>
                </a:ext>
              </a:extLst>
            </p:cNvPr>
            <p:cNvSpPr/>
            <p:nvPr/>
          </p:nvSpPr>
          <p:spPr>
            <a:xfrm>
              <a:off x="3593431" y="1853863"/>
              <a:ext cx="2908300" cy="2908300"/>
            </a:xfrm>
            <a:prstGeom prst="arc">
              <a:avLst>
                <a:gd name="adj1" fmla="val 14297435"/>
                <a:gd name="adj2" fmla="val 1180281"/>
              </a:avLst>
            </a:prstGeom>
            <a:ln w="31750">
              <a:solidFill>
                <a:srgbClr val="FFC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2AE15257-0B36-4C73-B4EC-1EBD78705401}"/>
                </a:ext>
              </a:extLst>
            </p:cNvPr>
            <p:cNvSpPr/>
            <p:nvPr/>
          </p:nvSpPr>
          <p:spPr>
            <a:xfrm>
              <a:off x="1434431" y="1853863"/>
              <a:ext cx="2908300" cy="2908300"/>
            </a:xfrm>
            <a:prstGeom prst="arc">
              <a:avLst>
                <a:gd name="adj1" fmla="val 3326001"/>
                <a:gd name="adj2" fmla="val 1180281"/>
              </a:avLst>
            </a:prstGeom>
            <a:ln w="31750">
              <a:solidFill>
                <a:srgbClr val="65504F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EDB78613-6226-442A-9FD6-880BF2CEB9A9}"/>
                </a:ext>
              </a:extLst>
            </p:cNvPr>
            <p:cNvSpPr/>
            <p:nvPr/>
          </p:nvSpPr>
          <p:spPr>
            <a:xfrm>
              <a:off x="3593431" y="1853863"/>
              <a:ext cx="2908300" cy="2908300"/>
            </a:xfrm>
            <a:prstGeom prst="arc">
              <a:avLst>
                <a:gd name="adj1" fmla="val 3326001"/>
                <a:gd name="adj2" fmla="val 12208953"/>
              </a:avLst>
            </a:prstGeom>
            <a:ln w="31750">
              <a:solidFill>
                <a:srgbClr val="FFC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원호 16">
              <a:extLst>
                <a:ext uri="{FF2B5EF4-FFF2-40B4-BE49-F238E27FC236}">
                  <a16:creationId xmlns:a16="http://schemas.microsoft.com/office/drawing/2014/main" id="{FE4EB597-0612-487A-A651-AD6459ED56FA}"/>
                </a:ext>
              </a:extLst>
            </p:cNvPr>
            <p:cNvSpPr/>
            <p:nvPr/>
          </p:nvSpPr>
          <p:spPr>
            <a:xfrm>
              <a:off x="5752431" y="1853863"/>
              <a:ext cx="2908300" cy="2908300"/>
            </a:xfrm>
            <a:prstGeom prst="arc">
              <a:avLst>
                <a:gd name="adj1" fmla="val 3326001"/>
                <a:gd name="adj2" fmla="val 12146462"/>
              </a:avLst>
            </a:prstGeom>
            <a:ln w="31750">
              <a:solidFill>
                <a:srgbClr val="FFC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DD42872E-ED81-430C-8AF9-41606469B334}"/>
                </a:ext>
              </a:extLst>
            </p:cNvPr>
            <p:cNvSpPr/>
            <p:nvPr/>
          </p:nvSpPr>
          <p:spPr>
            <a:xfrm>
              <a:off x="5752431" y="1853863"/>
              <a:ext cx="2908300" cy="2908300"/>
            </a:xfrm>
            <a:prstGeom prst="arc">
              <a:avLst>
                <a:gd name="adj1" fmla="val 14207423"/>
                <a:gd name="adj2" fmla="val 1180281"/>
              </a:avLst>
            </a:prstGeom>
            <a:ln w="31750">
              <a:solidFill>
                <a:srgbClr val="FFC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311CAA72-0A9B-4BAE-9984-CF68353290AA}"/>
                </a:ext>
              </a:extLst>
            </p:cNvPr>
            <p:cNvSpPr/>
            <p:nvPr/>
          </p:nvSpPr>
          <p:spPr>
            <a:xfrm>
              <a:off x="7911431" y="1853863"/>
              <a:ext cx="2908300" cy="2908300"/>
            </a:xfrm>
            <a:prstGeom prst="arc">
              <a:avLst>
                <a:gd name="adj1" fmla="val 14320089"/>
                <a:gd name="adj2" fmla="val 12497581"/>
              </a:avLst>
            </a:prstGeom>
            <a:ln w="31750">
              <a:solidFill>
                <a:srgbClr val="65504F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D2EC7CD-6303-4CCC-BB8E-7883C3A72421}"/>
                </a:ext>
              </a:extLst>
            </p:cNvPr>
            <p:cNvGrpSpPr/>
            <p:nvPr/>
          </p:nvGrpSpPr>
          <p:grpSpPr>
            <a:xfrm>
              <a:off x="2633227" y="2510443"/>
              <a:ext cx="438513" cy="486038"/>
              <a:chOff x="4006850" y="1601788"/>
              <a:chExt cx="322263" cy="357188"/>
            </a:xfrm>
            <a:solidFill>
              <a:srgbClr val="65504F"/>
            </a:solidFill>
          </p:grpSpPr>
          <p:sp>
            <p:nvSpPr>
              <p:cNvPr id="28" name="Freeform 17">
                <a:extLst>
                  <a:ext uri="{FF2B5EF4-FFF2-40B4-BE49-F238E27FC236}">
                    <a16:creationId xmlns:a16="http://schemas.microsoft.com/office/drawing/2014/main" id="{95559B63-5B12-4273-ABD0-FCE4A93E4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8">
                <a:extLst>
                  <a:ext uri="{FF2B5EF4-FFF2-40B4-BE49-F238E27FC236}">
                    <a16:creationId xmlns:a16="http://schemas.microsoft.com/office/drawing/2014/main" id="{DC68656B-6A84-44FD-9812-C3F999500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9">
                <a:extLst>
                  <a:ext uri="{FF2B5EF4-FFF2-40B4-BE49-F238E27FC236}">
                    <a16:creationId xmlns:a16="http://schemas.microsoft.com/office/drawing/2014/main" id="{4BFFF7E5-BB24-4922-946C-FC1CAD99E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0">
                <a:extLst>
                  <a:ext uri="{FF2B5EF4-FFF2-40B4-BE49-F238E27FC236}">
                    <a16:creationId xmlns:a16="http://schemas.microsoft.com/office/drawing/2014/main" id="{1974D3E3-DCE8-4C94-B63E-16AAF9FF5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1">
                <a:extLst>
                  <a:ext uri="{FF2B5EF4-FFF2-40B4-BE49-F238E27FC236}">
                    <a16:creationId xmlns:a16="http://schemas.microsoft.com/office/drawing/2014/main" id="{07F31657-05E9-4798-B55A-B79476A69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491CE9E5-5B7E-4E58-87E9-9D9927C9D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9327" y="2486986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6550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EB005AD8-78C7-4759-B71C-30232B90A5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4055" y="2366180"/>
              <a:ext cx="426294" cy="52337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36">
              <a:extLst>
                <a:ext uri="{FF2B5EF4-FFF2-40B4-BE49-F238E27FC236}">
                  <a16:creationId xmlns:a16="http://schemas.microsoft.com/office/drawing/2014/main" id="{A9F0CC9C-8E94-4165-B296-0ED35955EB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1560" y="2476646"/>
              <a:ext cx="240547" cy="404580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4DD405E-C593-4A42-AFA0-EC94D059E3AE}"/>
                </a:ext>
              </a:extLst>
            </p:cNvPr>
            <p:cNvSpPr/>
            <p:nvPr/>
          </p:nvSpPr>
          <p:spPr>
            <a:xfrm>
              <a:off x="2459999" y="3204408"/>
              <a:ext cx="776809" cy="90986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65504F"/>
                  </a:solidFill>
                </a:rPr>
                <a:t>STEP</a:t>
              </a:r>
            </a:p>
            <a:p>
              <a:pPr algn="ctr"/>
              <a:r>
                <a:rPr lang="en-US" altLang="ko-KR" sz="2800" b="1" dirty="0">
                  <a:solidFill>
                    <a:srgbClr val="65504F"/>
                  </a:solidFill>
                </a:rPr>
                <a:t>01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3EC704D-819C-40A4-8429-DCC3B493F689}"/>
                </a:ext>
              </a:extLst>
            </p:cNvPr>
            <p:cNvSpPr/>
            <p:nvPr/>
          </p:nvSpPr>
          <p:spPr>
            <a:xfrm>
              <a:off x="4713428" y="3204408"/>
              <a:ext cx="776809" cy="90986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STEP</a:t>
              </a:r>
            </a:p>
            <a:p>
              <a:pPr algn="ctr"/>
              <a:r>
                <a:rPr lang="en-US" altLang="ko-KR" sz="2800" b="1" dirty="0">
                  <a:solidFill>
                    <a:srgbClr val="FFC000"/>
                  </a:solidFill>
                </a:rPr>
                <a:t>02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6089753-EFAC-4795-8EDF-C61C8E632B75}"/>
                </a:ext>
              </a:extLst>
            </p:cNvPr>
            <p:cNvSpPr/>
            <p:nvPr/>
          </p:nvSpPr>
          <p:spPr>
            <a:xfrm>
              <a:off x="6834509" y="3204408"/>
              <a:ext cx="776809" cy="90986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C000"/>
                  </a:solidFill>
                </a:rPr>
                <a:t>STEP</a:t>
              </a:r>
            </a:p>
            <a:p>
              <a:pPr algn="ctr"/>
              <a:r>
                <a:rPr lang="en-US" altLang="ko-KR" sz="2800" b="1" dirty="0">
                  <a:solidFill>
                    <a:srgbClr val="FFC000"/>
                  </a:solidFill>
                </a:rPr>
                <a:t>03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1B254D0-3708-46D9-98B7-E6C99061B9E6}"/>
                </a:ext>
              </a:extLst>
            </p:cNvPr>
            <p:cNvSpPr/>
            <p:nvPr/>
          </p:nvSpPr>
          <p:spPr>
            <a:xfrm>
              <a:off x="9051839" y="3204408"/>
              <a:ext cx="776809" cy="90986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65504F"/>
                  </a:solidFill>
                </a:rPr>
                <a:t>STEP</a:t>
              </a:r>
            </a:p>
            <a:p>
              <a:pPr algn="ctr"/>
              <a:r>
                <a:rPr lang="en-US" altLang="ko-KR" sz="2800" b="1" dirty="0">
                  <a:solidFill>
                    <a:srgbClr val="65504F"/>
                  </a:solidFill>
                </a:rPr>
                <a:t>04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750211-67C1-4348-855F-471ED3914096}"/>
              </a:ext>
            </a:extLst>
          </p:cNvPr>
          <p:cNvSpPr/>
          <p:nvPr/>
        </p:nvSpPr>
        <p:spPr>
          <a:xfrm>
            <a:off x="1091114" y="5562269"/>
            <a:ext cx="222653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장르 </a:t>
            </a:r>
            <a:r>
              <a:rPr lang="ko-KR" altLang="en-US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고유값을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리스트로</a:t>
            </a:r>
          </a:p>
        </p:txBody>
      </p:sp>
      <p:sp>
        <p:nvSpPr>
          <p:cNvPr id="34" name="사각형: 둥근 모서리 31">
            <a:extLst>
              <a:ext uri="{FF2B5EF4-FFF2-40B4-BE49-F238E27FC236}">
                <a16:creationId xmlns:a16="http://schemas.microsoft.com/office/drawing/2014/main" id="{2CED0630-5D4B-4B80-81B6-64C3A7A1AC54}"/>
              </a:ext>
            </a:extLst>
          </p:cNvPr>
          <p:cNvSpPr/>
          <p:nvPr/>
        </p:nvSpPr>
        <p:spPr>
          <a:xfrm>
            <a:off x="1583331" y="5021254"/>
            <a:ext cx="1278204" cy="351826"/>
          </a:xfrm>
          <a:prstGeom prst="roundRect">
            <a:avLst>
              <a:gd name="adj" fmla="val 50000"/>
            </a:avLst>
          </a:prstGeom>
          <a:solidFill>
            <a:srgbClr val="65504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사각형: 둥근 모서리 31">
            <a:extLst>
              <a:ext uri="{FF2B5EF4-FFF2-40B4-BE49-F238E27FC236}">
                <a16:creationId xmlns:a16="http://schemas.microsoft.com/office/drawing/2014/main" id="{D3722C19-B636-4901-8AF2-E4351CC2EDA1}"/>
              </a:ext>
            </a:extLst>
          </p:cNvPr>
          <p:cNvSpPr/>
          <p:nvPr/>
        </p:nvSpPr>
        <p:spPr>
          <a:xfrm>
            <a:off x="4007740" y="5026509"/>
            <a:ext cx="1278204" cy="351826"/>
          </a:xfrm>
          <a:prstGeom prst="roundRect">
            <a:avLst>
              <a:gd name="adj" fmla="val 50000"/>
            </a:avLst>
          </a:prstGeom>
          <a:solidFill>
            <a:srgbClr val="65504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163C806-ABF7-4D8D-9200-327F8622FFAC}"/>
              </a:ext>
            </a:extLst>
          </p:cNvPr>
          <p:cNvSpPr/>
          <p:nvPr/>
        </p:nvSpPr>
        <p:spPr>
          <a:xfrm>
            <a:off x="5946589" y="5459787"/>
            <a:ext cx="2384055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one-hot encoding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결과물 추가</a:t>
            </a:r>
          </a:p>
        </p:txBody>
      </p:sp>
      <p:sp>
        <p:nvSpPr>
          <p:cNvPr id="38" name="사각형: 둥근 모서리 31">
            <a:extLst>
              <a:ext uri="{FF2B5EF4-FFF2-40B4-BE49-F238E27FC236}">
                <a16:creationId xmlns:a16="http://schemas.microsoft.com/office/drawing/2014/main" id="{E521F048-7B50-44CE-9707-E5E907219DF4}"/>
              </a:ext>
            </a:extLst>
          </p:cNvPr>
          <p:cNvSpPr/>
          <p:nvPr/>
        </p:nvSpPr>
        <p:spPr>
          <a:xfrm>
            <a:off x="6499515" y="5029866"/>
            <a:ext cx="1278204" cy="351826"/>
          </a:xfrm>
          <a:prstGeom prst="roundRect">
            <a:avLst>
              <a:gd name="adj" fmla="val 50000"/>
            </a:avLst>
          </a:prstGeom>
          <a:solidFill>
            <a:srgbClr val="65504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5F4F282-76E7-493C-84A6-8381103F035A}"/>
              </a:ext>
            </a:extLst>
          </p:cNvPr>
          <p:cNvSpPr/>
          <p:nvPr/>
        </p:nvSpPr>
        <p:spPr>
          <a:xfrm>
            <a:off x="8522850" y="5411372"/>
            <a:ext cx="2578036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영화 데이터와 드라마 데이터를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movie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tv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할당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사각형: 둥근 모서리 31">
            <a:extLst>
              <a:ext uri="{FF2B5EF4-FFF2-40B4-BE49-F238E27FC236}">
                <a16:creationId xmlns:a16="http://schemas.microsoft.com/office/drawing/2014/main" id="{C2EB02CC-0C71-4982-9181-FCFF0E53E827}"/>
              </a:ext>
            </a:extLst>
          </p:cNvPr>
          <p:cNvSpPr/>
          <p:nvPr/>
        </p:nvSpPr>
        <p:spPr>
          <a:xfrm>
            <a:off x="8988557" y="5029866"/>
            <a:ext cx="1278204" cy="351826"/>
          </a:xfrm>
          <a:prstGeom prst="roundRect">
            <a:avLst>
              <a:gd name="adj" fmla="val 50000"/>
            </a:avLst>
          </a:prstGeom>
          <a:solidFill>
            <a:srgbClr val="65504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62C4DF-DFCF-4D1C-A495-644B51F346F8}"/>
              </a:ext>
            </a:extLst>
          </p:cNvPr>
          <p:cNvSpPr txBox="1"/>
          <p:nvPr/>
        </p:nvSpPr>
        <p:spPr>
          <a:xfrm>
            <a:off x="3725217" y="5535499"/>
            <a:ext cx="1961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listed_in</a:t>
            </a:r>
            <a:r>
              <a:rPr lang="en-US" altLang="ko-KR" dirty="0"/>
              <a:t> </a:t>
            </a:r>
            <a:r>
              <a:rPr lang="ko-KR" altLang="en-US" dirty="0"/>
              <a:t>장르로 </a:t>
            </a:r>
            <a:r>
              <a:rPr lang="en-US" altLang="ko-KR" dirty="0"/>
              <a:t>one-hot encoding</a:t>
            </a:r>
            <a:r>
              <a:rPr lang="ko-KR" altLang="en-US" dirty="0"/>
              <a:t>진행</a:t>
            </a:r>
          </a:p>
        </p:txBody>
      </p:sp>
    </p:spTree>
    <p:extLst>
      <p:ext uri="{BB962C8B-B14F-4D97-AF65-F5344CB8AC3E}">
        <p14:creationId xmlns:p14="http://schemas.microsoft.com/office/powerpoint/2010/main" val="308087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0D5EE32-50C1-4BF4-84F0-2834E9087C0B}"/>
              </a:ext>
            </a:extLst>
          </p:cNvPr>
          <p:cNvGrpSpPr/>
          <p:nvPr/>
        </p:nvGrpSpPr>
        <p:grpSpPr>
          <a:xfrm>
            <a:off x="396712" y="233444"/>
            <a:ext cx="11375010" cy="6649956"/>
            <a:chOff x="396712" y="233444"/>
            <a:chExt cx="11375010" cy="6649956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E1726630-85DD-4138-92B0-566F4F734CAD}"/>
                </a:ext>
              </a:extLst>
            </p:cNvPr>
            <p:cNvSpPr/>
            <p:nvPr/>
          </p:nvSpPr>
          <p:spPr>
            <a:xfrm>
              <a:off x="396712" y="233444"/>
              <a:ext cx="11375010" cy="6649956"/>
            </a:xfrm>
            <a:prstGeom prst="round2SameRect">
              <a:avLst>
                <a:gd name="adj1" fmla="val 5237"/>
                <a:gd name="adj2" fmla="val 0"/>
              </a:avLst>
            </a:prstGeom>
            <a:solidFill>
              <a:schemeClr val="bg1"/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90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44FAACD-B361-4E7B-BA74-690372BF1E69}"/>
                </a:ext>
              </a:extLst>
            </p:cNvPr>
            <p:cNvSpPr/>
            <p:nvPr/>
          </p:nvSpPr>
          <p:spPr>
            <a:xfrm>
              <a:off x="420278" y="258844"/>
              <a:ext cx="11340000" cy="5847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5504F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b="1" dirty="0">
                  <a:ln w="15875">
                    <a:solidFill>
                      <a:srgbClr val="44546A">
                        <a:lumMod val="75000"/>
                      </a:srgbClr>
                    </a:solidFill>
                  </a:ln>
                  <a:solidFill>
                    <a:srgbClr val="FFC000"/>
                  </a:solidFill>
                  <a:effectLst>
                    <a:outerShdw dist="38100" dir="2700000" algn="tl" rotWithShape="0">
                      <a:srgbClr val="44546A">
                        <a:lumMod val="75000"/>
                      </a:srgbClr>
                    </a:outerShdw>
                  </a:effectLst>
                  <a:latin typeface="Impact" panose="020B0806030902050204" pitchFamily="34" charset="0"/>
                </a:rPr>
                <a:t>Netflix </a:t>
              </a:r>
              <a:endParaRPr lang="ko-KR" altLang="en-US" b="1" dirty="0">
                <a:ln w="15875">
                  <a:solidFill>
                    <a:srgbClr val="44546A">
                      <a:lumMod val="75000"/>
                    </a:srgbClr>
                  </a:solidFill>
                </a:ln>
                <a:solidFill>
                  <a:srgbClr val="FFC000"/>
                </a:solidFill>
                <a:effectLst>
                  <a:outerShdw dist="38100" dir="2700000" algn="tl" rotWithShape="0">
                    <a:srgbClr val="44546A">
                      <a:lumMod val="75000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29E14-F88A-4BDF-A507-A99798F5B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193"/>
            <a:ext cx="10515600" cy="4498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Type</a:t>
            </a:r>
            <a:endParaRPr lang="ko-KR" altLang="en-US" sz="2400" dirty="0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3CA4A91D-1CE2-4571-81D0-AF14725980D0}"/>
              </a:ext>
            </a:extLst>
          </p:cNvPr>
          <p:cNvSpPr/>
          <p:nvPr/>
        </p:nvSpPr>
        <p:spPr>
          <a:xfrm rot="10800000">
            <a:off x="420278" y="843619"/>
            <a:ext cx="2032466" cy="501087"/>
          </a:xfrm>
          <a:prstGeom prst="snip1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E60629-A462-461E-9A2D-CBEEF2387D22}"/>
              </a:ext>
            </a:extLst>
          </p:cNvPr>
          <p:cNvSpPr/>
          <p:nvPr/>
        </p:nvSpPr>
        <p:spPr>
          <a:xfrm>
            <a:off x="2452744" y="843619"/>
            <a:ext cx="1172583" cy="501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A5AA1-A153-4D57-BD12-12AE0B1E7752}"/>
              </a:ext>
            </a:extLst>
          </p:cNvPr>
          <p:cNvSpPr txBox="1"/>
          <p:nvPr/>
        </p:nvSpPr>
        <p:spPr>
          <a:xfrm>
            <a:off x="677731" y="863330"/>
            <a:ext cx="108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D0A69-E617-4047-9D0B-B91BCD22FFDF}"/>
              </a:ext>
            </a:extLst>
          </p:cNvPr>
          <p:cNvSpPr txBox="1"/>
          <p:nvPr/>
        </p:nvSpPr>
        <p:spPr>
          <a:xfrm>
            <a:off x="2581835" y="863330"/>
            <a:ext cx="55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CA4557-B760-4761-8869-04D95017E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33" y="2348227"/>
            <a:ext cx="9048367" cy="435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4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867</Words>
  <Application>Microsoft Office PowerPoint</Application>
  <PresentationFormat>와이드스크린</PresentationFormat>
  <Paragraphs>204</Paragraphs>
  <Slides>47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맑은 고딕</vt:lpstr>
      <vt:lpstr>Arial</vt:lpstr>
      <vt:lpstr>Calibri</vt:lpstr>
      <vt:lpstr>Impact</vt:lpstr>
      <vt:lpstr>Roboto</vt:lpstr>
      <vt:lpstr>Office 테마</vt:lpstr>
      <vt:lpstr>Netflix 트렌드와 성공 공식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변수 간의 관계 확인</vt:lpstr>
      <vt:lpstr>2. 변수 간의 관계 확인</vt:lpstr>
      <vt:lpstr>2. 변수 간의 관계 확인</vt:lpstr>
      <vt:lpstr>2. 변수 간의 관계 확인</vt:lpstr>
      <vt:lpstr>2. 변수 간의 관계 확인</vt:lpstr>
      <vt:lpstr>2. 변수 간의 관계 확인</vt:lpstr>
      <vt:lpstr>2. 변수 간의 관계 확인</vt:lpstr>
      <vt:lpstr>2. 변수 간의 관계 확인</vt:lpstr>
      <vt:lpstr>2. 변수 간의 관계 확인</vt:lpstr>
      <vt:lpstr>2. 변수 간의 관계 확인</vt:lpstr>
      <vt:lpstr>결론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트렌드와 성공 공식</dc:title>
  <dc:creator>신 은정</dc:creator>
  <cp:lastModifiedBy>신 은정</cp:lastModifiedBy>
  <cp:revision>2</cp:revision>
  <dcterms:created xsi:type="dcterms:W3CDTF">2022-03-08T08:21:44Z</dcterms:created>
  <dcterms:modified xsi:type="dcterms:W3CDTF">2022-03-10T15:40:37Z</dcterms:modified>
</cp:coreProperties>
</file>