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0" r:id="rId2"/>
  </p:sldMasterIdLst>
  <p:notesMasterIdLst>
    <p:notesMasterId r:id="rId24"/>
  </p:notesMasterIdLst>
  <p:sldIdLst>
    <p:sldId id="1377" r:id="rId3"/>
    <p:sldId id="1378" r:id="rId4"/>
    <p:sldId id="1379" r:id="rId5"/>
    <p:sldId id="1380" r:id="rId6"/>
    <p:sldId id="1381" r:id="rId7"/>
    <p:sldId id="1382" r:id="rId8"/>
    <p:sldId id="1383" r:id="rId9"/>
    <p:sldId id="1384" r:id="rId10"/>
    <p:sldId id="1385" r:id="rId11"/>
    <p:sldId id="1386" r:id="rId12"/>
    <p:sldId id="1387" r:id="rId13"/>
    <p:sldId id="1388" r:id="rId14"/>
    <p:sldId id="1389" r:id="rId15"/>
    <p:sldId id="1390" r:id="rId16"/>
    <p:sldId id="1391" r:id="rId17"/>
    <p:sldId id="1392" r:id="rId18"/>
    <p:sldId id="1393" r:id="rId19"/>
    <p:sldId id="1394" r:id="rId20"/>
    <p:sldId id="1395" r:id="rId21"/>
    <p:sldId id="1396" r:id="rId22"/>
    <p:sldId id="1397" r:id="rId23"/>
  </p:sldIdLst>
  <p:sldSz cx="12436475" cy="6994525"/>
  <p:notesSz cx="6858000" cy="9144000"/>
  <p:embeddedFontLst>
    <p:embeddedFont>
      <p:font typeface="Quattrocento Sans" panose="020B05020500000200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AE0F88CA-BAB6-A347-9E91-52E08CC7662C}">
          <p14:sldIdLst>
            <p14:sldId id="1377"/>
            <p14:sldId id="1378"/>
            <p14:sldId id="1379"/>
            <p14:sldId id="1380"/>
            <p14:sldId id="1381"/>
          </p14:sldIdLst>
        </p14:section>
        <p14:section name="First HTML File" id="{81DAFDF4-F6B8-D64A-89BD-D40B5A7FA834}">
          <p14:sldIdLst>
            <p14:sldId id="1382"/>
            <p14:sldId id="1383"/>
            <p14:sldId id="1384"/>
            <p14:sldId id="1385"/>
            <p14:sldId id="1386"/>
            <p14:sldId id="1387"/>
            <p14:sldId id="1388"/>
          </p14:sldIdLst>
        </p14:section>
        <p14:section name="Theory" id="{1AD5DFE0-B215-8848-8C44-E614F98379F3}">
          <p14:sldIdLst>
            <p14:sldId id="1389"/>
            <p14:sldId id="1390"/>
            <p14:sldId id="1391"/>
            <p14:sldId id="1392"/>
          </p14:sldIdLst>
        </p14:section>
        <p14:section name="Tags and Attributes" id="{976C750B-4D5B-594E-AD93-661420638C63}">
          <p14:sldIdLst>
            <p14:sldId id="1393"/>
            <p14:sldId id="1394"/>
          </p14:sldIdLst>
        </p14:section>
        <p14:section name="CSS" id="{AC85C87F-A016-2D47-AD0B-5DF641CB4244}">
          <p14:sldIdLst>
            <p14:sldId id="1395"/>
            <p14:sldId id="1396"/>
            <p14:sldId id="13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0" roundtripDataSignature="AMtx7mjBHJTEsYDfHLkIj1I1I7OYwykD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28"/>
    <a:srgbClr val="E54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E16034-8D75-49D4-BFB0-2FC56EA78A77}">
  <a:tblStyle styleId="{9FE16034-8D75-49D4-BFB0-2FC56EA78A77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8"/>
          </a:solidFill>
        </a:fill>
      </a:tcStyle>
    </a:wholeTbl>
    <a:band1H>
      <a:tcTxStyle/>
      <a:tcStyle>
        <a:tcBdr/>
        <a:fill>
          <a:solidFill>
            <a:srgbClr val="CFCF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CF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94659"/>
  </p:normalViewPr>
  <p:slideViewPr>
    <p:cSldViewPr snapToGrid="0">
      <p:cViewPr varScale="1">
        <p:scale>
          <a:sx n="130" d="100"/>
          <a:sy n="130" d="100"/>
        </p:scale>
        <p:origin x="6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170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7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7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172" Type="http://schemas.openxmlformats.org/officeDocument/2006/relationships/viewProps" Target="viewProps.xml"/><Relationship Id="rId8" Type="http://schemas.openxmlformats.org/officeDocument/2006/relationships/slide" Target="slides/slide6.xml"/><Relationship Id="rId1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228600" algn="l" rtl="0">
              <a:spcBef>
                <a:spcPts val="34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/>
              <a:t>#Show the examples in code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5175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ccent Color 1">
  <p:cSld name="Blank Accent Color 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ccent Color 2">
  <p:cSld name="Blank Accent Color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ccent Color 3">
  <p:cSld name="Blank Accent Color 3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logo slide">
  <p:cSld name="Closing logo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Notes slide Layout">
  <p:cSld name="Black Notes slide Layou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0"/>
          <p:cNvSpPr txBox="1">
            <a:spLocks noGrp="1"/>
          </p:cNvSpPr>
          <p:nvPr>
            <p:ph type="body" idx="1"/>
          </p:nvPr>
        </p:nvSpPr>
        <p:spPr>
          <a:xfrm>
            <a:off x="274638" y="1212850"/>
            <a:ext cx="11887200" cy="2443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lvl="0" indent="-43434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41148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Char char="•"/>
              <a:defRPr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88619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Char char="•"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6576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80"/>
          <p:cNvSpPr txBox="1">
            <a:spLocks noGrp="1"/>
          </p:cNvSpPr>
          <p:nvPr>
            <p:ph type="body" idx="2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155450" tIns="77725" rIns="155450" bIns="77725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000000"/>
              </a:buClr>
              <a:buSzPts val="3330"/>
              <a:buFont typeface="Arial"/>
              <a:buNone/>
              <a:defRPr sz="37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80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ccent Color 1">
  <p:cSld name="Section Title Accent Color 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0"/>
          <p:cNvSpPr txBox="1"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6"/>
          <p:cNvSpPr txBox="1">
            <a:spLocks noGrp="1"/>
          </p:cNvSpPr>
          <p:nvPr>
            <p:ph type="title"/>
          </p:nvPr>
        </p:nvSpPr>
        <p:spPr>
          <a:xfrm>
            <a:off x="274702" y="2125678"/>
            <a:ext cx="9143936" cy="182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6"/>
          <p:cNvSpPr txBox="1">
            <a:spLocks noGrp="1"/>
          </p:cNvSpPr>
          <p:nvPr>
            <p:ph type="body" idx="1"/>
          </p:nvPr>
        </p:nvSpPr>
        <p:spPr>
          <a:xfrm>
            <a:off x="274701" y="3955786"/>
            <a:ext cx="7315137" cy="182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109725" rIns="146300" bIns="1097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5" name="Google Shape;35;p1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6162520"/>
            <a:ext cx="1645920" cy="35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Non-bulleted text">
  <p:cSld name="Title &amp; Non-bulleted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7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7"/>
          <p:cNvSpPr txBox="1">
            <a:spLocks noGrp="1"/>
          </p:cNvSpPr>
          <p:nvPr>
            <p:ph type="body" idx="1"/>
          </p:nvPr>
        </p:nvSpPr>
        <p:spPr>
          <a:xfrm>
            <a:off x="274638" y="1212850"/>
            <a:ext cx="11887200" cy="20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8"/>
          <p:cNvSpPr txBox="1">
            <a:spLocks noGrp="1"/>
          </p:cNvSpPr>
          <p:nvPr>
            <p:ph type="body" idx="1"/>
          </p:nvPr>
        </p:nvSpPr>
        <p:spPr>
          <a:xfrm>
            <a:off x="274638" y="1212850"/>
            <a:ext cx="11887200" cy="2025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lvl="0" indent="-43434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Char char="•"/>
              <a:defRPr sz="3600"/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68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9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">
  <p:cSld name="Demo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0"/>
          <p:cNvSpPr txBox="1">
            <a:spLocks noGrp="1"/>
          </p:cNvSpPr>
          <p:nvPr>
            <p:ph type="title"/>
          </p:nvPr>
        </p:nvSpPr>
        <p:spPr>
          <a:xfrm>
            <a:off x="274639" y="1209973"/>
            <a:ext cx="10056812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0"/>
          <p:cNvSpPr txBox="1">
            <a:spLocks noGrp="1"/>
          </p:cNvSpPr>
          <p:nvPr>
            <p:ph type="body" idx="1"/>
          </p:nvPr>
        </p:nvSpPr>
        <p:spPr>
          <a:xfrm>
            <a:off x="274638" y="3954463"/>
            <a:ext cx="10058401" cy="794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46300" rIns="182875" bIns="14630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3pPr>
            <a:lvl4pPr marL="1828800" lvl="3" indent="-331469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4pPr>
            <a:lvl5pPr marL="2286000" lvl="4" indent="-33147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slide">
  <p:cSld name="Video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1"/>
          <p:cNvSpPr txBox="1">
            <a:spLocks noGrp="1"/>
          </p:cNvSpPr>
          <p:nvPr>
            <p:ph type="title"/>
          </p:nvPr>
        </p:nvSpPr>
        <p:spPr>
          <a:xfrm>
            <a:off x="274639" y="1209973"/>
            <a:ext cx="10056812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 b="0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ccent Color 2">
  <p:cSld name="Section Title Accent Color 2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3"/>
          <p:cNvSpPr txBox="1"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ccent Color 3">
  <p:cSld name="Section Title Accent Color 3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4"/>
          <p:cNvSpPr txBox="1"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5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5"/>
          <p:cNvSpPr txBox="1"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4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57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147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12" name="Google Shape;12;p15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 rot="5400000">
            <a:off x="9393898" y="3050513"/>
            <a:ext cx="6995160" cy="8941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8" r:id="rId13"/>
    <p:sldLayoutId id="2147483669" r:id="rId14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8"/>
          <p:cNvSpPr txBox="1"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58"/>
          <p:cNvSpPr txBox="1"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4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576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1469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147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70" name="Google Shape;70;p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9393898" y="3050513"/>
            <a:ext cx="6995160" cy="89413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79F8DF-BB16-9001-E58B-BC4FB2FEE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078" y="842962"/>
            <a:ext cx="5142317" cy="514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47036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C9A146-9AF4-6046-44BD-DB08F84FCE8C}"/>
              </a:ext>
            </a:extLst>
          </p:cNvPr>
          <p:cNvSpPr txBox="1"/>
          <p:nvPr/>
        </p:nvSpPr>
        <p:spPr>
          <a:xfrm>
            <a:off x="343242" y="3526446"/>
            <a:ext cx="93330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</a:rPr>
              <a:t>What are &lt;&gt;?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</a:rPr>
              <a:t>What are they used for?</a:t>
            </a:r>
          </a:p>
          <a:p>
            <a:pPr marL="742950" indent="-742950">
              <a:buClr>
                <a:schemeClr val="bg1"/>
              </a:buClr>
              <a:buFont typeface="+mj-lt"/>
              <a:buAutoNum type="arabicPeriod"/>
            </a:pPr>
            <a:r>
              <a:rPr lang="en-US" sz="4400" dirty="0">
                <a:solidFill>
                  <a:schemeClr val="bg1"/>
                </a:solidFill>
              </a:rPr>
              <a:t>What’s the difference of &lt;&gt; vs &lt;/&gt;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7B654-445B-EE3D-EEFB-E7E0E817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56" y="821684"/>
            <a:ext cx="6160885" cy="3088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655EFD-69C4-DD4B-4B9B-923F10B4984A}"/>
              </a:ext>
            </a:extLst>
          </p:cNvPr>
          <p:cNvSpPr txBox="1"/>
          <p:nvPr/>
        </p:nvSpPr>
        <p:spPr>
          <a:xfrm>
            <a:off x="2529192" y="6172841"/>
            <a:ext cx="4373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Marks the </a:t>
            </a:r>
            <a:r>
              <a:rPr lang="en-US" sz="3200" dirty="0">
                <a:solidFill>
                  <a:srgbClr val="FFFF00"/>
                </a:solidFill>
              </a:rPr>
              <a:t>start</a:t>
            </a:r>
            <a:r>
              <a:rPr lang="en-US" sz="3200" dirty="0">
                <a:solidFill>
                  <a:schemeClr val="bg1"/>
                </a:solidFill>
              </a:rPr>
              <a:t> of a tag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402AF-71EF-E44A-FF39-C057978A1B0F}"/>
              </a:ext>
            </a:extLst>
          </p:cNvPr>
          <p:cNvSpPr txBox="1"/>
          <p:nvPr/>
        </p:nvSpPr>
        <p:spPr>
          <a:xfrm>
            <a:off x="7953998" y="6172840"/>
            <a:ext cx="430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Marks the </a:t>
            </a:r>
            <a:r>
              <a:rPr lang="en-US" sz="3200" b="1" dirty="0">
                <a:solidFill>
                  <a:srgbClr val="FFFF00"/>
                </a:solidFill>
              </a:rPr>
              <a:t>end</a:t>
            </a:r>
            <a:r>
              <a:rPr lang="en-US" sz="3200" dirty="0">
                <a:solidFill>
                  <a:schemeClr val="bg1"/>
                </a:solidFill>
              </a:rPr>
              <a:t> of a tag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C70BED-F94E-F42F-2C4C-C1448F09C86C}"/>
              </a:ext>
            </a:extLst>
          </p:cNvPr>
          <p:cNvCxnSpPr>
            <a:cxnSpLocks/>
          </p:cNvCxnSpPr>
          <p:nvPr/>
        </p:nvCxnSpPr>
        <p:spPr>
          <a:xfrm flipH="1">
            <a:off x="6391072" y="5515583"/>
            <a:ext cx="1118681" cy="65725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374E47-1C0E-CF89-310A-6BEBDC5424D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339028" y="5515583"/>
            <a:ext cx="767162" cy="65725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15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F18AC-A487-537D-325D-5DF36B83B894}"/>
              </a:ext>
            </a:extLst>
          </p:cNvPr>
          <p:cNvSpPr txBox="1"/>
          <p:nvPr/>
        </p:nvSpPr>
        <p:spPr>
          <a:xfrm>
            <a:off x="3558694" y="194553"/>
            <a:ext cx="53190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Some more questions!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A824B-0DFA-FCC5-98C0-8932AC63C404}"/>
              </a:ext>
            </a:extLst>
          </p:cNvPr>
          <p:cNvSpPr txBox="1"/>
          <p:nvPr/>
        </p:nvSpPr>
        <p:spPr>
          <a:xfrm>
            <a:off x="2538919" y="1196502"/>
            <a:ext cx="3834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Does this work?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24728-4FB6-68F4-5C39-0AE96DC9BFAC}"/>
              </a:ext>
            </a:extLst>
          </p:cNvPr>
          <p:cNvSpPr txBox="1"/>
          <p:nvPr/>
        </p:nvSpPr>
        <p:spPr>
          <a:xfrm>
            <a:off x="7608033" y="3834470"/>
            <a:ext cx="2893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….but why?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0A0E01-4CDE-C91C-765E-7D1143A06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71" y="1707225"/>
            <a:ext cx="7772400" cy="24811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CDFBD1-F24D-020E-7126-7FFAA0D7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79" y="958131"/>
            <a:ext cx="11098916" cy="575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96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B926E3-CE46-81B2-BCB7-BD80B8FCF628}"/>
              </a:ext>
            </a:extLst>
          </p:cNvPr>
          <p:cNvSpPr txBox="1"/>
          <p:nvPr/>
        </p:nvSpPr>
        <p:spPr>
          <a:xfrm>
            <a:off x="2132823" y="0"/>
            <a:ext cx="8170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Even more questions!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(Why this guy so many questions?)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300C0-B476-1CDD-2412-DB435F3CE441}"/>
              </a:ext>
            </a:extLst>
          </p:cNvPr>
          <p:cNvSpPr txBox="1"/>
          <p:nvPr/>
        </p:nvSpPr>
        <p:spPr>
          <a:xfrm>
            <a:off x="949005" y="1974715"/>
            <a:ext cx="10538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So…how are you supposed to combine tags?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77A1F-0397-20CA-DF62-B1BA0BACAC1D}"/>
              </a:ext>
            </a:extLst>
          </p:cNvPr>
          <p:cNvSpPr txBox="1"/>
          <p:nvPr/>
        </p:nvSpPr>
        <p:spPr>
          <a:xfrm>
            <a:off x="1491873" y="4164723"/>
            <a:ext cx="1484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It’s </a:t>
            </a:r>
            <a:r>
              <a:rPr lang="en-US" sz="4000" dirty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1F59F-75C0-052A-C529-BB63CC0FF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202" y="3278072"/>
            <a:ext cx="7772400" cy="248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909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69B9D-5F3D-6286-4983-2A1A68EE010B}"/>
              </a:ext>
            </a:extLst>
          </p:cNvPr>
          <p:cNvSpPr txBox="1"/>
          <p:nvPr/>
        </p:nvSpPr>
        <p:spPr>
          <a:xfrm>
            <a:off x="1661541" y="375854"/>
            <a:ext cx="9113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Now for some boring theoretical part….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DA314-9F8B-7C61-9062-E700D1F83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037" y="1161565"/>
            <a:ext cx="7772400" cy="1753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C7C181-32B7-ED9F-B9BF-5512432E5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037" y="1161565"/>
            <a:ext cx="7772400" cy="530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5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0F712-E9AE-5B0E-B4F0-FA1D60C68926}"/>
              </a:ext>
            </a:extLst>
          </p:cNvPr>
          <p:cNvSpPr txBox="1"/>
          <p:nvPr/>
        </p:nvSpPr>
        <p:spPr>
          <a:xfrm>
            <a:off x="3373548" y="466928"/>
            <a:ext cx="5689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D</a:t>
            </a:r>
            <a:r>
              <a:rPr lang="en-US" sz="4000" dirty="0">
                <a:solidFill>
                  <a:schemeClr val="bg1"/>
                </a:solidFill>
              </a:rPr>
              <a:t>ocument </a:t>
            </a:r>
            <a:r>
              <a:rPr lang="en-US" sz="4000" dirty="0">
                <a:solidFill>
                  <a:srgbClr val="FFFF00"/>
                </a:solidFill>
              </a:rPr>
              <a:t>O</a:t>
            </a:r>
            <a:r>
              <a:rPr lang="en-US" sz="4000" dirty="0">
                <a:solidFill>
                  <a:schemeClr val="bg1"/>
                </a:solidFill>
              </a:rPr>
              <a:t>bject </a:t>
            </a:r>
            <a:r>
              <a:rPr lang="en-US" sz="4000" dirty="0">
                <a:solidFill>
                  <a:srgbClr val="FFFF00"/>
                </a:solidFill>
              </a:rPr>
              <a:t>M</a:t>
            </a:r>
            <a:r>
              <a:rPr lang="en-US" sz="4000" dirty="0">
                <a:solidFill>
                  <a:schemeClr val="bg1"/>
                </a:solidFill>
              </a:rPr>
              <a:t>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59CAE-375D-B7D1-1B5F-01D03637DE6A}"/>
              </a:ext>
            </a:extLst>
          </p:cNvPr>
          <p:cNvSpPr txBox="1"/>
          <p:nvPr/>
        </p:nvSpPr>
        <p:spPr>
          <a:xfrm>
            <a:off x="542316" y="1649875"/>
            <a:ext cx="991491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DOM is a W3C (World Wide Web Consortium) standard.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DOM defines a standard for accessing documents: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A27E55-CFC0-C5CA-8FEC-5A6509CB4A75}"/>
              </a:ext>
            </a:extLst>
          </p:cNvPr>
          <p:cNvSpPr txBox="1"/>
          <p:nvPr/>
        </p:nvSpPr>
        <p:spPr>
          <a:xfrm>
            <a:off x="1935805" y="3093396"/>
            <a:ext cx="10097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"The W3C Document Object Model (DOM) is a platform and language-neutral interface that allows programs and scripts to dynamically access and update the content, structure, and style of a document."</a:t>
            </a:r>
          </a:p>
        </p:txBody>
      </p:sp>
    </p:spTree>
    <p:extLst>
      <p:ext uri="{BB962C8B-B14F-4D97-AF65-F5344CB8AC3E}">
        <p14:creationId xmlns:p14="http://schemas.microsoft.com/office/powerpoint/2010/main" val="2877816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974EA-CFC1-6795-0D33-A33502FFF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3EA892-55AC-4A31-3A3B-C87DDE580576}"/>
              </a:ext>
            </a:extLst>
          </p:cNvPr>
          <p:cNvSpPr txBox="1"/>
          <p:nvPr/>
        </p:nvSpPr>
        <p:spPr>
          <a:xfrm>
            <a:off x="3373548" y="466928"/>
            <a:ext cx="5689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rgbClr val="FFFF00"/>
                </a:solidFill>
              </a:rPr>
              <a:t>D</a:t>
            </a:r>
            <a:r>
              <a:rPr lang="en-US" sz="4000" dirty="0">
                <a:solidFill>
                  <a:schemeClr val="bg1"/>
                </a:solidFill>
              </a:rPr>
              <a:t>ocument </a:t>
            </a:r>
            <a:r>
              <a:rPr lang="en-US" sz="4000" dirty="0">
                <a:solidFill>
                  <a:srgbClr val="FFFF00"/>
                </a:solidFill>
              </a:rPr>
              <a:t>O</a:t>
            </a:r>
            <a:r>
              <a:rPr lang="en-US" sz="4000" dirty="0">
                <a:solidFill>
                  <a:schemeClr val="bg1"/>
                </a:solidFill>
              </a:rPr>
              <a:t>bject </a:t>
            </a:r>
            <a:r>
              <a:rPr lang="en-US" sz="4000" dirty="0">
                <a:solidFill>
                  <a:srgbClr val="FFFF00"/>
                </a:solidFill>
              </a:rPr>
              <a:t>M</a:t>
            </a:r>
            <a:r>
              <a:rPr lang="en-US" sz="4000" dirty="0">
                <a:solidFill>
                  <a:schemeClr val="bg1"/>
                </a:solidFill>
              </a:rPr>
              <a:t>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4D6B3C-4CB4-45B4-354E-D2DBA506A770}"/>
              </a:ext>
            </a:extLst>
          </p:cNvPr>
          <p:cNvSpPr txBox="1"/>
          <p:nvPr/>
        </p:nvSpPr>
        <p:spPr>
          <a:xfrm>
            <a:off x="542316" y="1649875"/>
            <a:ext cx="9914917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DOM is a W3C (World Wide Web Consortium) standard.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DOM defines a standard for accessing documents: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4CD79B-CD70-03F7-F346-6CE5AA8149C3}"/>
              </a:ext>
            </a:extLst>
          </p:cNvPr>
          <p:cNvSpPr txBox="1"/>
          <p:nvPr/>
        </p:nvSpPr>
        <p:spPr>
          <a:xfrm>
            <a:off x="1935805" y="3093396"/>
            <a:ext cx="1009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Basically, DOM allows for programs or scripts to update the content however they want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56C17-D6F8-8DD8-7C46-738695841D6E}"/>
              </a:ext>
            </a:extLst>
          </p:cNvPr>
          <p:cNvSpPr txBox="1"/>
          <p:nvPr/>
        </p:nvSpPr>
        <p:spPr>
          <a:xfrm>
            <a:off x="1935805" y="3924393"/>
            <a:ext cx="1009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Plus a few things to remember, DOM is a </a:t>
            </a:r>
            <a:r>
              <a:rPr lang="en-US" sz="2400" b="1" dirty="0">
                <a:solidFill>
                  <a:schemeClr val="bg1"/>
                </a:solidFill>
              </a:rPr>
              <a:t>platform </a:t>
            </a:r>
            <a:r>
              <a:rPr lang="en-US" sz="2400" dirty="0">
                <a:solidFill>
                  <a:schemeClr val="bg1"/>
                </a:solidFill>
              </a:rPr>
              <a:t>and </a:t>
            </a:r>
            <a:r>
              <a:rPr lang="en-US" sz="2400" b="1" dirty="0">
                <a:solidFill>
                  <a:schemeClr val="bg1"/>
                </a:solidFill>
              </a:rPr>
              <a:t>language-neutral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EB580-978B-3ECE-09DF-89C8EB7D0975}"/>
              </a:ext>
            </a:extLst>
          </p:cNvPr>
          <p:cNvSpPr txBox="1"/>
          <p:nvPr/>
        </p:nvSpPr>
        <p:spPr>
          <a:xfrm>
            <a:off x="4940483" y="5680954"/>
            <a:ext cx="25555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That’s it </a:t>
            </a:r>
            <a:r>
              <a:rPr lang="en-US" sz="4000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090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887F3-BFDC-C70B-80E1-6DB4692BF028}"/>
              </a:ext>
            </a:extLst>
          </p:cNvPr>
          <p:cNvSpPr txBox="1"/>
          <p:nvPr/>
        </p:nvSpPr>
        <p:spPr>
          <a:xfrm>
            <a:off x="3758268" y="175097"/>
            <a:ext cx="4919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I lied! (There’s more)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61E01-B1CE-5B64-80D7-2906FD2CC3D1}"/>
              </a:ext>
            </a:extLst>
          </p:cNvPr>
          <p:cNvSpPr txBox="1"/>
          <p:nvPr/>
        </p:nvSpPr>
        <p:spPr>
          <a:xfrm>
            <a:off x="671209" y="1157591"/>
            <a:ext cx="95782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W3C DOM standard is separated into 3 different parts: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Core DOM - standard model for all document types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XML DOM - standard model for XML documents</a:t>
            </a: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highlight>
                  <a:srgbClr val="FF00FF"/>
                </a:highlight>
              </a:rPr>
              <a:t>HTML DOM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- standard model for HTML documents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70E19-3906-4437-C4CA-DBAD45C716F2}"/>
              </a:ext>
            </a:extLst>
          </p:cNvPr>
          <p:cNvSpPr txBox="1"/>
          <p:nvPr/>
        </p:nvSpPr>
        <p:spPr>
          <a:xfrm>
            <a:off x="3584305" y="3142034"/>
            <a:ext cx="88521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Standard </a:t>
            </a:r>
            <a:r>
              <a:rPr lang="en-US" sz="4000" b="1" dirty="0">
                <a:solidFill>
                  <a:schemeClr val="bg1"/>
                </a:solidFill>
                <a:highlight>
                  <a:srgbClr val="FF00FF"/>
                </a:highlight>
              </a:rPr>
              <a:t>object</a:t>
            </a:r>
            <a:r>
              <a:rPr lang="en-US" sz="4000" dirty="0">
                <a:solidFill>
                  <a:schemeClr val="bg1"/>
                </a:solidFill>
              </a:rPr>
              <a:t> model and </a:t>
            </a:r>
            <a:r>
              <a:rPr lang="en-US" sz="4000" dirty="0">
                <a:solidFill>
                  <a:schemeClr val="bg1"/>
                </a:solidFill>
                <a:highlight>
                  <a:srgbClr val="008080"/>
                </a:highlight>
              </a:rPr>
              <a:t>programming interface </a:t>
            </a:r>
            <a:r>
              <a:rPr lang="en-US" sz="4000" dirty="0">
                <a:solidFill>
                  <a:schemeClr val="bg1"/>
                </a:solidFill>
              </a:rPr>
              <a:t>for HTML.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1ACDC-E588-398D-A681-E7BA6B41AD83}"/>
              </a:ext>
            </a:extLst>
          </p:cNvPr>
          <p:cNvSpPr txBox="1"/>
          <p:nvPr/>
        </p:nvSpPr>
        <p:spPr>
          <a:xfrm>
            <a:off x="4931923" y="3142034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sz="40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3AA972-A6A2-1173-493B-03C704115B67}"/>
              </a:ext>
            </a:extLst>
          </p:cNvPr>
          <p:cNvCxnSpPr>
            <a:cxnSpLocks/>
          </p:cNvCxnSpPr>
          <p:nvPr/>
        </p:nvCxnSpPr>
        <p:spPr>
          <a:xfrm>
            <a:off x="2611539" y="3012384"/>
            <a:ext cx="972766" cy="522504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67F030-737A-1121-1FC8-C29507220D89}"/>
              </a:ext>
            </a:extLst>
          </p:cNvPr>
          <p:cNvSpPr txBox="1"/>
          <p:nvPr/>
        </p:nvSpPr>
        <p:spPr>
          <a:xfrm>
            <a:off x="826850" y="4928993"/>
            <a:ext cx="77203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HTML elements as </a:t>
            </a:r>
            <a:r>
              <a:rPr lang="en-US" sz="2800" b="1" dirty="0">
                <a:solidFill>
                  <a:schemeClr val="bg1"/>
                </a:solidFill>
                <a:highlight>
                  <a:srgbClr val="FF00FF"/>
                </a:highlight>
              </a:rPr>
              <a:t>objects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bg1"/>
                </a:solidFill>
                <a:highlight>
                  <a:srgbClr val="008080"/>
                </a:highlight>
              </a:rPr>
              <a:t>properties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of all HTML elements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bg1"/>
                </a:solidFill>
                <a:highlight>
                  <a:srgbClr val="008080"/>
                </a:highlight>
              </a:rPr>
              <a:t>methods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to access all HTML elements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bg1"/>
                </a:solidFill>
                <a:highlight>
                  <a:srgbClr val="008080"/>
                </a:highlight>
              </a:rPr>
              <a:t>events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for all HTML elements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97699F-415B-11F7-655E-22F994B156C9}"/>
              </a:ext>
            </a:extLst>
          </p:cNvPr>
          <p:cNvSpPr txBox="1"/>
          <p:nvPr/>
        </p:nvSpPr>
        <p:spPr>
          <a:xfrm>
            <a:off x="2611539" y="3095867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is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97AED8-05B3-B397-BB41-FAD65E2FB020}"/>
              </a:ext>
            </a:extLst>
          </p:cNvPr>
          <p:cNvCxnSpPr>
            <a:cxnSpLocks/>
          </p:cNvCxnSpPr>
          <p:nvPr/>
        </p:nvCxnSpPr>
        <p:spPr>
          <a:xfrm>
            <a:off x="2033081" y="3012384"/>
            <a:ext cx="311285" cy="191660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4C28B6-2780-F4FB-2D69-03218C6895F6}"/>
              </a:ext>
            </a:extLst>
          </p:cNvPr>
          <p:cNvSpPr txBox="1"/>
          <p:nvPr/>
        </p:nvSpPr>
        <p:spPr>
          <a:xfrm>
            <a:off x="958899" y="379021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Defines</a:t>
            </a:r>
          </a:p>
        </p:txBody>
      </p:sp>
    </p:spTree>
    <p:extLst>
      <p:ext uri="{BB962C8B-B14F-4D97-AF65-F5344CB8AC3E}">
        <p14:creationId xmlns:p14="http://schemas.microsoft.com/office/powerpoint/2010/main" val="158884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3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9D003-888C-39E5-E066-70069CD5BEF8}"/>
              </a:ext>
            </a:extLst>
          </p:cNvPr>
          <p:cNvSpPr txBox="1"/>
          <p:nvPr/>
        </p:nvSpPr>
        <p:spPr>
          <a:xfrm>
            <a:off x="787941" y="466927"/>
            <a:ext cx="5242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So…you know what a </a:t>
            </a:r>
            <a:r>
              <a:rPr lang="en-US" sz="3200" b="1" dirty="0">
                <a:solidFill>
                  <a:schemeClr val="bg1"/>
                </a:solidFill>
              </a:rPr>
              <a:t>tag</a:t>
            </a:r>
            <a:r>
              <a:rPr lang="en-US" sz="3200" dirty="0">
                <a:solidFill>
                  <a:schemeClr val="bg1"/>
                </a:solidFill>
              </a:rPr>
              <a:t>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DFBFE-CDCC-C4B3-A3EE-58590F252F38}"/>
              </a:ext>
            </a:extLst>
          </p:cNvPr>
          <p:cNvSpPr txBox="1"/>
          <p:nvPr/>
        </p:nvSpPr>
        <p:spPr>
          <a:xfrm>
            <a:off x="7042826" y="466926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What about </a:t>
            </a:r>
            <a:r>
              <a:rPr lang="en-US" sz="3200" b="1" dirty="0">
                <a:solidFill>
                  <a:schemeClr val="bg1"/>
                </a:solidFill>
              </a:rPr>
              <a:t>attributes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C420B-1B46-7122-C14A-81E6FC284924}"/>
              </a:ext>
            </a:extLst>
          </p:cNvPr>
          <p:cNvSpPr txBox="1"/>
          <p:nvPr/>
        </p:nvSpPr>
        <p:spPr>
          <a:xfrm>
            <a:off x="2446210" y="2033080"/>
            <a:ext cx="75440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&lt;div class=“warning” style=“…”&gt;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FA3E5E-7FD9-1BD6-1F62-3FCF8054FE42}"/>
              </a:ext>
            </a:extLst>
          </p:cNvPr>
          <p:cNvCxnSpPr>
            <a:cxnSpLocks/>
          </p:cNvCxnSpPr>
          <p:nvPr/>
        </p:nvCxnSpPr>
        <p:spPr>
          <a:xfrm flipH="1">
            <a:off x="8356060" y="1051701"/>
            <a:ext cx="2388393" cy="113702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CC401D-C738-3FDA-AD7F-FAC6195EA768}"/>
              </a:ext>
            </a:extLst>
          </p:cNvPr>
          <p:cNvCxnSpPr>
            <a:cxnSpLocks/>
          </p:cNvCxnSpPr>
          <p:nvPr/>
        </p:nvCxnSpPr>
        <p:spPr>
          <a:xfrm flipH="1">
            <a:off x="4801510" y="1051700"/>
            <a:ext cx="4647647" cy="1059202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58FE1D-52FD-115B-8392-2C73A51BC947}"/>
              </a:ext>
            </a:extLst>
          </p:cNvPr>
          <p:cNvCxnSpPr>
            <a:cxnSpLocks/>
          </p:cNvCxnSpPr>
          <p:nvPr/>
        </p:nvCxnSpPr>
        <p:spPr>
          <a:xfrm flipH="1">
            <a:off x="3271520" y="973880"/>
            <a:ext cx="1899923" cy="1214843"/>
          </a:xfrm>
          <a:prstGeom prst="straightConnector1">
            <a:avLst/>
          </a:prstGeom>
          <a:ln w="76200" cmpd="sng">
            <a:round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787B26-D509-BD82-D24E-C39E0472D51D}"/>
              </a:ext>
            </a:extLst>
          </p:cNvPr>
          <p:cNvSpPr txBox="1"/>
          <p:nvPr/>
        </p:nvSpPr>
        <p:spPr>
          <a:xfrm>
            <a:off x="1488415" y="3170101"/>
            <a:ext cx="9826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From this, you also see that </a:t>
            </a:r>
            <a:r>
              <a:rPr lang="en-US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1 single tag</a:t>
            </a:r>
            <a:r>
              <a:rPr lang="en-US" sz="24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can have </a:t>
            </a:r>
            <a:r>
              <a:rPr lang="en-US" sz="2400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multiple attributes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2FBD18-C36F-878C-0634-C0794FDD115C}"/>
              </a:ext>
            </a:extLst>
          </p:cNvPr>
          <p:cNvSpPr txBox="1"/>
          <p:nvPr/>
        </p:nvSpPr>
        <p:spPr>
          <a:xfrm>
            <a:off x="8544709" y="363176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(As many as you’d like)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CE9D91-1C8D-4DD8-EB2F-9C204A45AE58}"/>
              </a:ext>
            </a:extLst>
          </p:cNvPr>
          <p:cNvSpPr txBox="1"/>
          <p:nvPr/>
        </p:nvSpPr>
        <p:spPr>
          <a:xfrm>
            <a:off x="467360" y="4229301"/>
            <a:ext cx="776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Let’s do a bit of practice with the &lt;</a:t>
            </a:r>
            <a:r>
              <a:rPr lang="en-US" sz="2400" dirty="0" err="1">
                <a:solidFill>
                  <a:schemeClr val="bg1"/>
                </a:solidFill>
              </a:rPr>
              <a:t>img</a:t>
            </a:r>
            <a:r>
              <a:rPr lang="en-US" sz="2400" dirty="0">
                <a:solidFill>
                  <a:schemeClr val="bg1"/>
                </a:solidFill>
              </a:rPr>
              <a:t>&gt; tag and &lt;a&gt; tag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6D4A5C0-F16F-12C1-43D3-A94D5B6A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79" y="4863097"/>
            <a:ext cx="7772400" cy="177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90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572BE8-48BE-58BF-BF2F-361E6F93D18D}"/>
              </a:ext>
            </a:extLst>
          </p:cNvPr>
          <p:cNvSpPr txBox="1"/>
          <p:nvPr/>
        </p:nvSpPr>
        <p:spPr>
          <a:xfrm>
            <a:off x="243840" y="345440"/>
            <a:ext cx="1053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There are certain attributes that are predefined and important to certain tags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393CF-CE5D-5EA3-A584-01C9DB5CF281}"/>
              </a:ext>
            </a:extLst>
          </p:cNvPr>
          <p:cNvSpPr txBox="1"/>
          <p:nvPr/>
        </p:nvSpPr>
        <p:spPr>
          <a:xfrm>
            <a:off x="528320" y="1066800"/>
            <a:ext cx="1765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For example:-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1A35B-936E-22D1-C9F3-20C9085BDA74}"/>
              </a:ext>
            </a:extLst>
          </p:cNvPr>
          <p:cNvSpPr txBox="1"/>
          <p:nvPr/>
        </p:nvSpPr>
        <p:spPr>
          <a:xfrm>
            <a:off x="1332906" y="1466910"/>
            <a:ext cx="291137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Clr>
                <a:schemeClr val="bg1"/>
              </a:buClr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&lt;</a:t>
            </a:r>
            <a:r>
              <a:rPr lang="en-US" sz="2000" dirty="0" err="1">
                <a:solidFill>
                  <a:schemeClr val="bg1"/>
                </a:solidFill>
              </a:rPr>
              <a:t>img</a:t>
            </a:r>
            <a:r>
              <a:rPr lang="en-US" sz="2000" dirty="0">
                <a:solidFill>
                  <a:schemeClr val="bg1"/>
                </a:solidFill>
              </a:rPr>
              <a:t>&gt;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a. </a:t>
            </a:r>
            <a:r>
              <a:rPr lang="en-US" sz="2000" dirty="0" err="1">
                <a:solidFill>
                  <a:schemeClr val="bg1"/>
                </a:solidFill>
              </a:rPr>
              <a:t>src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b. alt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c. width (optional)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d. height (optional)</a:t>
            </a:r>
          </a:p>
          <a:p>
            <a:pPr marL="457200" indent="-457200" algn="l">
              <a:buClr>
                <a:schemeClr val="bg1"/>
              </a:buClr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&lt;a&gt;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a. </a:t>
            </a:r>
            <a:r>
              <a:rPr lang="en-US" sz="2000" dirty="0" err="1">
                <a:solidFill>
                  <a:schemeClr val="bg1"/>
                </a:solidFill>
              </a:rPr>
              <a:t>href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 algn="l">
              <a:buClr>
                <a:schemeClr val="bg1"/>
              </a:buClr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&lt;input&gt;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a. name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b. type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c. value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d. placeholder (hint)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8BB12-2F6F-5456-F90B-226E905E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67" y="4174089"/>
            <a:ext cx="7772400" cy="416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DE2EB6-D3D2-6A7C-C051-CD7575E6388E}"/>
              </a:ext>
            </a:extLst>
          </p:cNvPr>
          <p:cNvSpPr txBox="1"/>
          <p:nvPr/>
        </p:nvSpPr>
        <p:spPr>
          <a:xfrm>
            <a:off x="4167004" y="3688273"/>
            <a:ext cx="6514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Let’s try creating these few inputs for yourself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60469E-2D5F-FAA6-D8F7-EDB7B23D3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604" y="4960462"/>
            <a:ext cx="4699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6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97CFF0-E3C3-820E-0045-B6969700E759}"/>
              </a:ext>
            </a:extLst>
          </p:cNvPr>
          <p:cNvSpPr txBox="1"/>
          <p:nvPr/>
        </p:nvSpPr>
        <p:spPr>
          <a:xfrm>
            <a:off x="3531443" y="194552"/>
            <a:ext cx="5373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Cascading Style Sheet</a:t>
            </a:r>
          </a:p>
        </p:txBody>
      </p:sp>
      <p:pic>
        <p:nvPicPr>
          <p:cNvPr id="1026" name="Picture 2" descr="CSS: Cascading Style Sheets">
            <a:extLst>
              <a:ext uri="{FF2B5EF4-FFF2-40B4-BE49-F238E27FC236}">
                <a16:creationId xmlns:a16="http://schemas.microsoft.com/office/drawing/2014/main" id="{6B6F3C55-FFC4-56AF-5868-2C7FC63C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28" y="1605509"/>
            <a:ext cx="8349018" cy="500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6908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5A3DF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5A3DF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25A3D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0E077-CC0E-2C2C-2587-C3A18ADCD118}"/>
              </a:ext>
            </a:extLst>
          </p:cNvPr>
          <p:cNvSpPr txBox="1"/>
          <p:nvPr/>
        </p:nvSpPr>
        <p:spPr>
          <a:xfrm>
            <a:off x="2237019" y="2773987"/>
            <a:ext cx="79624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</a:rPr>
              <a:t>What is HTML?</a:t>
            </a:r>
          </a:p>
        </p:txBody>
      </p:sp>
    </p:spTree>
    <p:extLst>
      <p:ext uri="{BB962C8B-B14F-4D97-AF65-F5344CB8AC3E}">
        <p14:creationId xmlns:p14="http://schemas.microsoft.com/office/powerpoint/2010/main" val="36587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D1F8B-9831-992F-4678-3E46153D72A1}"/>
              </a:ext>
            </a:extLst>
          </p:cNvPr>
          <p:cNvSpPr txBox="1"/>
          <p:nvPr/>
        </p:nvSpPr>
        <p:spPr>
          <a:xfrm>
            <a:off x="955040" y="152400"/>
            <a:ext cx="4063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But before that…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F0979-2671-8309-909D-F569B605EF66}"/>
              </a:ext>
            </a:extLst>
          </p:cNvPr>
          <p:cNvSpPr txBox="1"/>
          <p:nvPr/>
        </p:nvSpPr>
        <p:spPr>
          <a:xfrm>
            <a:off x="1319299" y="877292"/>
            <a:ext cx="97978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Let’s learn about some </a:t>
            </a:r>
            <a:r>
              <a:rPr lang="en-US" sz="4000" u="sng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semantic</a:t>
            </a:r>
            <a:r>
              <a:rPr lang="en-US" sz="4000" dirty="0">
                <a:solidFill>
                  <a:schemeClr val="bg1"/>
                </a:solidFill>
              </a:rPr>
              <a:t> elements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5AC5D9-6632-D9D0-A17D-62E45778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36" y="1712912"/>
            <a:ext cx="3022600" cy="356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91A342-F9E7-FEBF-C1DA-478B01162294}"/>
              </a:ext>
            </a:extLst>
          </p:cNvPr>
          <p:cNvSpPr txBox="1"/>
          <p:nvPr/>
        </p:nvSpPr>
        <p:spPr>
          <a:xfrm>
            <a:off x="7881936" y="1910080"/>
            <a:ext cx="4190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*One would usually structure 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their html file like this.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F2C1B-82A1-B09F-5632-44A2BA29ECC9}"/>
              </a:ext>
            </a:extLst>
          </p:cNvPr>
          <p:cNvSpPr txBox="1"/>
          <p:nvPr/>
        </p:nvSpPr>
        <p:spPr>
          <a:xfrm>
            <a:off x="1427446" y="2741076"/>
            <a:ext cx="3119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*Well, you could also choose not to…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783C6-ABB7-0BB1-1D7A-C3980CA11EDB}"/>
              </a:ext>
            </a:extLst>
          </p:cNvPr>
          <p:cNvSpPr txBox="1"/>
          <p:nvPr/>
        </p:nvSpPr>
        <p:spPr>
          <a:xfrm>
            <a:off x="7881936" y="3497262"/>
            <a:ext cx="2873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*….but 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B8CA3-CAEA-C11E-664D-D0200C7890FE}"/>
              </a:ext>
            </a:extLst>
          </p:cNvPr>
          <p:cNvSpPr txBox="1"/>
          <p:nvPr/>
        </p:nvSpPr>
        <p:spPr>
          <a:xfrm>
            <a:off x="1926973" y="3958927"/>
            <a:ext cx="26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*Just do it, please.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5AC11E-AEB9-C2BD-A615-7350C34DCF06}"/>
              </a:ext>
            </a:extLst>
          </p:cNvPr>
          <p:cNvSpPr txBox="1"/>
          <p:nvPr/>
        </p:nvSpPr>
        <p:spPr>
          <a:xfrm>
            <a:off x="7881936" y="4416329"/>
            <a:ext cx="4362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*Okay, there’s actually more than one way</a:t>
            </a:r>
          </a:p>
        </p:txBody>
      </p:sp>
    </p:spTree>
    <p:extLst>
      <p:ext uri="{BB962C8B-B14F-4D97-AF65-F5344CB8AC3E}">
        <p14:creationId xmlns:p14="http://schemas.microsoft.com/office/powerpoint/2010/main" val="192908915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BB11D-430B-C0C3-E901-AC97AE8CD8C9}"/>
              </a:ext>
            </a:extLst>
          </p:cNvPr>
          <p:cNvSpPr txBox="1"/>
          <p:nvPr/>
        </p:nvSpPr>
        <p:spPr>
          <a:xfrm>
            <a:off x="3915363" y="157656"/>
            <a:ext cx="46057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Some other layouts</a:t>
            </a:r>
          </a:p>
        </p:txBody>
      </p:sp>
      <p:pic>
        <p:nvPicPr>
          <p:cNvPr id="2050" name="Picture 2" descr="html - Fluid Header, Footer and 3 columns CS layout (Cross browser) - Stack  Overflow">
            <a:extLst>
              <a:ext uri="{FF2B5EF4-FFF2-40B4-BE49-F238E27FC236}">
                <a16:creationId xmlns:a16="http://schemas.microsoft.com/office/drawing/2014/main" id="{FC089CC8-312C-EFA5-68A5-9BF66097A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7" y="1363662"/>
            <a:ext cx="6350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bsite Development 1">
            <a:extLst>
              <a:ext uri="{FF2B5EF4-FFF2-40B4-BE49-F238E27FC236}">
                <a16:creationId xmlns:a16="http://schemas.microsoft.com/office/drawing/2014/main" id="{82CDC684-900D-A33B-47D4-45AC9AC8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4" y="1929420"/>
            <a:ext cx="7764024" cy="490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nleash the Joy of Pet Ownership: Discover Pet's House | LabEx">
            <a:extLst>
              <a:ext uri="{FF2B5EF4-FFF2-40B4-BE49-F238E27FC236}">
                <a16:creationId xmlns:a16="http://schemas.microsoft.com/office/drawing/2014/main" id="{6427A80D-F328-A54B-5D6B-522A26C9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88" y="157655"/>
            <a:ext cx="6024562" cy="493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eaders and Footers">
            <a:extLst>
              <a:ext uri="{FF2B5EF4-FFF2-40B4-BE49-F238E27FC236}">
                <a16:creationId xmlns:a16="http://schemas.microsoft.com/office/drawing/2014/main" id="{0DD74F56-FCAA-41DD-C5C5-A67D70B25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48" y="2116194"/>
            <a:ext cx="8255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Question: does this look right? Or should a Header only be at the top and  footer at the bottom, and not in sections? : r/webdev">
            <a:extLst>
              <a:ext uri="{FF2B5EF4-FFF2-40B4-BE49-F238E27FC236}">
                <a16:creationId xmlns:a16="http://schemas.microsoft.com/office/drawing/2014/main" id="{EDACD2F7-494F-74B5-A895-5475DE356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64" y="245432"/>
            <a:ext cx="4388341" cy="584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33704-0C5C-898D-B6A2-BAB3C9DFE92D}"/>
              </a:ext>
            </a:extLst>
          </p:cNvPr>
          <p:cNvSpPr txBox="1"/>
          <p:nvPr/>
        </p:nvSpPr>
        <p:spPr>
          <a:xfrm>
            <a:off x="4271721" y="1221533"/>
            <a:ext cx="4063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You get the idea.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92576-CECA-1D3A-61F6-7AF5362D6111}"/>
              </a:ext>
            </a:extLst>
          </p:cNvPr>
          <p:cNvSpPr txBox="1"/>
          <p:nvPr/>
        </p:nvSpPr>
        <p:spPr>
          <a:xfrm>
            <a:off x="730205" y="2285410"/>
            <a:ext cx="11269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Just make sure you follow a generic structure, and use semantic elements to represent them.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71482-474E-4B6E-105B-E61AFEC4688B}"/>
              </a:ext>
            </a:extLst>
          </p:cNvPr>
          <p:cNvSpPr txBox="1"/>
          <p:nvPr/>
        </p:nvSpPr>
        <p:spPr>
          <a:xfrm>
            <a:off x="3283314" y="3887958"/>
            <a:ext cx="5857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Next up: CSS Box model</a:t>
            </a:r>
          </a:p>
        </p:txBody>
      </p:sp>
    </p:spTree>
    <p:extLst>
      <p:ext uri="{BB962C8B-B14F-4D97-AF65-F5344CB8AC3E}">
        <p14:creationId xmlns:p14="http://schemas.microsoft.com/office/powerpoint/2010/main" val="1819608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B3FB5-AC58-AB6F-5458-96A9A9557027}"/>
              </a:ext>
            </a:extLst>
          </p:cNvPr>
          <p:cNvSpPr txBox="1"/>
          <p:nvPr/>
        </p:nvSpPr>
        <p:spPr>
          <a:xfrm>
            <a:off x="521806" y="2943264"/>
            <a:ext cx="112037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 err="1">
                <a:solidFill>
                  <a:srgbClr val="F16528"/>
                </a:solidFill>
              </a:rPr>
              <a:t>H</a:t>
            </a:r>
            <a:r>
              <a:rPr lang="en-US" sz="6600" dirty="0" err="1">
                <a:solidFill>
                  <a:schemeClr val="bg1"/>
                </a:solidFill>
              </a:rPr>
              <a:t>yper</a:t>
            </a:r>
            <a:r>
              <a:rPr lang="en-US" sz="6600" dirty="0" err="1">
                <a:solidFill>
                  <a:srgbClr val="F16528"/>
                </a:solidFill>
              </a:rPr>
              <a:t>T</a:t>
            </a:r>
            <a:r>
              <a:rPr lang="en-US" sz="6600" dirty="0" err="1">
                <a:solidFill>
                  <a:schemeClr val="bg1"/>
                </a:solidFill>
              </a:rPr>
              <a:t>ext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b="1" dirty="0">
                <a:solidFill>
                  <a:srgbClr val="F16528"/>
                </a:solidFill>
              </a:rPr>
              <a:t>M</a:t>
            </a:r>
            <a:r>
              <a:rPr lang="en-US" sz="6600" dirty="0">
                <a:solidFill>
                  <a:schemeClr val="bg1"/>
                </a:solidFill>
              </a:rPr>
              <a:t>arkup </a:t>
            </a:r>
            <a:r>
              <a:rPr lang="en-US" sz="6600" b="1" dirty="0">
                <a:solidFill>
                  <a:srgbClr val="F16528"/>
                </a:solidFill>
              </a:rPr>
              <a:t>L</a:t>
            </a:r>
            <a:r>
              <a:rPr lang="en-US" sz="6600" dirty="0">
                <a:solidFill>
                  <a:schemeClr val="bg1"/>
                </a:solidFill>
              </a:rPr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val="1378398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FB886-BE8B-0E43-8F26-2B18846F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482" y="-1"/>
            <a:ext cx="7071509" cy="69945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87BF4C-56F5-BE3A-5990-5E86DBC74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77" y="353706"/>
            <a:ext cx="8942320" cy="628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8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38967-8834-867D-3BAB-8BEE3A02CF5E}"/>
              </a:ext>
            </a:extLst>
          </p:cNvPr>
          <p:cNvSpPr txBox="1"/>
          <p:nvPr/>
        </p:nvSpPr>
        <p:spPr>
          <a:xfrm>
            <a:off x="826851" y="466927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Basically…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A5138-03E9-3545-D298-33A84F5D3522}"/>
              </a:ext>
            </a:extLst>
          </p:cNvPr>
          <p:cNvSpPr txBox="1"/>
          <p:nvPr/>
        </p:nvSpPr>
        <p:spPr>
          <a:xfrm>
            <a:off x="1355367" y="2204600"/>
            <a:ext cx="97257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It tells your Web Browser what </a:t>
            </a:r>
          </a:p>
          <a:p>
            <a:r>
              <a:rPr lang="en-US" sz="5400" dirty="0">
                <a:solidFill>
                  <a:schemeClr val="bg1"/>
                </a:solidFill>
              </a:rPr>
              <a:t>to render  + </a:t>
            </a:r>
          </a:p>
          <a:p>
            <a:r>
              <a:rPr lang="en-US" sz="5400" dirty="0">
                <a:solidFill>
                  <a:schemeClr val="bg1"/>
                </a:solidFill>
              </a:rPr>
              <a:t>how to render</a:t>
            </a:r>
          </a:p>
        </p:txBody>
      </p:sp>
    </p:spTree>
    <p:extLst>
      <p:ext uri="{BB962C8B-B14F-4D97-AF65-F5344CB8AC3E}">
        <p14:creationId xmlns:p14="http://schemas.microsoft.com/office/powerpoint/2010/main" val="35927962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9AF92-4550-3056-5591-5C5680179264}"/>
              </a:ext>
            </a:extLst>
          </p:cNvPr>
          <p:cNvSpPr txBox="1"/>
          <p:nvPr/>
        </p:nvSpPr>
        <p:spPr>
          <a:xfrm>
            <a:off x="1546124" y="2773987"/>
            <a:ext cx="93442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Exercise Time! Follow along with me</a:t>
            </a:r>
          </a:p>
          <a:p>
            <a:r>
              <a:rPr lang="en-US" sz="4400" dirty="0">
                <a:solidFill>
                  <a:schemeClr val="bg1"/>
                </a:solidFill>
              </a:rPr>
              <a:t>to create your first HTML file</a:t>
            </a:r>
          </a:p>
        </p:txBody>
      </p:sp>
    </p:spTree>
    <p:extLst>
      <p:ext uri="{BB962C8B-B14F-4D97-AF65-F5344CB8AC3E}">
        <p14:creationId xmlns:p14="http://schemas.microsoft.com/office/powerpoint/2010/main" val="384087822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DD9C5F-F2E9-6CF4-A794-DC727A90CA11}"/>
              </a:ext>
            </a:extLst>
          </p:cNvPr>
          <p:cNvSpPr txBox="1"/>
          <p:nvPr/>
        </p:nvSpPr>
        <p:spPr>
          <a:xfrm>
            <a:off x="262647" y="408562"/>
            <a:ext cx="959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Now that you’ve created your HTML file…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F72C6-AC67-B112-7FBC-648BC0D49575}"/>
              </a:ext>
            </a:extLst>
          </p:cNvPr>
          <p:cNvSpPr txBox="1"/>
          <p:nvPr/>
        </p:nvSpPr>
        <p:spPr>
          <a:xfrm>
            <a:off x="4490937" y="1455906"/>
            <a:ext cx="7657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Let’s write some tags to tell your </a:t>
            </a:r>
          </a:p>
          <a:p>
            <a:r>
              <a:rPr lang="en-US" sz="4000" dirty="0">
                <a:solidFill>
                  <a:schemeClr val="bg1"/>
                </a:solidFill>
              </a:rPr>
              <a:t>browser to display something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11A91-A852-BB85-A03F-064FBFDE7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95" y="3118803"/>
            <a:ext cx="7772400" cy="1972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CBA940-5A77-8A0E-426C-DBE30C3085B7}"/>
              </a:ext>
            </a:extLst>
          </p:cNvPr>
          <p:cNvSpPr txBox="1"/>
          <p:nvPr/>
        </p:nvSpPr>
        <p:spPr>
          <a:xfrm>
            <a:off x="1297613" y="4815135"/>
            <a:ext cx="5487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*This is </a:t>
            </a:r>
            <a:r>
              <a:rPr lang="en-US" sz="4000" b="1" dirty="0">
                <a:solidFill>
                  <a:srgbClr val="FF0000"/>
                </a:solidFill>
              </a:rPr>
              <a:t>NOT</a:t>
            </a:r>
            <a:r>
              <a:rPr lang="en-US" sz="4000" dirty="0">
                <a:solidFill>
                  <a:schemeClr val="bg1"/>
                </a:solidFill>
              </a:rPr>
              <a:t> a html tag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0EE89-097C-9DA2-DB19-A8EFBF477A92}"/>
              </a:ext>
            </a:extLst>
          </p:cNvPr>
          <p:cNvSpPr txBox="1"/>
          <p:nvPr/>
        </p:nvSpPr>
        <p:spPr>
          <a:xfrm>
            <a:off x="2141669" y="5869360"/>
            <a:ext cx="10294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Instead, it tells your browser what to expect from the file</a:t>
            </a:r>
          </a:p>
        </p:txBody>
      </p:sp>
    </p:spTree>
    <p:extLst>
      <p:ext uri="{BB962C8B-B14F-4D97-AF65-F5344CB8AC3E}">
        <p14:creationId xmlns:p14="http://schemas.microsoft.com/office/powerpoint/2010/main" val="1810514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9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1" decel="50000" autoRev="1" fill="hold">
                                          <p:stCondLst>
                                            <p:cond delay="9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7" fill="hold">
                                          <p:stCondLst>
                                            <p:cond delay="173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1" build="allAtOnce"/>
      <p:bldP spid="8" grpId="2" build="allAtOnce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7829-7D9B-6FE3-1587-15348245D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7" y="189857"/>
            <a:ext cx="11887200" cy="1181862"/>
          </a:xfrm>
        </p:spPr>
        <p:txBody>
          <a:bodyPr/>
          <a:lstStyle/>
          <a:p>
            <a:pPr algn="ctr"/>
            <a:r>
              <a:rPr lang="en-US" dirty="0"/>
              <a:t>Examples of some tags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9BAC5-5BF0-62B2-47A3-FA10D2615689}"/>
              </a:ext>
            </a:extLst>
          </p:cNvPr>
          <p:cNvSpPr txBox="1"/>
          <p:nvPr/>
        </p:nvSpPr>
        <p:spPr>
          <a:xfrm>
            <a:off x="505838" y="1507787"/>
            <a:ext cx="546656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html – opening tag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h1-h6 – heading 1 – 6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p – Paragraph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</a:rPr>
              <a:t>img</a:t>
            </a:r>
            <a:r>
              <a:rPr lang="en-US" sz="4000" dirty="0">
                <a:solidFill>
                  <a:schemeClr val="bg1"/>
                </a:solidFill>
              </a:rPr>
              <a:t> – Image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4000" dirty="0" err="1">
                <a:solidFill>
                  <a:schemeClr val="bg1"/>
                </a:solidFill>
              </a:rPr>
              <a:t>mypethamster</a:t>
            </a:r>
            <a:r>
              <a:rPr lang="en-US" sz="4000" dirty="0">
                <a:solidFill>
                  <a:schemeClr val="bg1"/>
                </a:solidFill>
              </a:rPr>
              <a:t> - ?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385F3-74F6-C762-FF3F-6842448B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237" y="1040979"/>
            <a:ext cx="4723657" cy="1507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1E37A-FA6E-E492-5E30-1C16C3182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974" y="1501757"/>
            <a:ext cx="4472684" cy="1995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1D24D1-13EC-141A-8971-9B81F7811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591" y="3157464"/>
            <a:ext cx="7772400" cy="15037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5F8DB2-9D3D-860F-9B32-AA6589EBD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591" y="4308739"/>
            <a:ext cx="7772400" cy="167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848AED-54D6-1AD0-1F17-1AF4C66AB3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24" y="5420304"/>
            <a:ext cx="77724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35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121E-C142-F79D-CB75-1AA7CFF4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17" y="2135390"/>
            <a:ext cx="11887200" cy="1181862"/>
          </a:xfrm>
        </p:spPr>
        <p:txBody>
          <a:bodyPr/>
          <a:lstStyle/>
          <a:p>
            <a:r>
              <a:rPr lang="en-US" dirty="0"/>
              <a:t>Any questions so far?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8B02E2-D9F0-4D91-CA70-C2D68EC09554}"/>
              </a:ext>
            </a:extLst>
          </p:cNvPr>
          <p:cNvSpPr txBox="1">
            <a:spLocks/>
          </p:cNvSpPr>
          <p:nvPr/>
        </p:nvSpPr>
        <p:spPr>
          <a:xfrm>
            <a:off x="767506" y="5175827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146300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sz="7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Well…I </a:t>
            </a:r>
            <a:r>
              <a:rPr lang="en-US" strike="sngStrike" dirty="0"/>
              <a:t>might</a:t>
            </a:r>
            <a:r>
              <a:rPr lang="en-US" dirty="0"/>
              <a:t> have questions.</a:t>
            </a:r>
          </a:p>
        </p:txBody>
      </p:sp>
    </p:spTree>
    <p:extLst>
      <p:ext uri="{BB962C8B-B14F-4D97-AF65-F5344CB8AC3E}">
        <p14:creationId xmlns:p14="http://schemas.microsoft.com/office/powerpoint/2010/main" val="30832133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OLOR TEMPLATE">
  <a:themeElements>
    <a:clrScheme name="BT - Blue">
      <a:dk1>
        <a:srgbClr val="505050"/>
      </a:dk1>
      <a:lt1>
        <a:srgbClr val="FFFFFF"/>
      </a:lt1>
      <a:dk2>
        <a:srgbClr val="0078D7"/>
      </a:dk2>
      <a:lt2>
        <a:srgbClr val="CDF4FF"/>
      </a:lt2>
      <a:accent1>
        <a:srgbClr val="002050"/>
      </a:accent1>
      <a:accent2>
        <a:srgbClr val="D83B01"/>
      </a:accent2>
      <a:accent3>
        <a:srgbClr val="5C2D91"/>
      </a:accent3>
      <a:accent4>
        <a:srgbClr val="004B50"/>
      </a:accent4>
      <a:accent5>
        <a:srgbClr val="B4009E"/>
      </a:accent5>
      <a:accent6>
        <a:srgbClr val="32145A"/>
      </a:accent6>
      <a:hlink>
        <a:srgbClr val="CDF4FF"/>
      </a:hlink>
      <a:folHlink>
        <a:srgbClr val="CDF4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76200"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40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WHITE TEMPLATE">
  <a:themeElements>
    <a:clrScheme name="BT - Blue on whit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002050"/>
      </a:accent2>
      <a:accent3>
        <a:srgbClr val="D83B01"/>
      </a:accent3>
      <a:accent4>
        <a:srgbClr val="5C2D91"/>
      </a:accent4>
      <a:accent5>
        <a:srgbClr val="008272"/>
      </a:accent5>
      <a:accent6>
        <a:srgbClr val="B4009E"/>
      </a:accent6>
      <a:hlink>
        <a:srgbClr val="0078D7"/>
      </a:hlink>
      <a:folHlink>
        <a:srgbClr val="0078D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72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7903</TotalTime>
  <Words>605</Words>
  <Application>Microsoft Macintosh PowerPoint</Application>
  <PresentationFormat>Custom</PresentationFormat>
  <Paragraphs>83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Quattrocento Sans</vt:lpstr>
      <vt:lpstr>Calibri</vt:lpstr>
      <vt:lpstr>Wingdings</vt:lpstr>
      <vt:lpstr>COLOR TEMPLATE</vt:lpstr>
      <vt:lpstr>WHITE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some tags</vt:lpstr>
      <vt:lpstr>Any questions so far?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Chester Chin</dc:creator>
  <cp:lastModifiedBy>Paulchris Yeow</cp:lastModifiedBy>
  <cp:revision>11</cp:revision>
  <cp:lastPrinted>2025-06-17T06:59:11Z</cp:lastPrinted>
  <dcterms:created xsi:type="dcterms:W3CDTF">2016-12-13T18:35:02Z</dcterms:created>
  <dcterms:modified xsi:type="dcterms:W3CDTF">2025-07-04T07:47:51Z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0x010100A2B0BB5962AB3C45A9A1CE1EC4C4F647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/>
  </property>
  <property fmtid="{D5CDD505-2E9C-101B-9397-08002B2CF9AE}" pid="12" name="TaxCatchAll">
    <vt:lpwstr/>
  </property>
  <property fmtid="{D5CDD505-2E9C-101B-9397-08002B2CF9AE}" pid="13" name="TaxKeywordTaxHTField">
    <vt:lpwstr/>
  </property>
</Properties>
</file>