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1398" r:id="rId16"/>
    <p:sldId id="1399" r:id="rId17"/>
    <p:sldId id="271" r:id="rId18"/>
    <p:sldId id="272" r:id="rId19"/>
    <p:sldId id="273" r:id="rId20"/>
    <p:sldId id="263" r:id="rId21"/>
  </p:sldIdLst>
  <p:sldSz cx="12436475" cy="6994525"/>
  <p:notesSz cx="6858000" cy="9144000"/>
  <p:embeddedFontLs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0" roundtripDataSignature="AMtx7mjBHJTEsYDfHLkIj1I1I7OYwykD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8"/>
    <a:srgbClr val="E54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E16034-8D75-49D4-BFB0-2FC56EA78A77}">
  <a:tblStyle styleId="{9FE16034-8D75-49D4-BFB0-2FC56EA78A77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7627"/>
  </p:normalViewPr>
  <p:slideViewPr>
    <p:cSldViewPr snapToGrid="0">
      <p:cViewPr varScale="1">
        <p:scale>
          <a:sx n="94" d="100"/>
          <a:sy n="94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17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170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7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7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17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3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353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VSC Here</a:t>
            </a:r>
          </a:p>
          <a:p>
            <a:endParaRPr lang="en-US" dirty="0"/>
          </a:p>
          <a:p>
            <a:r>
              <a:rPr lang="en-US" dirty="0"/>
              <a:t>Change heading size</a:t>
            </a:r>
          </a:p>
          <a:p>
            <a:r>
              <a:rPr lang="en-US" dirty="0"/>
              <a:t>Change font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830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selectos</a:t>
            </a:r>
            <a:r>
              <a:rPr lang="en-US" dirty="0"/>
              <a:t> are better for group styling, ID selectors are better used for individual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89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VSC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3625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VSC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8541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Non-bulleted text">
  <p:cSld name="Title &amp; Non-bullete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7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7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logo slide">
  <p:cSld name="Closing logo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Notes slide Layout">
  <p:cSld name="Black Notes slide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0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44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3434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41148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88619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6576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80"/>
          <p:cNvSpPr txBox="1">
            <a:spLocks noGrp="1"/>
          </p:cNvSpPr>
          <p:nvPr>
            <p:ph type="body" idx="2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155450" tIns="77725" rIns="155450" bIns="77725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3330"/>
              <a:buFont typeface="Arial"/>
              <a:buNone/>
              <a:defRPr sz="37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0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6310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8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3434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Char char="•"/>
              <a:defRPr sz="3600"/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8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9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">
  <p:cSld name="Demo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0"/>
          <p:cNvSpPr txBox="1">
            <a:spLocks noGrp="1"/>
          </p:cNvSpPr>
          <p:nvPr>
            <p:ph type="title"/>
          </p:nvPr>
        </p:nvSpPr>
        <p:spPr>
          <a:xfrm>
            <a:off x="274639" y="1209973"/>
            <a:ext cx="1005681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0"/>
          <p:cNvSpPr txBox="1">
            <a:spLocks noGrp="1"/>
          </p:cNvSpPr>
          <p:nvPr>
            <p:ph type="body" idx="1"/>
          </p:nvPr>
        </p:nvSpPr>
        <p:spPr>
          <a:xfrm>
            <a:off x="274638" y="3954463"/>
            <a:ext cx="10058401" cy="79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slide">
  <p:cSld name="Video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1"/>
          <p:cNvSpPr txBox="1">
            <a:spLocks noGrp="1"/>
          </p:cNvSpPr>
          <p:nvPr>
            <p:ph type="title"/>
          </p:nvPr>
        </p:nvSpPr>
        <p:spPr>
          <a:xfrm>
            <a:off x="274639" y="1209973"/>
            <a:ext cx="1005681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 b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2">
  <p:cSld name="Section Title Accent Color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3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3">
  <p:cSld name="Section Title Accent Color 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4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2">
  <p:cSld name="Blank Accent Color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3">
  <p:cSld name="Blank Accent Color 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5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5"/>
          <p:cNvSpPr txBox="1"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12" name="Google Shape;12;p1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9393898" y="3050513"/>
            <a:ext cx="6995160" cy="8941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2" r:id="rId6"/>
    <p:sldLayoutId id="2147483663" r:id="rId7"/>
    <p:sldLayoutId id="2147483665" r:id="rId8"/>
    <p:sldLayoutId id="2147483666" r:id="rId9"/>
    <p:sldLayoutId id="2147483668" r:id="rId10"/>
    <p:sldLayoutId id="2147483669" r:id="rId11"/>
    <p:sldLayoutId id="214748367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B32CD-FED2-BCF1-FEBB-87F1D0FBDF42}"/>
              </a:ext>
            </a:extLst>
          </p:cNvPr>
          <p:cNvSpPr txBox="1"/>
          <p:nvPr/>
        </p:nvSpPr>
        <p:spPr>
          <a:xfrm>
            <a:off x="656216" y="484093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So…what exactly is</a:t>
            </a:r>
          </a:p>
        </p:txBody>
      </p:sp>
      <p:pic>
        <p:nvPicPr>
          <p:cNvPr id="3" name="Picture 2" descr="CSS: Cascading Style Sheets">
            <a:extLst>
              <a:ext uri="{FF2B5EF4-FFF2-40B4-BE49-F238E27FC236}">
                <a16:creationId xmlns:a16="http://schemas.microsoft.com/office/drawing/2014/main" id="{06B953EE-EB68-2668-9008-3A161E33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28" y="1500794"/>
            <a:ext cx="8349018" cy="50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440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2AA9-8D54-9F5C-8339-A652224D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D2007-3D53-F32F-70E9-19BA3B8C6710}"/>
              </a:ext>
            </a:extLst>
          </p:cNvPr>
          <p:cNvSpPr txBox="1"/>
          <p:nvPr/>
        </p:nvSpPr>
        <p:spPr>
          <a:xfrm>
            <a:off x="3817580" y="260011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Width &amp; Height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A4EAF-C7B2-F21C-549B-BDA389EA7D54}"/>
              </a:ext>
            </a:extLst>
          </p:cNvPr>
          <p:cNvSpPr txBox="1"/>
          <p:nvPr/>
        </p:nvSpPr>
        <p:spPr>
          <a:xfrm>
            <a:off x="3529840" y="1624405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Pretty much self-explanatory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CBB2F-31EB-3849-2A7F-833E777C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28" y="2343407"/>
            <a:ext cx="5478015" cy="43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21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AC53-0CF3-5C6F-CB41-B74B1269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A29F0-CC48-53C8-DB6F-55BF9BACD180}"/>
              </a:ext>
            </a:extLst>
          </p:cNvPr>
          <p:cNvSpPr txBox="1"/>
          <p:nvPr/>
        </p:nvSpPr>
        <p:spPr>
          <a:xfrm>
            <a:off x="3125086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Measurement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BF6A2-C75F-5C4E-4722-990319D40BCB}"/>
              </a:ext>
            </a:extLst>
          </p:cNvPr>
          <p:cNvSpPr txBox="1"/>
          <p:nvPr/>
        </p:nvSpPr>
        <p:spPr>
          <a:xfrm>
            <a:off x="594661" y="1326377"/>
            <a:ext cx="29979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Pixels (</a:t>
            </a:r>
            <a:r>
              <a:rPr lang="en-US" sz="2400" dirty="0" err="1">
                <a:solidFill>
                  <a:schemeClr val="bg1"/>
                </a:solidFill>
              </a:rPr>
              <a:t>px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Percentages (%)</a:t>
            </a: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em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rem</a:t>
            </a:r>
          </a:p>
        </p:txBody>
      </p:sp>
    </p:spTree>
    <p:extLst>
      <p:ext uri="{BB962C8B-B14F-4D97-AF65-F5344CB8AC3E}">
        <p14:creationId xmlns:p14="http://schemas.microsoft.com/office/powerpoint/2010/main" val="15649817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AA3FD-4729-5474-36E3-2C1E0763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56AB3-E591-CB41-197A-5926ABB1A976}"/>
              </a:ext>
            </a:extLst>
          </p:cNvPr>
          <p:cNvSpPr txBox="1"/>
          <p:nvPr/>
        </p:nvSpPr>
        <p:spPr>
          <a:xfrm>
            <a:off x="3125086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Measurement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BB908-D333-87BA-F8BC-964D963BEF11}"/>
              </a:ext>
            </a:extLst>
          </p:cNvPr>
          <p:cNvSpPr txBox="1"/>
          <p:nvPr/>
        </p:nvSpPr>
        <p:spPr>
          <a:xfrm>
            <a:off x="511386" y="1183341"/>
            <a:ext cx="114137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Pixels (</a:t>
            </a:r>
            <a:r>
              <a:rPr lang="en-US" sz="2400" dirty="0" err="1">
                <a:solidFill>
                  <a:schemeClr val="bg1"/>
                </a:solidFill>
              </a:rPr>
              <a:t>px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Fixed unit of measurement representing a single point on a screen.</a:t>
            </a:r>
          </a:p>
          <a:p>
            <a:pPr lvl="1">
              <a:buClr>
                <a:schemeClr val="bg1"/>
              </a:buClr>
            </a:pPr>
            <a:endParaRPr lang="en-US" sz="2400" u="sng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Percentages (%)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Relative to the size of the element parent’s container. Used for responsive designs</a:t>
            </a:r>
          </a:p>
          <a:p>
            <a:pPr lvl="1">
              <a:buClr>
                <a:schemeClr val="bg1"/>
              </a:buClr>
            </a:pPr>
            <a:endParaRPr lang="en-US" sz="2400" u="sng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em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Relative to the font size of the element or its parent. </a:t>
            </a:r>
          </a:p>
          <a:p>
            <a:pPr lvl="1">
              <a:buClr>
                <a:schemeClr val="bg1"/>
              </a:buClr>
            </a:pPr>
            <a:r>
              <a:rPr lang="en-US" sz="2400" u="sng" dirty="0" err="1">
                <a:solidFill>
                  <a:schemeClr val="bg1"/>
                </a:solidFill>
              </a:rPr>
              <a:t>Eg.</a:t>
            </a:r>
            <a:r>
              <a:rPr lang="en-US" sz="2400" u="sng" dirty="0">
                <a:solidFill>
                  <a:schemeClr val="bg1"/>
                </a:solidFill>
              </a:rPr>
              <a:t> If font-size = 16px, 1em = 16px.</a:t>
            </a:r>
          </a:p>
          <a:p>
            <a:pPr lvl="1">
              <a:buClr>
                <a:schemeClr val="bg1"/>
              </a:buClr>
            </a:pPr>
            <a:endParaRPr lang="en-US" sz="2400" u="sng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rem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Similar to </a:t>
            </a:r>
            <a:r>
              <a:rPr lang="en-US" sz="2400" u="sng" dirty="0" err="1">
                <a:solidFill>
                  <a:schemeClr val="bg1"/>
                </a:solidFill>
              </a:rPr>
              <a:t>em</a:t>
            </a:r>
            <a:r>
              <a:rPr lang="en-US" sz="2400" u="sng" dirty="0">
                <a:solidFill>
                  <a:schemeClr val="bg1"/>
                </a:solidFill>
              </a:rPr>
              <a:t>, but relative to </a:t>
            </a:r>
            <a:r>
              <a:rPr lang="en-US" sz="2400" b="1" u="sng" dirty="0">
                <a:solidFill>
                  <a:schemeClr val="bg1"/>
                </a:solidFill>
              </a:rPr>
              <a:t>ROOT </a:t>
            </a:r>
            <a:r>
              <a:rPr lang="en-US" sz="2400" u="sng" dirty="0">
                <a:solidFill>
                  <a:schemeClr val="bg1"/>
                </a:solidFill>
              </a:rPr>
              <a:t>element’s font size rather than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the element or its parent’s font size.</a:t>
            </a:r>
          </a:p>
        </p:txBody>
      </p:sp>
    </p:spTree>
    <p:extLst>
      <p:ext uri="{BB962C8B-B14F-4D97-AF65-F5344CB8AC3E}">
        <p14:creationId xmlns:p14="http://schemas.microsoft.com/office/powerpoint/2010/main" val="85584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7C25-BE9A-A6E5-FCED-71F686B0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132E2-0A28-4376-3CBA-108F370D743D}"/>
              </a:ext>
            </a:extLst>
          </p:cNvPr>
          <p:cNvSpPr txBox="1"/>
          <p:nvPr/>
        </p:nvSpPr>
        <p:spPr>
          <a:xfrm>
            <a:off x="3125086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Measurement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C2D9B-406B-EFE7-CD0E-D5878779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2528925"/>
            <a:ext cx="2540000" cy="154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1FA117-9CF0-E7F8-B741-B0B719A2B269}"/>
              </a:ext>
            </a:extLst>
          </p:cNvPr>
          <p:cNvSpPr txBox="1"/>
          <p:nvPr/>
        </p:nvSpPr>
        <p:spPr>
          <a:xfrm>
            <a:off x="5227420" y="1183341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Let’s 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E637A-E8DA-4712-645B-E81516DA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6" y="2522575"/>
            <a:ext cx="2425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B1D55-A1C4-1D56-2BC0-02D798EC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412" y="2497175"/>
            <a:ext cx="25146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6E159-A390-0BB4-05A0-8E27D0A6F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60" y="4630159"/>
            <a:ext cx="2463800" cy="158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772F2-CC93-6907-50D9-EEC049E92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386" y="4630159"/>
            <a:ext cx="2489200" cy="151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F5C87-D007-228F-70A2-C281B8577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412" y="4630159"/>
            <a:ext cx="246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57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6374-E6D1-ED84-9583-397A615F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2D81A-125F-FD2F-AFE6-9037483693DD}"/>
              </a:ext>
            </a:extLst>
          </p:cNvPr>
          <p:cNvSpPr txBox="1"/>
          <p:nvPr/>
        </p:nvSpPr>
        <p:spPr>
          <a:xfrm>
            <a:off x="3259741" y="260011"/>
            <a:ext cx="5917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Padding vs Margin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DA53A-9337-2FEF-4348-FAEDB2F3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2025943"/>
            <a:ext cx="7772400" cy="29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3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773A8-1487-DBEF-C847-5B625F6308D1}"/>
              </a:ext>
            </a:extLst>
          </p:cNvPr>
          <p:cNvSpPr txBox="1"/>
          <p:nvPr/>
        </p:nvSpPr>
        <p:spPr>
          <a:xfrm>
            <a:off x="4316113" y="241739"/>
            <a:ext cx="3804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Box Model</a:t>
            </a:r>
          </a:p>
        </p:txBody>
      </p:sp>
      <p:pic>
        <p:nvPicPr>
          <p:cNvPr id="3074" name="Picture 2" descr="Image block">
            <a:extLst>
              <a:ext uri="{FF2B5EF4-FFF2-40B4-BE49-F238E27FC236}">
                <a16:creationId xmlns:a16="http://schemas.microsoft.com/office/drawing/2014/main" id="{CF6E0387-CC84-B5B4-310B-43372A33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51" y="1443555"/>
            <a:ext cx="10264172" cy="47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57E0A-7238-9C1D-69CF-9A691759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36" y="1025086"/>
            <a:ext cx="45466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1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90C6-2D28-F5E9-5FAB-8C48DBF46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8F975-5146-2192-AE1E-14C0E822FE76}"/>
              </a:ext>
            </a:extLst>
          </p:cNvPr>
          <p:cNvSpPr txBox="1"/>
          <p:nvPr/>
        </p:nvSpPr>
        <p:spPr>
          <a:xfrm>
            <a:off x="4316113" y="241739"/>
            <a:ext cx="3804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Box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BFB7A-1E6B-6113-F5BC-57F57342E41A}"/>
              </a:ext>
            </a:extLst>
          </p:cNvPr>
          <p:cNvSpPr txBox="1"/>
          <p:nvPr/>
        </p:nvSpPr>
        <p:spPr>
          <a:xfrm>
            <a:off x="878954" y="1661531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1. content-box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10D8A-51BD-5B73-6DA2-5C6C169370E9}"/>
              </a:ext>
            </a:extLst>
          </p:cNvPr>
          <p:cNvSpPr txBox="1"/>
          <p:nvPr/>
        </p:nvSpPr>
        <p:spPr>
          <a:xfrm>
            <a:off x="8319134" y="1661531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2. border-box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3715E-BA98-ADB3-1695-21B1DCE8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3" y="2764998"/>
            <a:ext cx="38989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0A6FF-443A-E43E-98B6-19E178BF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77" y="2742191"/>
            <a:ext cx="3975100" cy="302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EAF70B-38A8-F17A-74CC-DCAEDACEC1B8}"/>
              </a:ext>
            </a:extLst>
          </p:cNvPr>
          <p:cNvSpPr/>
          <p:nvPr/>
        </p:nvSpPr>
        <p:spPr>
          <a:xfrm>
            <a:off x="2453268" y="3166947"/>
            <a:ext cx="1550020" cy="33031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F7F3A-A7E8-6292-7F32-996C8921306B}"/>
              </a:ext>
            </a:extLst>
          </p:cNvPr>
          <p:cNvSpPr/>
          <p:nvPr/>
        </p:nvSpPr>
        <p:spPr>
          <a:xfrm>
            <a:off x="9720146" y="3166946"/>
            <a:ext cx="1550020" cy="33031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E6418-E0C6-7643-4391-E2866A84E268}"/>
              </a:ext>
            </a:extLst>
          </p:cNvPr>
          <p:cNvSpPr txBox="1"/>
          <p:nvPr/>
        </p:nvSpPr>
        <p:spPr>
          <a:xfrm>
            <a:off x="0" y="584561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Only the content is used to determine width and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5398B-1C10-3FBD-2015-341E61F13C14}"/>
              </a:ext>
            </a:extLst>
          </p:cNvPr>
          <p:cNvSpPr txBox="1"/>
          <p:nvPr/>
        </p:nvSpPr>
        <p:spPr>
          <a:xfrm>
            <a:off x="7229893" y="5845615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The width and height declared is the entire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FA2C21-01C6-9C27-5053-0D96D5A5C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93" y="3383541"/>
            <a:ext cx="5407475" cy="1379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7C198-D707-5F73-B6E4-3081D357F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102" y="3690368"/>
            <a:ext cx="5903853" cy="7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0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F9660-3733-CEF1-00BE-B73F0E53D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BC542-6FA1-1ABB-687F-49889775A860}"/>
              </a:ext>
            </a:extLst>
          </p:cNvPr>
          <p:cNvSpPr txBox="1"/>
          <p:nvPr/>
        </p:nvSpPr>
        <p:spPr>
          <a:xfrm>
            <a:off x="3125089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Centering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91C92-7C3D-BD75-5122-26D8E1DF83B3}"/>
              </a:ext>
            </a:extLst>
          </p:cNvPr>
          <p:cNvSpPr txBox="1"/>
          <p:nvPr/>
        </p:nvSpPr>
        <p:spPr>
          <a:xfrm>
            <a:off x="4304891" y="1502650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Use margin: auto;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39B30-7617-0080-CA87-9291D1EC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57" y="2468290"/>
            <a:ext cx="5041359" cy="41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B17A-C10E-8116-194E-52120AEF7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1604C-A22F-2A5C-81DD-395A8EBD848F}"/>
              </a:ext>
            </a:extLst>
          </p:cNvPr>
          <p:cNvSpPr txBox="1"/>
          <p:nvPr/>
        </p:nvSpPr>
        <p:spPr>
          <a:xfrm>
            <a:off x="3394397" y="260011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Rounded Corners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7CEF9F-53F6-3323-435C-DC5506DC46EC}"/>
              </a:ext>
            </a:extLst>
          </p:cNvPr>
          <p:cNvSpPr/>
          <p:nvPr/>
        </p:nvSpPr>
        <p:spPr>
          <a:xfrm>
            <a:off x="4464739" y="1610444"/>
            <a:ext cx="3506993" cy="103273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Rounded Corners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5550F-72F5-3BA8-5F51-84D5426DE2ED}"/>
              </a:ext>
            </a:extLst>
          </p:cNvPr>
          <p:cNvSpPr txBox="1"/>
          <p:nvPr/>
        </p:nvSpPr>
        <p:spPr>
          <a:xfrm>
            <a:off x="3872081" y="3002444"/>
            <a:ext cx="469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Using border-radius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2D0DB-C4DE-DD1C-9815-DCDF8E59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3" y="4890529"/>
            <a:ext cx="3149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C0CFD-866E-051A-F40C-531F6915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86" y="4890529"/>
            <a:ext cx="50673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AD7F2-5600-2769-C2EB-EB28A4ED6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559" y="4893127"/>
            <a:ext cx="3098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986A4-3D95-A26D-5B6B-6F10E397E0C3}"/>
              </a:ext>
            </a:extLst>
          </p:cNvPr>
          <p:cNvSpPr txBox="1"/>
          <p:nvPr/>
        </p:nvSpPr>
        <p:spPr>
          <a:xfrm>
            <a:off x="188313" y="442886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1. All corners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3C5D1-6824-3D58-0CA8-E04A7FB7B917}"/>
              </a:ext>
            </a:extLst>
          </p:cNvPr>
          <p:cNvSpPr txBox="1"/>
          <p:nvPr/>
        </p:nvSpPr>
        <p:spPr>
          <a:xfrm>
            <a:off x="3684586" y="4428863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2. Individual corners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DAC49-E430-58A8-BAA3-900EFD0BD78F}"/>
              </a:ext>
            </a:extLst>
          </p:cNvPr>
          <p:cNvSpPr txBox="1"/>
          <p:nvPr/>
        </p:nvSpPr>
        <p:spPr>
          <a:xfrm>
            <a:off x="9098559" y="442886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3. Percentage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14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6258-4EF8-030D-663B-DEB716B3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48FC-115E-1C2B-E5A9-EE9ED6B26D22}"/>
              </a:ext>
            </a:extLst>
          </p:cNvPr>
          <p:cNvSpPr txBox="1"/>
          <p:nvPr/>
        </p:nvSpPr>
        <p:spPr>
          <a:xfrm>
            <a:off x="3471341" y="26001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Rounded corners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22D75-0FE5-9482-9E26-2549F558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21" y="1326996"/>
            <a:ext cx="4498039" cy="5667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7608EC-2004-3D09-3064-F5CAC117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6" y="2987924"/>
            <a:ext cx="5493812" cy="23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0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9218F-6250-23E0-4B11-A4339624F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1732C-5806-F051-A08C-779A4725405C}"/>
              </a:ext>
            </a:extLst>
          </p:cNvPr>
          <p:cNvSpPr txBox="1"/>
          <p:nvPr/>
        </p:nvSpPr>
        <p:spPr>
          <a:xfrm>
            <a:off x="238074" y="1721223"/>
            <a:ext cx="11960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Basically, it changes how your HTML Presents itself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CEA78-31A0-569C-829D-0CFEF5E154A7}"/>
              </a:ext>
            </a:extLst>
          </p:cNvPr>
          <p:cNvSpPr txBox="1"/>
          <p:nvPr/>
        </p:nvSpPr>
        <p:spPr>
          <a:xfrm>
            <a:off x="1890769" y="3732904"/>
            <a:ext cx="8654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Think of it as make-up for your HTML</a:t>
            </a:r>
          </a:p>
        </p:txBody>
      </p:sp>
      <p:pic>
        <p:nvPicPr>
          <p:cNvPr id="1026" name="Picture 2" descr="Here's What to Tell Your Makeup Artist for Your Wedding | Stephanie Moss  Salon | Omaha, NE">
            <a:extLst>
              <a:ext uri="{FF2B5EF4-FFF2-40B4-BE49-F238E27FC236}">
                <a16:creationId xmlns:a16="http://schemas.microsoft.com/office/drawing/2014/main" id="{DEBB05D5-D692-A601-C53E-70913A49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0"/>
            <a:ext cx="6994525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7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DD5C5-7115-F1EE-9DDA-6B3304EE67BA}"/>
              </a:ext>
            </a:extLst>
          </p:cNvPr>
          <p:cNvSpPr txBox="1"/>
          <p:nvPr/>
        </p:nvSpPr>
        <p:spPr>
          <a:xfrm>
            <a:off x="4273634" y="365761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Positioning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74938-094C-04DC-8FE1-A04782405FF2}"/>
              </a:ext>
            </a:extLst>
          </p:cNvPr>
          <p:cNvSpPr txBox="1"/>
          <p:nvPr/>
        </p:nvSpPr>
        <p:spPr>
          <a:xfrm>
            <a:off x="925157" y="2207849"/>
            <a:ext cx="3967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Relative Positioning</a:t>
            </a:r>
          </a:p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Absolute Positioning</a:t>
            </a:r>
          </a:p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Fixed Positioning</a:t>
            </a:r>
          </a:p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Sticky Positioning (New)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39AA4-2C7B-0DA0-354D-C594AD039A40}"/>
              </a:ext>
            </a:extLst>
          </p:cNvPr>
          <p:cNvSpPr txBox="1"/>
          <p:nvPr/>
        </p:nvSpPr>
        <p:spPr>
          <a:xfrm>
            <a:off x="925157" y="1286805"/>
            <a:ext cx="414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X &amp; Y Positioning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5A0A7-079A-7E3E-FBB8-A43884B00BF7}"/>
              </a:ext>
            </a:extLst>
          </p:cNvPr>
          <p:cNvSpPr txBox="1"/>
          <p:nvPr/>
        </p:nvSpPr>
        <p:spPr>
          <a:xfrm>
            <a:off x="448869" y="4152452"/>
            <a:ext cx="11538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What happens when they’re on top of each other?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22B31-7E3D-F699-7FA5-659C5F896921}"/>
              </a:ext>
            </a:extLst>
          </p:cNvPr>
          <p:cNvSpPr txBox="1"/>
          <p:nvPr/>
        </p:nvSpPr>
        <p:spPr>
          <a:xfrm>
            <a:off x="5270701" y="5411097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19045240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E59F7-0EC8-6A1D-FDAF-4E833D29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7357C-04C1-9D26-469F-1E2605A9B648}"/>
              </a:ext>
            </a:extLst>
          </p:cNvPr>
          <p:cNvSpPr txBox="1"/>
          <p:nvPr/>
        </p:nvSpPr>
        <p:spPr>
          <a:xfrm>
            <a:off x="2907074" y="387276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3 Levels of CSS Styling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1F16-EEE3-004B-C06E-929153437771}"/>
              </a:ext>
            </a:extLst>
          </p:cNvPr>
          <p:cNvSpPr txBox="1"/>
          <p:nvPr/>
        </p:nvSpPr>
        <p:spPr>
          <a:xfrm>
            <a:off x="1057048" y="1839558"/>
            <a:ext cx="4099199" cy="274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Inline Styles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Internal Style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External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B6F86-0651-37DB-B860-1CD242DC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27" y="1611964"/>
            <a:ext cx="5629256" cy="1203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CD9A0-EBEB-7D7E-2979-334E28905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55" y="2826516"/>
            <a:ext cx="3703321" cy="349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2E326-66FC-35C3-ED25-4597FF0EC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127" y="1218273"/>
            <a:ext cx="6410820" cy="25146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C4F470-ABEB-3AE9-8557-E966FF2B35DB}"/>
              </a:ext>
            </a:extLst>
          </p:cNvPr>
          <p:cNvSpPr/>
          <p:nvPr/>
        </p:nvSpPr>
        <p:spPr>
          <a:xfrm>
            <a:off x="8563088" y="3909386"/>
            <a:ext cx="1618488" cy="148132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DE113-2C99-1BDA-ECE2-1166C1601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703" y="3732904"/>
            <a:ext cx="5252104" cy="3049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0118B-C456-BC0E-44EA-283F0102C78C}"/>
              </a:ext>
            </a:extLst>
          </p:cNvPr>
          <p:cNvSpPr txBox="1"/>
          <p:nvPr/>
        </p:nvSpPr>
        <p:spPr>
          <a:xfrm>
            <a:off x="7703300" y="2220461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This is a .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8E8A6-FA61-DB46-FF2E-8FCC250DE026}"/>
              </a:ext>
            </a:extLst>
          </p:cNvPr>
          <p:cNvSpPr txBox="1"/>
          <p:nvPr/>
        </p:nvSpPr>
        <p:spPr>
          <a:xfrm>
            <a:off x="6849964" y="6186951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This is a .html file</a:t>
            </a:r>
          </a:p>
        </p:txBody>
      </p:sp>
    </p:spTree>
    <p:extLst>
      <p:ext uri="{BB962C8B-B14F-4D97-AF65-F5344CB8AC3E}">
        <p14:creationId xmlns:p14="http://schemas.microsoft.com/office/powerpoint/2010/main" val="3737140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FBD3-6EE7-F25F-A5C7-63051BD37773}"/>
              </a:ext>
            </a:extLst>
          </p:cNvPr>
          <p:cNvSpPr txBox="1"/>
          <p:nvPr/>
        </p:nvSpPr>
        <p:spPr>
          <a:xfrm>
            <a:off x="1888365" y="2943264"/>
            <a:ext cx="8659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Let’s do some practice</a:t>
            </a:r>
          </a:p>
        </p:txBody>
      </p:sp>
    </p:spTree>
    <p:extLst>
      <p:ext uri="{BB962C8B-B14F-4D97-AF65-F5344CB8AC3E}">
        <p14:creationId xmlns:p14="http://schemas.microsoft.com/office/powerpoint/2010/main" val="35860975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266D6-51A0-7981-777E-DC61F96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3CE5F-8855-9D80-AD87-4CE2972A49FC}"/>
              </a:ext>
            </a:extLst>
          </p:cNvPr>
          <p:cNvSpPr txBox="1"/>
          <p:nvPr/>
        </p:nvSpPr>
        <p:spPr>
          <a:xfrm>
            <a:off x="4458781" y="32273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6507054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AAA73-91F5-E30C-1D54-7260FC22BE3A}"/>
              </a:ext>
            </a:extLst>
          </p:cNvPr>
          <p:cNvSpPr txBox="1"/>
          <p:nvPr/>
        </p:nvSpPr>
        <p:spPr>
          <a:xfrm>
            <a:off x="2363656" y="301215"/>
            <a:ext cx="770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(Actually, JS Too)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BF9F9-83C9-6042-DC03-6CA559BA5729}"/>
              </a:ext>
            </a:extLst>
          </p:cNvPr>
          <p:cNvSpPr txBox="1"/>
          <p:nvPr/>
        </p:nvSpPr>
        <p:spPr>
          <a:xfrm>
            <a:off x="3844029" y="1678193"/>
            <a:ext cx="4748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Once again, 3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B82F5-54AB-24A7-14EF-1FFDF3133AC6}"/>
              </a:ext>
            </a:extLst>
          </p:cNvPr>
          <p:cNvSpPr txBox="1"/>
          <p:nvPr/>
        </p:nvSpPr>
        <p:spPr>
          <a:xfrm>
            <a:off x="695570" y="2568079"/>
            <a:ext cx="6296917" cy="274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Element (tag) Selectors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Class Selectors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ID Selectors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3B02E-7AC4-C086-6E0D-CBD7351A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268" y="2032136"/>
            <a:ext cx="2705100" cy="165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7499-D296-B59B-7D5D-BCDC88C71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268" y="3770984"/>
            <a:ext cx="3632200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5C270-303E-21FF-7FB1-7BB13F3D1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068" y="5498332"/>
            <a:ext cx="7772400" cy="1227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F4B663-6031-0E42-4AAA-D680658EBE90}"/>
              </a:ext>
            </a:extLst>
          </p:cNvPr>
          <p:cNvSpPr/>
          <p:nvPr/>
        </p:nvSpPr>
        <p:spPr>
          <a:xfrm>
            <a:off x="5023821" y="6002767"/>
            <a:ext cx="2140772" cy="3012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5E5C2-31D4-3E45-5103-AD0C91934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661" y="3469453"/>
            <a:ext cx="2540000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411A0-14C0-E2F6-0358-B17B4F78A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565" y="5692951"/>
            <a:ext cx="8448660" cy="8697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A88F8-37F2-8692-2707-75310AEAC428}"/>
              </a:ext>
            </a:extLst>
          </p:cNvPr>
          <p:cNvSpPr/>
          <p:nvPr/>
        </p:nvSpPr>
        <p:spPr>
          <a:xfrm>
            <a:off x="5325035" y="3683136"/>
            <a:ext cx="182880" cy="259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63A2-A019-F930-27E8-1918E7015704}"/>
              </a:ext>
            </a:extLst>
          </p:cNvPr>
          <p:cNvSpPr/>
          <p:nvPr/>
        </p:nvSpPr>
        <p:spPr>
          <a:xfrm flipH="1">
            <a:off x="4580067" y="5851039"/>
            <a:ext cx="2584525" cy="5803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94579-C14B-0886-0BF7-64717859F19B}"/>
              </a:ext>
            </a:extLst>
          </p:cNvPr>
          <p:cNvSpPr txBox="1"/>
          <p:nvPr/>
        </p:nvSpPr>
        <p:spPr>
          <a:xfrm>
            <a:off x="4358593" y="225911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E86D4-9274-A9F2-D0D9-3111A7564875}"/>
              </a:ext>
            </a:extLst>
          </p:cNvPr>
          <p:cNvSpPr txBox="1"/>
          <p:nvPr/>
        </p:nvSpPr>
        <p:spPr>
          <a:xfrm>
            <a:off x="311972" y="933797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bit too many to list….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EE2B9-EAC2-ED8C-412C-18D63E7AB035}"/>
              </a:ext>
            </a:extLst>
          </p:cNvPr>
          <p:cNvSpPr txBox="1"/>
          <p:nvPr/>
        </p:nvSpPr>
        <p:spPr>
          <a:xfrm>
            <a:off x="2377440" y="174273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EB120-FF43-B9F5-F214-68CD04B1D92D}"/>
              </a:ext>
            </a:extLst>
          </p:cNvPr>
          <p:cNvSpPr txBox="1"/>
          <p:nvPr/>
        </p:nvSpPr>
        <p:spPr>
          <a:xfrm>
            <a:off x="2884471" y="933797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Well, here goes nothing.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2A316-BF19-42FE-267A-CDCE9E1C25DD}"/>
              </a:ext>
            </a:extLst>
          </p:cNvPr>
          <p:cNvSpPr txBox="1"/>
          <p:nvPr/>
        </p:nvSpPr>
        <p:spPr>
          <a:xfrm>
            <a:off x="677732" y="1742739"/>
            <a:ext cx="297228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color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background-color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border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margin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padding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font-size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line-height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font-family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display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z-index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…..you get the point.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97978-BD7F-430B-5C2C-21BDC212F3B4}"/>
              </a:ext>
            </a:extLst>
          </p:cNvPr>
          <p:cNvSpPr txBox="1"/>
          <p:nvPr/>
        </p:nvSpPr>
        <p:spPr>
          <a:xfrm>
            <a:off x="4961483" y="2819956"/>
            <a:ext cx="6232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Let’s practice a bit to see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the effects of each of them</a:t>
            </a:r>
          </a:p>
        </p:txBody>
      </p:sp>
    </p:spTree>
    <p:extLst>
      <p:ext uri="{BB962C8B-B14F-4D97-AF65-F5344CB8AC3E}">
        <p14:creationId xmlns:p14="http://schemas.microsoft.com/office/powerpoint/2010/main" val="255137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4B01C-BAC6-58C5-DD2C-3FC4EF26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11A98-916E-066C-6D31-AD2BCB56E878}"/>
              </a:ext>
            </a:extLst>
          </p:cNvPr>
          <p:cNvSpPr txBox="1"/>
          <p:nvPr/>
        </p:nvSpPr>
        <p:spPr>
          <a:xfrm>
            <a:off x="3856052" y="227738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Div 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A16AD-B304-C5CF-9975-7CA404121C97}"/>
              </a:ext>
            </a:extLst>
          </p:cNvPr>
          <p:cNvSpPr txBox="1"/>
          <p:nvPr/>
        </p:nvSpPr>
        <p:spPr>
          <a:xfrm>
            <a:off x="4542938" y="1420009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u="sng" dirty="0">
                <a:solidFill>
                  <a:schemeClr val="bg1"/>
                </a:solidFill>
              </a:rPr>
              <a:t>A bit of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E2A9E-A0F3-D0AF-253F-F9884DFB422C}"/>
              </a:ext>
            </a:extLst>
          </p:cNvPr>
          <p:cNvSpPr txBox="1"/>
          <p:nvPr/>
        </p:nvSpPr>
        <p:spPr>
          <a:xfrm>
            <a:off x="774551" y="2517289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Q1. What is it used for?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B0F05-E448-4382-13BA-D981775F9E2B}"/>
              </a:ext>
            </a:extLst>
          </p:cNvPr>
          <p:cNvSpPr txBox="1"/>
          <p:nvPr/>
        </p:nvSpPr>
        <p:spPr>
          <a:xfrm>
            <a:off x="774551" y="2978954"/>
            <a:ext cx="1107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A1. The &lt;div&gt; tag in HTML is a container element used to group other HTML elements together.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26BA7-6256-4499-7EF5-19325E8C3BB7}"/>
              </a:ext>
            </a:extLst>
          </p:cNvPr>
          <p:cNvSpPr txBox="1"/>
          <p:nvPr/>
        </p:nvSpPr>
        <p:spPr>
          <a:xfrm>
            <a:off x="774550" y="3599180"/>
            <a:ext cx="1110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Q2. Does it have any special meaning or semantic usages? Example: Like &lt;h1&gt;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16990-3075-1639-267F-B45244E0062D}"/>
              </a:ext>
            </a:extLst>
          </p:cNvPr>
          <p:cNvSpPr txBox="1"/>
          <p:nvPr/>
        </p:nvSpPr>
        <p:spPr>
          <a:xfrm>
            <a:off x="774551" y="4060845"/>
            <a:ext cx="10750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A2. No, it is purely used based on just how the it is </a:t>
            </a:r>
            <a:r>
              <a:rPr lang="en-US" sz="2000" b="1" u="sng" dirty="0">
                <a:solidFill>
                  <a:schemeClr val="bg1"/>
                </a:solidFill>
              </a:rPr>
              <a:t>styled/scripted</a:t>
            </a:r>
            <a:r>
              <a:rPr lang="en-US" sz="2000" u="sng" dirty="0">
                <a:solidFill>
                  <a:schemeClr val="bg1"/>
                </a:solidFill>
              </a:rPr>
              <a:t>. Maximum customizability.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B7AE3-5B31-ABE2-A7E3-96D391C974DA}"/>
              </a:ext>
            </a:extLst>
          </p:cNvPr>
          <p:cNvSpPr txBox="1"/>
          <p:nvPr/>
        </p:nvSpPr>
        <p:spPr>
          <a:xfrm>
            <a:off x="774549" y="4681071"/>
            <a:ext cx="966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Q3. If you were to style different </a:t>
            </a:r>
            <a:r>
              <a:rPr lang="en-US" sz="2400" dirty="0" err="1">
                <a:solidFill>
                  <a:schemeClr val="bg1"/>
                </a:solidFill>
              </a:rPr>
              <a:t>divs</a:t>
            </a:r>
            <a:r>
              <a:rPr lang="en-US" sz="2400" dirty="0">
                <a:solidFill>
                  <a:schemeClr val="bg1"/>
                </a:solidFill>
              </a:rPr>
              <a:t> containers, what should you do?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0A760-D283-3F79-9330-8C583340DB62}"/>
              </a:ext>
            </a:extLst>
          </p:cNvPr>
          <p:cNvSpPr txBox="1"/>
          <p:nvPr/>
        </p:nvSpPr>
        <p:spPr>
          <a:xfrm>
            <a:off x="774550" y="5142736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A3. Use class or ID selectors.</a:t>
            </a:r>
          </a:p>
        </p:txBody>
      </p:sp>
    </p:spTree>
    <p:extLst>
      <p:ext uri="{BB962C8B-B14F-4D97-AF65-F5344CB8AC3E}">
        <p14:creationId xmlns:p14="http://schemas.microsoft.com/office/powerpoint/2010/main" val="1529546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96C6-798A-C59B-B88C-1A4303EE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2ED53-F840-BB56-74A0-ADE7061DB820}"/>
              </a:ext>
            </a:extLst>
          </p:cNvPr>
          <p:cNvSpPr txBox="1"/>
          <p:nvPr/>
        </p:nvSpPr>
        <p:spPr>
          <a:xfrm>
            <a:off x="3856052" y="227738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Div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1BAE1-3ABE-4C2C-5632-2231604263E3}"/>
              </a:ext>
            </a:extLst>
          </p:cNvPr>
          <p:cNvSpPr txBox="1"/>
          <p:nvPr/>
        </p:nvSpPr>
        <p:spPr>
          <a:xfrm>
            <a:off x="5339631" y="128016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Practical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543C5-BAF9-3621-709B-9B0EDF10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7" y="1994027"/>
            <a:ext cx="7239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D03AB-480E-3024-818D-7E533224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64" y="-1"/>
            <a:ext cx="5442146" cy="699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0D5C6-B0B8-7FEA-39B7-3DF9C32FFD21}"/>
              </a:ext>
            </a:extLst>
          </p:cNvPr>
          <p:cNvSpPr txBox="1"/>
          <p:nvPr/>
        </p:nvSpPr>
        <p:spPr>
          <a:xfrm>
            <a:off x="721379" y="3045091"/>
            <a:ext cx="10993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Try changing from class selector to ID selectors</a:t>
            </a:r>
          </a:p>
        </p:txBody>
      </p:sp>
    </p:spTree>
    <p:extLst>
      <p:ext uri="{BB962C8B-B14F-4D97-AF65-F5344CB8AC3E}">
        <p14:creationId xmlns:p14="http://schemas.microsoft.com/office/powerpoint/2010/main" val="369430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4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451</Words>
  <Application>Microsoft Macintosh PowerPoint</Application>
  <PresentationFormat>Custom</PresentationFormat>
  <Paragraphs>102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Quattrocento Sans</vt:lpstr>
      <vt:lpstr>COLOR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Chin</dc:creator>
  <cp:lastModifiedBy>Paulchris Yeow</cp:lastModifiedBy>
  <cp:revision>17</cp:revision>
  <cp:lastPrinted>2025-06-17T06:59:11Z</cp:lastPrinted>
  <dcterms:created xsi:type="dcterms:W3CDTF">2016-12-13T18:35:02Z</dcterms:created>
  <dcterms:modified xsi:type="dcterms:W3CDTF">2025-07-09T09:40:57Z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