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97" r:id="rId6"/>
    <p:sldId id="271" r:id="rId7"/>
    <p:sldId id="270" r:id="rId8"/>
    <p:sldId id="272" r:id="rId9"/>
    <p:sldId id="266" r:id="rId10"/>
    <p:sldId id="268" r:id="rId11"/>
    <p:sldId id="267" r:id="rId12"/>
    <p:sldId id="269" r:id="rId13"/>
    <p:sldId id="293" r:id="rId14"/>
    <p:sldId id="284" r:id="rId15"/>
    <p:sldId id="286" r:id="rId16"/>
    <p:sldId id="262" r:id="rId17"/>
    <p:sldId id="274" r:id="rId18"/>
    <p:sldId id="287" r:id="rId19"/>
    <p:sldId id="288" r:id="rId20"/>
    <p:sldId id="277" r:id="rId21"/>
    <p:sldId id="278" r:id="rId22"/>
    <p:sldId id="295" r:id="rId23"/>
    <p:sldId id="280" r:id="rId24"/>
    <p:sldId id="281" r:id="rId25"/>
    <p:sldId id="282" r:id="rId26"/>
    <p:sldId id="279" r:id="rId27"/>
    <p:sldId id="283" r:id="rId28"/>
    <p:sldId id="289" r:id="rId29"/>
    <p:sldId id="290" r:id="rId30"/>
    <p:sldId id="294" r:id="rId31"/>
    <p:sldId id="291" r:id="rId32"/>
    <p:sldId id="292" r:id="rId33"/>
    <p:sldId id="265" r:id="rId34"/>
    <p:sldId id="263" r:id="rId35"/>
    <p:sldId id="26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4" autoAdjust="0"/>
    <p:restoredTop sz="78987" autoAdjust="0"/>
  </p:normalViewPr>
  <p:slideViewPr>
    <p:cSldViewPr snapToGrid="0" snapToObjects="1">
      <p:cViewPr varScale="1">
        <p:scale>
          <a:sx n="64" d="100"/>
          <a:sy n="64" d="100"/>
        </p:scale>
        <p:origin x="-14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1290E-4435-9744-9F6F-72C8E86B9CCB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94954A-90E1-6B40-A794-AEC5A1B74147}">
      <dgm:prSet phldrT="[Text]"/>
      <dgm:spPr/>
      <dgm:t>
        <a:bodyPr/>
        <a:lstStyle/>
        <a:p>
          <a:r>
            <a:rPr lang="en-US" dirty="0" smtClean="0"/>
            <a:t>Download RSS</a:t>
          </a:r>
          <a:endParaRPr lang="en-US" dirty="0"/>
        </a:p>
      </dgm:t>
    </dgm:pt>
    <dgm:pt modelId="{E5617C14-7D1E-D146-8D65-1636D26CCB35}" type="parTrans" cxnId="{0760A982-A7E2-6C48-A5D6-201DEEC511E1}">
      <dgm:prSet/>
      <dgm:spPr/>
      <dgm:t>
        <a:bodyPr/>
        <a:lstStyle/>
        <a:p>
          <a:endParaRPr lang="en-US"/>
        </a:p>
      </dgm:t>
    </dgm:pt>
    <dgm:pt modelId="{29F8F4CD-1DA8-1246-AD4F-207609DEC125}" type="sibTrans" cxnId="{0760A982-A7E2-6C48-A5D6-201DEEC511E1}">
      <dgm:prSet/>
      <dgm:spPr/>
      <dgm:t>
        <a:bodyPr/>
        <a:lstStyle/>
        <a:p>
          <a:endParaRPr lang="en-US"/>
        </a:p>
      </dgm:t>
    </dgm:pt>
    <dgm:pt modelId="{3871549F-F1B1-CD46-B1BC-B4889CA591C7}">
      <dgm:prSet phldrT="[Text]"/>
      <dgm:spPr/>
      <dgm:t>
        <a:bodyPr/>
        <a:lstStyle/>
        <a:p>
          <a:r>
            <a:rPr lang="en-US" dirty="0" smtClean="0"/>
            <a:t>Extract Text/Features</a:t>
          </a:r>
          <a:endParaRPr lang="en-US" dirty="0"/>
        </a:p>
      </dgm:t>
    </dgm:pt>
    <dgm:pt modelId="{DA12879B-F1D3-FD41-B6C0-6D0B5C4AC13C}" type="parTrans" cxnId="{37453DAD-24D5-7C43-9307-01B5D0B9972D}">
      <dgm:prSet/>
      <dgm:spPr/>
      <dgm:t>
        <a:bodyPr/>
        <a:lstStyle/>
        <a:p>
          <a:endParaRPr lang="en-US"/>
        </a:p>
      </dgm:t>
    </dgm:pt>
    <dgm:pt modelId="{4C6CC4A5-441B-124C-8659-57C6342E4545}" type="sibTrans" cxnId="{37453DAD-24D5-7C43-9307-01B5D0B9972D}">
      <dgm:prSet/>
      <dgm:spPr/>
      <dgm:t>
        <a:bodyPr/>
        <a:lstStyle/>
        <a:p>
          <a:endParaRPr lang="en-US"/>
        </a:p>
      </dgm:t>
    </dgm:pt>
    <dgm:pt modelId="{AF472302-B85B-3C42-AF74-D5C2EDB117C1}">
      <dgm:prSet phldrT="[Text]"/>
      <dgm:spPr/>
      <dgm:t>
        <a:bodyPr/>
        <a:lstStyle/>
        <a:p>
          <a:r>
            <a:rPr lang="en-US" dirty="0" smtClean="0"/>
            <a:t>Edge Creation</a:t>
          </a:r>
          <a:endParaRPr lang="en-US" dirty="0"/>
        </a:p>
      </dgm:t>
    </dgm:pt>
    <dgm:pt modelId="{923CE114-853C-AB40-9673-28D4BB5F1FD6}" type="parTrans" cxnId="{5FFA6FE0-2015-A64E-8247-C85C30D587BF}">
      <dgm:prSet/>
      <dgm:spPr/>
      <dgm:t>
        <a:bodyPr/>
        <a:lstStyle/>
        <a:p>
          <a:endParaRPr lang="en-US"/>
        </a:p>
      </dgm:t>
    </dgm:pt>
    <dgm:pt modelId="{10642BFC-F75F-084A-8E62-9B440321C35B}" type="sibTrans" cxnId="{5FFA6FE0-2015-A64E-8247-C85C30D587BF}">
      <dgm:prSet/>
      <dgm:spPr/>
      <dgm:t>
        <a:bodyPr/>
        <a:lstStyle/>
        <a:p>
          <a:endParaRPr lang="en-US"/>
        </a:p>
      </dgm:t>
    </dgm:pt>
    <dgm:pt modelId="{E932A2C5-3D8C-9E48-88BA-3E1B2A1EC5C7}">
      <dgm:prSet phldrT="[Text]"/>
      <dgm:spPr/>
      <dgm:t>
        <a:bodyPr/>
        <a:lstStyle/>
        <a:p>
          <a:r>
            <a:rPr lang="en-US" dirty="0" smtClean="0"/>
            <a:t>Import</a:t>
          </a:r>
          <a:endParaRPr lang="en-US" dirty="0"/>
        </a:p>
      </dgm:t>
    </dgm:pt>
    <dgm:pt modelId="{C5DBCBBF-921B-064B-A2A8-C02FF5986E94}" type="parTrans" cxnId="{763139AC-8BA9-A94E-B46F-3F17BC4C2C6A}">
      <dgm:prSet/>
      <dgm:spPr/>
      <dgm:t>
        <a:bodyPr/>
        <a:lstStyle/>
        <a:p>
          <a:endParaRPr lang="en-US"/>
        </a:p>
      </dgm:t>
    </dgm:pt>
    <dgm:pt modelId="{95AD5362-2579-084B-A4AC-14CE2C8107F9}" type="sibTrans" cxnId="{763139AC-8BA9-A94E-B46F-3F17BC4C2C6A}">
      <dgm:prSet/>
      <dgm:spPr/>
      <dgm:t>
        <a:bodyPr/>
        <a:lstStyle/>
        <a:p>
          <a:endParaRPr lang="en-US"/>
        </a:p>
      </dgm:t>
    </dgm:pt>
    <dgm:pt modelId="{51F1B36C-0E3C-F748-AFB3-CACDA890C798}" type="pres">
      <dgm:prSet presAssocID="{9AA1290E-4435-9744-9F6F-72C8E86B9CC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5B68E9E-BB4E-114A-A3FA-358A9BBC3BB9}" type="pres">
      <dgm:prSet presAssocID="{A294954A-90E1-6B40-A794-AEC5A1B74147}" presName="composite" presStyleCnt="0"/>
      <dgm:spPr/>
    </dgm:pt>
    <dgm:pt modelId="{8B507EA8-7560-3E48-B0BA-F29752BD7C72}" type="pres">
      <dgm:prSet presAssocID="{A294954A-90E1-6B40-A794-AEC5A1B74147}" presName="bentUpArrow1" presStyleLbl="alignImgPlace1" presStyleIdx="0" presStyleCnt="3"/>
      <dgm:spPr/>
    </dgm:pt>
    <dgm:pt modelId="{A6EFB474-936B-8F4F-8294-F6A12EDFED9F}" type="pres">
      <dgm:prSet presAssocID="{A294954A-90E1-6B40-A794-AEC5A1B74147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E88237-E6AE-3A4D-A41E-0E7362352F4F}" type="pres">
      <dgm:prSet presAssocID="{A294954A-90E1-6B40-A794-AEC5A1B74147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0A585-1380-9F41-B0DD-3670A44DD712}" type="pres">
      <dgm:prSet presAssocID="{29F8F4CD-1DA8-1246-AD4F-207609DEC125}" presName="sibTrans" presStyleCnt="0"/>
      <dgm:spPr/>
    </dgm:pt>
    <dgm:pt modelId="{EEF1E650-2E12-3B4A-AF85-B7896354F854}" type="pres">
      <dgm:prSet presAssocID="{3871549F-F1B1-CD46-B1BC-B4889CA591C7}" presName="composite" presStyleCnt="0"/>
      <dgm:spPr/>
    </dgm:pt>
    <dgm:pt modelId="{13AAF5E8-1BBC-AA44-A0AE-2939CC6FACEA}" type="pres">
      <dgm:prSet presAssocID="{3871549F-F1B1-CD46-B1BC-B4889CA591C7}" presName="bentUpArrow1" presStyleLbl="alignImgPlace1" presStyleIdx="1" presStyleCnt="3"/>
      <dgm:spPr/>
    </dgm:pt>
    <dgm:pt modelId="{B5E9628D-D70A-334C-AB01-CD03EBD3C757}" type="pres">
      <dgm:prSet presAssocID="{3871549F-F1B1-CD46-B1BC-B4889CA591C7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8488C-D988-7447-8893-1F9FC6D5201F}" type="pres">
      <dgm:prSet presAssocID="{3871549F-F1B1-CD46-B1BC-B4889CA591C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B0C8C-D5F2-8A4D-9369-622694F87ACA}" type="pres">
      <dgm:prSet presAssocID="{4C6CC4A5-441B-124C-8659-57C6342E4545}" presName="sibTrans" presStyleCnt="0"/>
      <dgm:spPr/>
    </dgm:pt>
    <dgm:pt modelId="{2ECFDD85-A485-1B49-A483-0DA2BFF66DE0}" type="pres">
      <dgm:prSet presAssocID="{AF472302-B85B-3C42-AF74-D5C2EDB117C1}" presName="composite" presStyleCnt="0"/>
      <dgm:spPr/>
    </dgm:pt>
    <dgm:pt modelId="{DD8049DA-9066-2449-ACFE-2F19DE38A0D5}" type="pres">
      <dgm:prSet presAssocID="{AF472302-B85B-3C42-AF74-D5C2EDB117C1}" presName="bentUpArrow1" presStyleLbl="alignImgPlace1" presStyleIdx="2" presStyleCnt="3"/>
      <dgm:spPr/>
    </dgm:pt>
    <dgm:pt modelId="{55A2D450-B3C1-174B-83CD-C8F4F1A890F8}" type="pres">
      <dgm:prSet presAssocID="{AF472302-B85B-3C42-AF74-D5C2EDB117C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8FB5B-C337-364C-BADA-80C6AE6EB9DC}" type="pres">
      <dgm:prSet presAssocID="{AF472302-B85B-3C42-AF74-D5C2EDB117C1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D0A60A3-F46E-2342-BE1B-5E851D9EE672}" type="pres">
      <dgm:prSet presAssocID="{10642BFC-F75F-084A-8E62-9B440321C35B}" presName="sibTrans" presStyleCnt="0"/>
      <dgm:spPr/>
    </dgm:pt>
    <dgm:pt modelId="{9D0DB8EE-B986-D84C-A6DF-F56F56AFD5A3}" type="pres">
      <dgm:prSet presAssocID="{E932A2C5-3D8C-9E48-88BA-3E1B2A1EC5C7}" presName="composite" presStyleCnt="0"/>
      <dgm:spPr/>
    </dgm:pt>
    <dgm:pt modelId="{209A6093-C8D6-7E44-9EA4-43531F7ED309}" type="pres">
      <dgm:prSet presAssocID="{E932A2C5-3D8C-9E48-88BA-3E1B2A1EC5C7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8ED70C-6928-5945-8DC1-5885F152F008}" type="presOf" srcId="{3871549F-F1B1-CD46-B1BC-B4889CA591C7}" destId="{B5E9628D-D70A-334C-AB01-CD03EBD3C757}" srcOrd="0" destOrd="0" presId="urn:microsoft.com/office/officeart/2005/8/layout/StepDownProcess"/>
    <dgm:cxn modelId="{E306F6DF-B449-3845-A5FE-F41457896042}" type="presOf" srcId="{AF472302-B85B-3C42-AF74-D5C2EDB117C1}" destId="{55A2D450-B3C1-174B-83CD-C8F4F1A890F8}" srcOrd="0" destOrd="0" presId="urn:microsoft.com/office/officeart/2005/8/layout/StepDownProcess"/>
    <dgm:cxn modelId="{6D9E0735-A737-844C-A880-8377B57A294D}" type="presOf" srcId="{9AA1290E-4435-9744-9F6F-72C8E86B9CCB}" destId="{51F1B36C-0E3C-F748-AFB3-CACDA890C798}" srcOrd="0" destOrd="0" presId="urn:microsoft.com/office/officeart/2005/8/layout/StepDownProcess"/>
    <dgm:cxn modelId="{37453DAD-24D5-7C43-9307-01B5D0B9972D}" srcId="{9AA1290E-4435-9744-9F6F-72C8E86B9CCB}" destId="{3871549F-F1B1-CD46-B1BC-B4889CA591C7}" srcOrd="1" destOrd="0" parTransId="{DA12879B-F1D3-FD41-B6C0-6D0B5C4AC13C}" sibTransId="{4C6CC4A5-441B-124C-8659-57C6342E4545}"/>
    <dgm:cxn modelId="{07AC9B56-506D-E143-8C43-E3255E0A699D}" type="presOf" srcId="{A294954A-90E1-6B40-A794-AEC5A1B74147}" destId="{A6EFB474-936B-8F4F-8294-F6A12EDFED9F}" srcOrd="0" destOrd="0" presId="urn:microsoft.com/office/officeart/2005/8/layout/StepDownProcess"/>
    <dgm:cxn modelId="{5FFA6FE0-2015-A64E-8247-C85C30D587BF}" srcId="{9AA1290E-4435-9744-9F6F-72C8E86B9CCB}" destId="{AF472302-B85B-3C42-AF74-D5C2EDB117C1}" srcOrd="2" destOrd="0" parTransId="{923CE114-853C-AB40-9673-28D4BB5F1FD6}" sibTransId="{10642BFC-F75F-084A-8E62-9B440321C35B}"/>
    <dgm:cxn modelId="{EAE0ECE5-A4B2-7D40-805A-3CCFD6788B95}" type="presOf" srcId="{E932A2C5-3D8C-9E48-88BA-3E1B2A1EC5C7}" destId="{209A6093-C8D6-7E44-9EA4-43531F7ED309}" srcOrd="0" destOrd="0" presId="urn:microsoft.com/office/officeart/2005/8/layout/StepDownProcess"/>
    <dgm:cxn modelId="{0760A982-A7E2-6C48-A5D6-201DEEC511E1}" srcId="{9AA1290E-4435-9744-9F6F-72C8E86B9CCB}" destId="{A294954A-90E1-6B40-A794-AEC5A1B74147}" srcOrd="0" destOrd="0" parTransId="{E5617C14-7D1E-D146-8D65-1636D26CCB35}" sibTransId="{29F8F4CD-1DA8-1246-AD4F-207609DEC125}"/>
    <dgm:cxn modelId="{763139AC-8BA9-A94E-B46F-3F17BC4C2C6A}" srcId="{9AA1290E-4435-9744-9F6F-72C8E86B9CCB}" destId="{E932A2C5-3D8C-9E48-88BA-3E1B2A1EC5C7}" srcOrd="3" destOrd="0" parTransId="{C5DBCBBF-921B-064B-A2A8-C02FF5986E94}" sibTransId="{95AD5362-2579-084B-A4AC-14CE2C8107F9}"/>
    <dgm:cxn modelId="{999E052D-15C4-E345-AFB8-0AFB39A557BA}" type="presParOf" srcId="{51F1B36C-0E3C-F748-AFB3-CACDA890C798}" destId="{05B68E9E-BB4E-114A-A3FA-358A9BBC3BB9}" srcOrd="0" destOrd="0" presId="urn:microsoft.com/office/officeart/2005/8/layout/StepDownProcess"/>
    <dgm:cxn modelId="{A533CEB7-8C16-FF4A-99EF-328D13BDF285}" type="presParOf" srcId="{05B68E9E-BB4E-114A-A3FA-358A9BBC3BB9}" destId="{8B507EA8-7560-3E48-B0BA-F29752BD7C72}" srcOrd="0" destOrd="0" presId="urn:microsoft.com/office/officeart/2005/8/layout/StepDownProcess"/>
    <dgm:cxn modelId="{C9F2313D-5E03-1243-B04C-4E87C4EA35EB}" type="presParOf" srcId="{05B68E9E-BB4E-114A-A3FA-358A9BBC3BB9}" destId="{A6EFB474-936B-8F4F-8294-F6A12EDFED9F}" srcOrd="1" destOrd="0" presId="urn:microsoft.com/office/officeart/2005/8/layout/StepDownProcess"/>
    <dgm:cxn modelId="{8A9431CA-AFAB-6D48-BA66-D7F85B5AA7F1}" type="presParOf" srcId="{05B68E9E-BB4E-114A-A3FA-358A9BBC3BB9}" destId="{3DE88237-E6AE-3A4D-A41E-0E7362352F4F}" srcOrd="2" destOrd="0" presId="urn:microsoft.com/office/officeart/2005/8/layout/StepDownProcess"/>
    <dgm:cxn modelId="{AB3272C5-FCC7-2847-89DA-0F244DF925C0}" type="presParOf" srcId="{51F1B36C-0E3C-F748-AFB3-CACDA890C798}" destId="{FA60A585-1380-9F41-B0DD-3670A44DD712}" srcOrd="1" destOrd="0" presId="urn:microsoft.com/office/officeart/2005/8/layout/StepDownProcess"/>
    <dgm:cxn modelId="{10465745-A6AF-2E4E-9499-7D659DC3B1B6}" type="presParOf" srcId="{51F1B36C-0E3C-F748-AFB3-CACDA890C798}" destId="{EEF1E650-2E12-3B4A-AF85-B7896354F854}" srcOrd="2" destOrd="0" presId="urn:microsoft.com/office/officeart/2005/8/layout/StepDownProcess"/>
    <dgm:cxn modelId="{1864A81B-3343-A049-821A-F3B7BF4CF38D}" type="presParOf" srcId="{EEF1E650-2E12-3B4A-AF85-B7896354F854}" destId="{13AAF5E8-1BBC-AA44-A0AE-2939CC6FACEA}" srcOrd="0" destOrd="0" presId="urn:microsoft.com/office/officeart/2005/8/layout/StepDownProcess"/>
    <dgm:cxn modelId="{AD520738-1348-CF4B-B863-E76AE40FCFEE}" type="presParOf" srcId="{EEF1E650-2E12-3B4A-AF85-B7896354F854}" destId="{B5E9628D-D70A-334C-AB01-CD03EBD3C757}" srcOrd="1" destOrd="0" presId="urn:microsoft.com/office/officeart/2005/8/layout/StepDownProcess"/>
    <dgm:cxn modelId="{9ACABB58-77AE-8E41-BEE7-F509C08473A3}" type="presParOf" srcId="{EEF1E650-2E12-3B4A-AF85-B7896354F854}" destId="{95B8488C-D988-7447-8893-1F9FC6D5201F}" srcOrd="2" destOrd="0" presId="urn:microsoft.com/office/officeart/2005/8/layout/StepDownProcess"/>
    <dgm:cxn modelId="{D96A5B57-ED88-8C41-BA1F-78918F13B12C}" type="presParOf" srcId="{51F1B36C-0E3C-F748-AFB3-CACDA890C798}" destId="{5A9B0C8C-D5F2-8A4D-9369-622694F87ACA}" srcOrd="3" destOrd="0" presId="urn:microsoft.com/office/officeart/2005/8/layout/StepDownProcess"/>
    <dgm:cxn modelId="{0FED2619-F703-E94A-AB6B-65FBB84C956A}" type="presParOf" srcId="{51F1B36C-0E3C-F748-AFB3-CACDA890C798}" destId="{2ECFDD85-A485-1B49-A483-0DA2BFF66DE0}" srcOrd="4" destOrd="0" presId="urn:microsoft.com/office/officeart/2005/8/layout/StepDownProcess"/>
    <dgm:cxn modelId="{8E0E5FDB-9935-5040-8F4C-7DABA556CC1C}" type="presParOf" srcId="{2ECFDD85-A485-1B49-A483-0DA2BFF66DE0}" destId="{DD8049DA-9066-2449-ACFE-2F19DE38A0D5}" srcOrd="0" destOrd="0" presId="urn:microsoft.com/office/officeart/2005/8/layout/StepDownProcess"/>
    <dgm:cxn modelId="{ABC0E78C-30FA-014D-BE92-3248D109A35C}" type="presParOf" srcId="{2ECFDD85-A485-1B49-A483-0DA2BFF66DE0}" destId="{55A2D450-B3C1-174B-83CD-C8F4F1A890F8}" srcOrd="1" destOrd="0" presId="urn:microsoft.com/office/officeart/2005/8/layout/StepDownProcess"/>
    <dgm:cxn modelId="{50826C72-CE68-D14E-96DB-D3FFDF13A9C7}" type="presParOf" srcId="{2ECFDD85-A485-1B49-A483-0DA2BFF66DE0}" destId="{BBE8FB5B-C337-364C-BADA-80C6AE6EB9DC}" srcOrd="2" destOrd="0" presId="urn:microsoft.com/office/officeart/2005/8/layout/StepDownProcess"/>
    <dgm:cxn modelId="{8023C89C-4EDD-9B41-9A87-9E16743CAD99}" type="presParOf" srcId="{51F1B36C-0E3C-F748-AFB3-CACDA890C798}" destId="{0D0A60A3-F46E-2342-BE1B-5E851D9EE672}" srcOrd="5" destOrd="0" presId="urn:microsoft.com/office/officeart/2005/8/layout/StepDownProcess"/>
    <dgm:cxn modelId="{AE8CFA85-E11E-CD4D-A497-0EA5D523FFF9}" type="presParOf" srcId="{51F1B36C-0E3C-F748-AFB3-CACDA890C798}" destId="{9D0DB8EE-B986-D84C-A6DF-F56F56AFD5A3}" srcOrd="6" destOrd="0" presId="urn:microsoft.com/office/officeart/2005/8/layout/StepDownProcess"/>
    <dgm:cxn modelId="{3B5AE359-6542-B24B-A483-3CEEDF49BD00}" type="presParOf" srcId="{9D0DB8EE-B986-D84C-A6DF-F56F56AFD5A3}" destId="{209A6093-C8D6-7E44-9EA4-43531F7ED30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07EA8-7560-3E48-B0BA-F29752BD7C72}">
      <dsp:nvSpPr>
        <dsp:cNvPr id="0" name=""/>
        <dsp:cNvSpPr/>
      </dsp:nvSpPr>
      <dsp:spPr>
        <a:xfrm rot="5400000">
          <a:off x="1764485" y="864107"/>
          <a:ext cx="758874" cy="8639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EFB474-936B-8F4F-8294-F6A12EDFED9F}">
      <dsp:nvSpPr>
        <dsp:cNvPr id="0" name=""/>
        <dsp:cNvSpPr/>
      </dsp:nvSpPr>
      <dsp:spPr>
        <a:xfrm>
          <a:off x="1563429" y="22880"/>
          <a:ext cx="1277497" cy="89420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Download RSS</a:t>
          </a:r>
          <a:endParaRPr lang="en-US" sz="1600" kern="1200" dirty="0"/>
        </a:p>
      </dsp:txBody>
      <dsp:txXfrm>
        <a:off x="1607088" y="66539"/>
        <a:ext cx="1190179" cy="806888"/>
      </dsp:txXfrm>
    </dsp:sp>
    <dsp:sp modelId="{3DE88237-E6AE-3A4D-A41E-0E7362352F4F}">
      <dsp:nvSpPr>
        <dsp:cNvPr id="0" name=""/>
        <dsp:cNvSpPr/>
      </dsp:nvSpPr>
      <dsp:spPr>
        <a:xfrm>
          <a:off x="2840927" y="108163"/>
          <a:ext cx="929130" cy="72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AF5E8-1BBC-AA44-A0AE-2939CC6FACEA}">
      <dsp:nvSpPr>
        <dsp:cNvPr id="0" name=""/>
        <dsp:cNvSpPr/>
      </dsp:nvSpPr>
      <dsp:spPr>
        <a:xfrm rot="5400000">
          <a:off x="2823666" y="1868597"/>
          <a:ext cx="758874" cy="8639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E9628D-D70A-334C-AB01-CD03EBD3C757}">
      <dsp:nvSpPr>
        <dsp:cNvPr id="0" name=""/>
        <dsp:cNvSpPr/>
      </dsp:nvSpPr>
      <dsp:spPr>
        <a:xfrm>
          <a:off x="2622610" y="1027369"/>
          <a:ext cx="1277497" cy="89420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Extract Text/Features</a:t>
          </a:r>
          <a:endParaRPr lang="en-US" sz="1600" kern="1200" dirty="0"/>
        </a:p>
      </dsp:txBody>
      <dsp:txXfrm>
        <a:off x="2666269" y="1071028"/>
        <a:ext cx="1190179" cy="806888"/>
      </dsp:txXfrm>
    </dsp:sp>
    <dsp:sp modelId="{95B8488C-D988-7447-8893-1F9FC6D5201F}">
      <dsp:nvSpPr>
        <dsp:cNvPr id="0" name=""/>
        <dsp:cNvSpPr/>
      </dsp:nvSpPr>
      <dsp:spPr>
        <a:xfrm>
          <a:off x="3900108" y="1112652"/>
          <a:ext cx="929130" cy="72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049DA-9066-2449-ACFE-2F19DE38A0D5}">
      <dsp:nvSpPr>
        <dsp:cNvPr id="0" name=""/>
        <dsp:cNvSpPr/>
      </dsp:nvSpPr>
      <dsp:spPr>
        <a:xfrm rot="5400000">
          <a:off x="3882847" y="2873086"/>
          <a:ext cx="758874" cy="8639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A2D450-B3C1-174B-83CD-C8F4F1A890F8}">
      <dsp:nvSpPr>
        <dsp:cNvPr id="0" name=""/>
        <dsp:cNvSpPr/>
      </dsp:nvSpPr>
      <dsp:spPr>
        <a:xfrm>
          <a:off x="3681792" y="2031859"/>
          <a:ext cx="1277497" cy="89420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Edge Creation</a:t>
          </a:r>
          <a:endParaRPr lang="en-US" sz="1600" kern="1200" dirty="0"/>
        </a:p>
      </dsp:txBody>
      <dsp:txXfrm>
        <a:off x="3725451" y="2075518"/>
        <a:ext cx="1190179" cy="806888"/>
      </dsp:txXfrm>
    </dsp:sp>
    <dsp:sp modelId="{BBE8FB5B-C337-364C-BADA-80C6AE6EB9DC}">
      <dsp:nvSpPr>
        <dsp:cNvPr id="0" name=""/>
        <dsp:cNvSpPr/>
      </dsp:nvSpPr>
      <dsp:spPr>
        <a:xfrm>
          <a:off x="4959290" y="2117142"/>
          <a:ext cx="929130" cy="72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A6093-C8D6-7E44-9EA4-43531F7ED309}">
      <dsp:nvSpPr>
        <dsp:cNvPr id="0" name=""/>
        <dsp:cNvSpPr/>
      </dsp:nvSpPr>
      <dsp:spPr>
        <a:xfrm>
          <a:off x="4740973" y="3036348"/>
          <a:ext cx="1277497" cy="89420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Import</a:t>
          </a:r>
          <a:endParaRPr lang="en-US" sz="1600" kern="1200" dirty="0"/>
        </a:p>
      </dsp:txBody>
      <dsp:txXfrm>
        <a:off x="4784632" y="3080007"/>
        <a:ext cx="1190179" cy="806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0D5FD-417E-D444-B77B-B5E907A8E993}" type="datetimeFigureOut">
              <a:rPr lang="en-US" smtClean="0"/>
              <a:t>11/2/12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183EF-AC11-EA4D-8CD2-B9346388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8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cos</a:t>
            </a:r>
            <a:r>
              <a:rPr lang="en-US" dirty="0" smtClean="0"/>
              <a:t>: 1 exactly</a:t>
            </a:r>
            <a:r>
              <a:rPr lang="en-US" baseline="0" dirty="0" smtClean="0"/>
              <a:t> the same, -1 exactly opposite, 0 indicates independence.  No negative weights so value ranges from [0,1].</a:t>
            </a:r>
          </a:p>
          <a:p>
            <a:r>
              <a:rPr lang="en-US" baseline="0" dirty="0" smtClean="0"/>
              <a:t>Alternative </a:t>
            </a:r>
            <a:r>
              <a:rPr lang="en-US" baseline="0" dirty="0" err="1" smtClean="0"/>
              <a:t>euclidean</a:t>
            </a:r>
            <a:r>
              <a:rPr lang="en-US" baseline="0" dirty="0" smtClean="0"/>
              <a:t> distance.  Different interpretation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64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assumption that topics</a:t>
            </a:r>
            <a:r>
              <a:rPr lang="en-US" baseline="0" dirty="0" smtClean="0"/>
              <a:t> are independent day-day, not necessarily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take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5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possibly 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02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Experimental 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6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Themes could be “</a:t>
            </a:r>
            <a:r>
              <a:rPr lang="en-US" dirty="0" err="1" smtClean="0"/>
              <a:t>obama</a:t>
            </a:r>
            <a:r>
              <a:rPr lang="en-US" dirty="0" smtClean="0"/>
              <a:t>, debates economy”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6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 model = randomness</a:t>
            </a:r>
            <a:r>
              <a:rPr lang="en-US" baseline="0" dirty="0" smtClean="0"/>
              <a:t> drawn from prior distributions.  In this case, alpha, beta multinomial distribution.  Mallet provides parallel topic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assumption about topic similarity, assume document independence,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3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X is some function f(D,T,D’,T”) such f in [0,1] and is high when either </a:t>
            </a:r>
            <a:r>
              <a:rPr lang="en-US" baseline="0" dirty="0" err="1" smtClean="0"/>
              <a:t>d,d</a:t>
            </a:r>
            <a:r>
              <a:rPr lang="en-US" baseline="0" dirty="0" smtClean="0"/>
              <a:t>’ or </a:t>
            </a:r>
            <a:r>
              <a:rPr lang="en-US" baseline="0" dirty="0" err="1" smtClean="0"/>
              <a:t>t,t</a:t>
            </a:r>
            <a:r>
              <a:rPr lang="en-US" baseline="0" dirty="0" smtClean="0"/>
              <a:t>’ are similar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1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Before: Doc to Doc similarity.</a:t>
            </a:r>
            <a:r>
              <a:rPr lang="en-US" baseline="0" dirty="0" smtClean="0"/>
              <a:t>  After: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9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 Similarity</a:t>
            </a:r>
            <a:r>
              <a:rPr lang="en-US" baseline="0" dirty="0" smtClean="0"/>
              <a:t> – documents can be similar topic wise even when terms not in topics. </a:t>
            </a:r>
            <a:r>
              <a:rPr lang="en-US" dirty="0" smtClean="0"/>
              <a:t>Document</a:t>
            </a:r>
            <a:r>
              <a:rPr lang="en-US" baseline="0" dirty="0" smtClean="0"/>
              <a:t> Similarity – can only be similar by what appears in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0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</a:t>
            </a:r>
            <a:r>
              <a:rPr lang="en-US" baseline="0" dirty="0" smtClean="0"/>
              <a:t> </a:t>
            </a:r>
            <a:r>
              <a:rPr lang="en-US" dirty="0" smtClean="0"/>
              <a:t>P(</a:t>
            </a:r>
            <a:r>
              <a:rPr lang="en-US" dirty="0" err="1" smtClean="0"/>
              <a:t>w|T</a:t>
            </a:r>
            <a:r>
              <a:rPr lang="en-US" dirty="0" smtClean="0"/>
              <a:t>)P(</a:t>
            </a:r>
            <a:r>
              <a:rPr lang="en-US" dirty="0" err="1" smtClean="0"/>
              <a:t>w|T</a:t>
            </a:r>
            <a:r>
              <a:rPr lang="en-US" dirty="0" smtClean="0"/>
              <a:t>’) = P(T and T’).</a:t>
            </a:r>
            <a:r>
              <a:rPr lang="en-US" baseline="0" dirty="0" smtClean="0"/>
              <a:t>  </a:t>
            </a:r>
            <a:r>
              <a:rPr lang="en-US" dirty="0" smtClean="0"/>
              <a:t>Assuming T, T’ independent.  Possibly not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08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point</a:t>
            </a:r>
            <a:r>
              <a:rPr lang="en-US" baseline="0" dirty="0" err="1" smtClean="0"/>
              <a:t>wise</a:t>
            </a:r>
            <a:r>
              <a:rPr lang="en-US" baseline="0" dirty="0" smtClean="0"/>
              <a:t> multiplication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11/2/12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11/2/12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11/2/12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11/2/12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11/2/12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11/2/12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11/2/12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10219650-1D8B-FA43-8B15-A6344C9DAACD}" type="datetimeFigureOut">
              <a:rPr lang="en-US" smtClean="0"/>
              <a:t>11/2/12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Story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Nichols</a:t>
            </a:r>
          </a:p>
          <a:p>
            <a:r>
              <a:rPr lang="en-US" dirty="0" smtClean="0"/>
              <a:t>November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Edge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Fast(</a:t>
            </a:r>
            <a:r>
              <a:rPr lang="en-US" dirty="0" err="1" smtClean="0"/>
              <a:t>er</a:t>
            </a:r>
            <a:r>
              <a:rPr lang="en-US" dirty="0" smtClean="0"/>
              <a:t>): O (W D</a:t>
            </a:r>
            <a:r>
              <a:rPr lang="en-US" baseline="30000" dirty="0" smtClean="0"/>
              <a:t>2 </a:t>
            </a:r>
            <a:r>
              <a:rPr lang="en-US" dirty="0" smtClean="0"/>
              <a:t>L) to pre-compute similarity</a:t>
            </a:r>
          </a:p>
          <a:p>
            <a:pPr lvl="2"/>
            <a:r>
              <a:rPr lang="en-US" dirty="0" smtClean="0"/>
              <a:t>D = Documents / day </a:t>
            </a:r>
          </a:p>
          <a:p>
            <a:pPr lvl="2"/>
            <a:r>
              <a:rPr lang="en-US" dirty="0" smtClean="0"/>
              <a:t>L = Document length</a:t>
            </a:r>
          </a:p>
          <a:p>
            <a:pPr lvl="2"/>
            <a:r>
              <a:rPr lang="en-US" dirty="0" smtClean="0"/>
              <a:t>W = Window of days</a:t>
            </a:r>
          </a:p>
          <a:p>
            <a:pPr lvl="1"/>
            <a:r>
              <a:rPr lang="en-US" dirty="0" smtClean="0"/>
              <a:t>Simple: Not probabilistic, dot products</a:t>
            </a:r>
          </a:p>
          <a:p>
            <a:r>
              <a:rPr lang="en-US" dirty="0" smtClean="0"/>
              <a:t>Disadvantages: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hematically limited</a:t>
            </a:r>
          </a:p>
          <a:p>
            <a:pPr lvl="1"/>
            <a:r>
              <a:rPr lang="en-US" dirty="0" smtClean="0"/>
              <a:t>Edge “quality”,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338571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Generative technique to estimate “topic” probability distributions in documents </a:t>
            </a:r>
          </a:p>
          <a:p>
            <a:r>
              <a:rPr lang="en-US" dirty="0" smtClean="0"/>
              <a:t>Thematically richer representation of documents</a:t>
            </a:r>
          </a:p>
          <a:p>
            <a:r>
              <a:rPr lang="en-US" dirty="0" smtClean="0"/>
              <a:t>Distributions – N documents, K topics:</a:t>
            </a:r>
          </a:p>
          <a:p>
            <a:pPr lvl="1"/>
            <a:r>
              <a:rPr lang="en-US" dirty="0" smtClean="0"/>
              <a:t>Document – Topic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 lvl="1"/>
            <a:r>
              <a:rPr lang="en-US" dirty="0" smtClean="0"/>
              <a:t>Topic – Word </a:t>
            </a:r>
            <a:r>
              <a:rPr lang="en-US" dirty="0" err="1" smtClean="0"/>
              <a:t>Φ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r>
              <a:rPr lang="en-US" dirty="0" smtClean="0"/>
              <a:t>Use Mallet library</a:t>
            </a:r>
            <a:endParaRPr lang="en-US" dirty="0"/>
          </a:p>
        </p:txBody>
      </p:sp>
      <p:pic>
        <p:nvPicPr>
          <p:cNvPr id="5" name="Picture 4" descr="Screen Shot 2012-10-28 at 4.08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65" y="4066103"/>
            <a:ext cx="4015487" cy="24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9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Edge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Bag </a:t>
            </a:r>
            <a:r>
              <a:rPr lang="en-US" dirty="0"/>
              <a:t>of Words </a:t>
            </a:r>
            <a:r>
              <a:rPr lang="en-US" dirty="0">
                <a:sym typeface="Wingdings"/>
              </a:rPr>
              <a:t> </a:t>
            </a:r>
            <a:r>
              <a:rPr lang="en-US" dirty="0"/>
              <a:t> Mixture of Topics</a:t>
            </a:r>
          </a:p>
          <a:p>
            <a:pPr lvl="1"/>
            <a:r>
              <a:rPr lang="en-US" dirty="0"/>
              <a:t>Topic encapsulates </a:t>
            </a:r>
            <a:r>
              <a:rPr lang="en-US" dirty="0" smtClean="0"/>
              <a:t>theme</a:t>
            </a:r>
          </a:p>
          <a:p>
            <a:pPr lvl="1"/>
            <a:r>
              <a:rPr lang="en-US" dirty="0" smtClean="0"/>
              <a:t>Multiple edges between documents allowed</a:t>
            </a:r>
          </a:p>
          <a:p>
            <a:pPr lvl="1"/>
            <a:r>
              <a:rPr lang="en-US" dirty="0" smtClean="0"/>
              <a:t>Highest probability = best edges</a:t>
            </a:r>
          </a:p>
          <a:p>
            <a:r>
              <a:rPr lang="en-US" dirty="0" smtClean="0"/>
              <a:t>New Process:</a:t>
            </a:r>
          </a:p>
          <a:p>
            <a:pPr lvl="1"/>
            <a:r>
              <a:rPr lang="en-US" dirty="0" smtClean="0"/>
              <a:t>Perform daily topic modeling for K topics</a:t>
            </a:r>
          </a:p>
          <a:p>
            <a:pPr lvl="1"/>
            <a:r>
              <a:rPr lang="en-US" dirty="0" smtClean="0"/>
              <a:t>Save distributions</a:t>
            </a:r>
          </a:p>
          <a:p>
            <a:pPr lvl="1"/>
            <a:r>
              <a:rPr lang="en-US" dirty="0" smtClean="0"/>
              <a:t>Pre-compute E between every &lt;doc, topic&gt; pair </a:t>
            </a:r>
          </a:p>
        </p:txBody>
      </p:sp>
    </p:spTree>
    <p:extLst>
      <p:ext uri="{BB962C8B-B14F-4D97-AF65-F5344CB8AC3E}">
        <p14:creationId xmlns:p14="http://schemas.microsoft.com/office/powerpoint/2010/main" val="363880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Edge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Before:  e = f(D, D’)</a:t>
            </a:r>
          </a:p>
          <a:p>
            <a:r>
              <a:rPr lang="en-US" dirty="0" smtClean="0"/>
              <a:t>After:     e = f(D, T, D’, T’)</a:t>
            </a:r>
          </a:p>
          <a:p>
            <a:r>
              <a:rPr lang="en-US" dirty="0" smtClean="0"/>
              <a:t> Compute edge weight by document-topic weights</a:t>
            </a:r>
          </a:p>
          <a:p>
            <a:pPr marL="403225" lvl="1" indent="0">
              <a:buNone/>
            </a:pPr>
            <a:r>
              <a:rPr lang="en-US" sz="2800" dirty="0" smtClean="0"/>
              <a:t>e = P (T | D) P (T’ | D) [ X ]</a:t>
            </a:r>
          </a:p>
          <a:p>
            <a:r>
              <a:rPr lang="en-US" dirty="0" smtClean="0"/>
              <a:t>Need X to “join” &lt;D,T&gt; and &lt;D’,T’&gt; by similarity</a:t>
            </a:r>
          </a:p>
          <a:p>
            <a:pPr lvl="1"/>
            <a:r>
              <a:rPr lang="en-US" dirty="0" smtClean="0"/>
              <a:t>High when D ≈ D’ or </a:t>
            </a:r>
            <a:r>
              <a:rPr lang="en-US" dirty="0"/>
              <a:t>T </a:t>
            </a:r>
            <a:r>
              <a:rPr lang="en-US" dirty="0" smtClean="0"/>
              <a:t>≈ T’</a:t>
            </a:r>
          </a:p>
        </p:txBody>
      </p:sp>
    </p:spTree>
    <p:extLst>
      <p:ext uri="{BB962C8B-B14F-4D97-AF65-F5344CB8AC3E}">
        <p14:creationId xmlns:p14="http://schemas.microsoft.com/office/powerpoint/2010/main" val="405999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vs. Document </a:t>
            </a:r>
            <a:r>
              <a:rPr lang="en-US" dirty="0" err="1" smtClean="0"/>
              <a:t>Sim</a:t>
            </a:r>
            <a:r>
              <a:rPr lang="en-US" dirty="0" smtClean="0"/>
              <a:t>.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059315"/>
              </p:ext>
            </p:extLst>
          </p:nvPr>
        </p:nvGraphicFramePr>
        <p:xfrm>
          <a:off x="-1" y="1882775"/>
          <a:ext cx="9144000" cy="45242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0"/>
                <a:gridCol w="4572000"/>
              </a:tblGrid>
              <a:tr h="2262139">
                <a:tc>
                  <a:txBody>
                    <a:bodyPr/>
                    <a:lstStyle/>
                    <a:p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1) Topic</a:t>
                      </a:r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 Similarity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2) Topic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</a:rPr>
                        <a:t> Similarity </a:t>
                      </a:r>
                    </a:p>
                    <a:p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</a:rPr>
                        <a:t>     by </a:t>
                      </a:r>
                    </a:p>
                    <a:p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</a:rPr>
                        <a:t>     Document terms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262139">
                <a:tc>
                  <a:txBody>
                    <a:bodyPr/>
                    <a:lstStyle/>
                    <a:p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sz="3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 Similarity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4) Document Similarity</a:t>
                      </a:r>
                    </a:p>
                    <a:p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</a:rPr>
                        <a:t>     by</a:t>
                      </a:r>
                    </a:p>
                    <a:p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</a:rPr>
                        <a:t>     Topic terms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57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vs. Document </a:t>
            </a:r>
            <a:r>
              <a:rPr lang="en-US" dirty="0" err="1"/>
              <a:t>Sim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Similarity</a:t>
            </a:r>
          </a:p>
          <a:p>
            <a:pPr lvl="1"/>
            <a:r>
              <a:rPr lang="en-US" dirty="0" smtClean="0"/>
              <a:t>High level, more abstract/implicit document quality</a:t>
            </a:r>
          </a:p>
          <a:p>
            <a:pPr lvl="1"/>
            <a:r>
              <a:rPr lang="en-US" dirty="0" smtClean="0"/>
              <a:t>Loose fit</a:t>
            </a:r>
          </a:p>
          <a:p>
            <a:r>
              <a:rPr lang="en-US" dirty="0" smtClean="0"/>
              <a:t>Document Similarity</a:t>
            </a:r>
          </a:p>
          <a:p>
            <a:pPr lvl="1"/>
            <a:r>
              <a:rPr lang="en-US" dirty="0" smtClean="0"/>
              <a:t>Low level, concrete/explicit document quality</a:t>
            </a:r>
          </a:p>
          <a:p>
            <a:pPr lvl="1"/>
            <a:r>
              <a:rPr lang="en-US" dirty="0" smtClean="0"/>
              <a:t>Tight fit</a:t>
            </a:r>
          </a:p>
          <a:p>
            <a:r>
              <a:rPr lang="en-US" dirty="0" smtClean="0"/>
              <a:t>Ideal scheme blends both</a:t>
            </a:r>
          </a:p>
          <a:p>
            <a:pPr lvl="1"/>
            <a:r>
              <a:rPr lang="en-US" dirty="0" smtClean="0"/>
              <a:t>Weight document terms by topic model</a:t>
            </a:r>
          </a:p>
        </p:txBody>
      </p:sp>
    </p:spTree>
    <p:extLst>
      <p:ext uri="{BB962C8B-B14F-4D97-AF65-F5344CB8AC3E}">
        <p14:creationId xmlns:p14="http://schemas.microsoft.com/office/powerpoint/2010/main" val="58363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T-</a:t>
            </a:r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423453"/>
          </a:xfrm>
        </p:spPr>
        <p:txBody>
          <a:bodyPr/>
          <a:lstStyle/>
          <a:p>
            <a:r>
              <a:rPr lang="en-US" dirty="0" smtClean="0"/>
              <a:t>Idea: </a:t>
            </a:r>
          </a:p>
          <a:p>
            <a:pPr lvl="1"/>
            <a:r>
              <a:rPr lang="en-US" dirty="0" smtClean="0"/>
              <a:t>Use topic distribution to summarize documents </a:t>
            </a:r>
          </a:p>
          <a:p>
            <a:pPr lvl="1"/>
            <a:r>
              <a:rPr lang="en-US" dirty="0" smtClean="0"/>
              <a:t>Cosign similarity between topic-word distribution</a:t>
            </a:r>
          </a:p>
          <a:p>
            <a:r>
              <a:rPr lang="en-US" dirty="0" smtClean="0"/>
              <a:t>Edge Strength between &lt;D, T&gt; and &lt;D’, T’&gt;:</a:t>
            </a:r>
          </a:p>
          <a:p>
            <a:pPr marL="403225" lvl="1" indent="0">
              <a:buNone/>
            </a:pPr>
            <a:r>
              <a:rPr lang="en-US" sz="2800" dirty="0" smtClean="0"/>
              <a:t>	P(T|D) P(T’|D’) (T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>
                <a:sym typeface="Wingdings"/>
              </a:rPr>
              <a:t> T’) / (|T| |T’|)</a:t>
            </a:r>
          </a:p>
          <a:p>
            <a:r>
              <a:rPr lang="en-US" dirty="0" smtClean="0"/>
              <a:t>Topic similarity independent of D, D’</a:t>
            </a:r>
          </a:p>
          <a:p>
            <a:pPr lvl="1"/>
            <a:r>
              <a:rPr lang="en-US" dirty="0" smtClean="0"/>
              <a:t>Can pre-compute – O(W T</a:t>
            </a:r>
            <a:r>
              <a:rPr lang="en-US" baseline="30000" dirty="0" smtClean="0"/>
              <a:t>2 </a:t>
            </a:r>
            <a:r>
              <a:rPr lang="en-US" dirty="0" smtClean="0"/>
              <a:t>L)</a:t>
            </a:r>
          </a:p>
        </p:txBody>
      </p:sp>
    </p:spTree>
    <p:extLst>
      <p:ext uri="{BB962C8B-B14F-4D97-AF65-F5344CB8AC3E}">
        <p14:creationId xmlns:p14="http://schemas.microsoft.com/office/powerpoint/2010/main" val="277029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T-</a:t>
            </a:r>
            <a:r>
              <a:rPr lang="en-US" dirty="0" err="1" smtClean="0"/>
              <a:t>Sim</a:t>
            </a:r>
            <a:r>
              <a:rPr lang="en-US" dirty="0" smtClean="0"/>
              <a:t> by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Rely on subset of topic distributions T, T’</a:t>
            </a:r>
          </a:p>
          <a:p>
            <a:pPr lvl="1"/>
            <a:r>
              <a:rPr lang="en-US" dirty="0" smtClean="0"/>
              <a:t>Subset by terms in D</a:t>
            </a:r>
            <a:r>
              <a:rPr lang="en-US" dirty="0"/>
              <a:t> </a:t>
            </a:r>
            <a:r>
              <a:rPr lang="en-US" dirty="0" smtClean="0"/>
              <a:t>U D’</a:t>
            </a:r>
          </a:p>
          <a:p>
            <a:r>
              <a:rPr lang="en-US" dirty="0" smtClean="0"/>
              <a:t> Edge </a:t>
            </a:r>
            <a:r>
              <a:rPr lang="en-US" dirty="0"/>
              <a:t>Strength between &lt;D, T&gt; and &lt;D’, T’&gt;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	P(T | D) P(T’ | D) </a:t>
            </a:r>
            <a:r>
              <a:rPr lang="en-US" sz="2800" dirty="0" err="1" smtClean="0"/>
              <a:t>Π</a:t>
            </a:r>
            <a:r>
              <a:rPr lang="en-US" sz="2800" baseline="-25000" dirty="0" err="1" smtClean="0"/>
              <a:t>w</a:t>
            </a:r>
            <a:r>
              <a:rPr lang="en-US" sz="2800" baseline="-25000" dirty="0" smtClean="0"/>
              <a:t> in D U</a:t>
            </a:r>
            <a:r>
              <a:rPr lang="en-US" sz="2800" dirty="0" smtClean="0"/>
              <a:t> </a:t>
            </a:r>
            <a:r>
              <a:rPr lang="en-US" sz="2800" baseline="-25000" dirty="0" smtClean="0"/>
              <a:t>D’ </a:t>
            </a:r>
            <a:r>
              <a:rPr lang="en-US" sz="2800" dirty="0" smtClean="0"/>
              <a:t>P(w | T) P (w | T’)</a:t>
            </a:r>
          </a:p>
          <a:p>
            <a:r>
              <a:rPr lang="en-US" dirty="0" smtClean="0"/>
              <a:t>Requires smoothing probability for words not in T, 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6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D-</a:t>
            </a:r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dirty="0" smtClean="0"/>
              <a:t>Use document similarity (cosign on </a:t>
            </a:r>
            <a:r>
              <a:rPr lang="en-US" dirty="0" err="1" smtClean="0"/>
              <a:t>BoW</a:t>
            </a:r>
            <a:r>
              <a:rPr lang="en-US" dirty="0" smtClean="0"/>
              <a:t>)</a:t>
            </a:r>
          </a:p>
          <a:p>
            <a:r>
              <a:rPr lang="en-US" dirty="0"/>
              <a:t>Edge Strength between &lt;D, T&gt; and &lt;D’, T’&gt;:</a:t>
            </a:r>
          </a:p>
          <a:p>
            <a:pPr marL="403225" lvl="1" indent="0">
              <a:buNone/>
            </a:pPr>
            <a:r>
              <a:rPr lang="en-US" sz="2800" dirty="0"/>
              <a:t>	P(T | D) P(T’ | D’) D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/>
              <a:t> D’ / ( |D| |D’| </a:t>
            </a:r>
            <a:r>
              <a:rPr lang="en-US" sz="2800" dirty="0" smtClean="0"/>
              <a:t>)</a:t>
            </a:r>
          </a:p>
          <a:p>
            <a:r>
              <a:rPr lang="en-US" dirty="0" smtClean="0"/>
              <a:t>Document similarity independent of T, T’</a:t>
            </a:r>
          </a:p>
          <a:p>
            <a:pPr lvl="1"/>
            <a:r>
              <a:rPr lang="en-US" dirty="0" smtClean="0"/>
              <a:t>Can pre-compute – O(W D</a:t>
            </a:r>
            <a:r>
              <a:rPr lang="en-US" baseline="30000" dirty="0" smtClean="0"/>
              <a:t>2 </a:t>
            </a:r>
            <a:r>
              <a:rPr lang="en-US" dirty="0" smtClean="0"/>
              <a:t>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4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D-</a:t>
            </a:r>
            <a:r>
              <a:rPr lang="en-US" dirty="0" err="1" smtClean="0"/>
              <a:t>Sim</a:t>
            </a:r>
            <a:r>
              <a:rPr lang="en-US" dirty="0" smtClean="0"/>
              <a:t> by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Weight document similarity by topic distributions</a:t>
            </a:r>
          </a:p>
          <a:p>
            <a:r>
              <a:rPr lang="en-US" dirty="0"/>
              <a:t>Edge Strength between &lt;D, T&gt; and &lt;D’, T’&gt;:</a:t>
            </a:r>
          </a:p>
          <a:p>
            <a:pPr marL="403225" lvl="1" indent="0">
              <a:buNone/>
            </a:pPr>
            <a:r>
              <a:rPr lang="en-US" sz="2800" dirty="0"/>
              <a:t>	P(T | D) P(T’ | D’) </a:t>
            </a:r>
            <a:r>
              <a:rPr lang="en-US" sz="2800" dirty="0" smtClean="0"/>
              <a:t>DT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/>
              <a:t> </a:t>
            </a:r>
            <a:r>
              <a:rPr lang="en-US" sz="2800" dirty="0" smtClean="0"/>
              <a:t>D’T’ </a:t>
            </a:r>
            <a:r>
              <a:rPr lang="en-US" sz="2800" dirty="0"/>
              <a:t>/ ( |</a:t>
            </a:r>
            <a:r>
              <a:rPr lang="en-US" sz="2800" dirty="0" smtClean="0"/>
              <a:t>DT| </a:t>
            </a:r>
            <a:r>
              <a:rPr lang="en-US" sz="2800" dirty="0"/>
              <a:t>|</a:t>
            </a:r>
            <a:r>
              <a:rPr lang="en-US" sz="2800" dirty="0" smtClean="0"/>
              <a:t>D’T’| </a:t>
            </a:r>
            <a:r>
              <a:rPr lang="en-US" sz="2800" dirty="0"/>
              <a:t>)</a:t>
            </a:r>
          </a:p>
          <a:p>
            <a:r>
              <a:rPr lang="en-US" dirty="0" smtClean="0"/>
              <a:t>Optional smoothing </a:t>
            </a:r>
            <a:r>
              <a:rPr lang="en-US" dirty="0"/>
              <a:t>probability for words not in T, T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2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and growing data set of:</a:t>
            </a:r>
          </a:p>
          <a:p>
            <a:pPr lvl="1"/>
            <a:r>
              <a:rPr lang="en-US" dirty="0" smtClean="0"/>
              <a:t>News articles (RSS)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Malware samples </a:t>
            </a:r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Find best linkages between instances over time</a:t>
            </a:r>
          </a:p>
          <a:p>
            <a:pPr lvl="1"/>
            <a:r>
              <a:rPr lang="en-US" dirty="0" smtClean="0"/>
              <a:t>Graph visualization of linkages in data sets to tell a story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4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Edge </a:t>
            </a:r>
            <a:r>
              <a:rPr lang="en-US" dirty="0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variants use document-topic weights:</a:t>
            </a:r>
          </a:p>
          <a:p>
            <a:pPr lvl="1"/>
            <a:r>
              <a:rPr lang="en-US" dirty="0" smtClean="0"/>
              <a:t>P(T | D) P(T’ | D’) [ X ]</a:t>
            </a:r>
          </a:p>
          <a:p>
            <a:r>
              <a:rPr lang="en-US" dirty="0" smtClean="0"/>
              <a:t>All variants at least </a:t>
            </a:r>
            <a:r>
              <a:rPr lang="en-US" dirty="0"/>
              <a:t>O(W </a:t>
            </a:r>
            <a:r>
              <a:rPr lang="en-US" dirty="0" smtClean="0"/>
              <a:t>D</a:t>
            </a:r>
            <a:r>
              <a:rPr lang="en-US" baseline="30000" dirty="0" smtClean="0"/>
              <a:t>2 </a:t>
            </a:r>
            <a:r>
              <a:rPr lang="en-US" dirty="0" smtClean="0"/>
              <a:t>T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Added cost for Topic Similarity</a:t>
            </a:r>
          </a:p>
          <a:p>
            <a:pPr lvl="1"/>
            <a:r>
              <a:rPr lang="en-US" dirty="0" smtClean="0"/>
              <a:t>Added cost for Document Similarity</a:t>
            </a:r>
          </a:p>
          <a:p>
            <a:r>
              <a:rPr lang="en-US" dirty="0" smtClean="0"/>
              <a:t>Trade offs made in [ X ]</a:t>
            </a:r>
          </a:p>
          <a:p>
            <a:pPr lvl="1"/>
            <a:r>
              <a:rPr lang="en-US" dirty="0"/>
              <a:t>Pre-computation can remove O(L)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Random access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38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O(W </a:t>
            </a:r>
            <a:r>
              <a:rPr lang="en-US" dirty="0" smtClean="0"/>
              <a:t>D</a:t>
            </a:r>
            <a:r>
              <a:rPr lang="en-US" baseline="30000" dirty="0" smtClean="0"/>
              <a:t>2 </a:t>
            </a:r>
            <a:r>
              <a:rPr lang="en-US" dirty="0" smtClean="0"/>
              <a:t>L) is bad, O</a:t>
            </a:r>
            <a:r>
              <a:rPr lang="en-US" dirty="0"/>
              <a:t>(W </a:t>
            </a:r>
            <a:r>
              <a:rPr lang="en-US" dirty="0" smtClean="0"/>
              <a:t>D</a:t>
            </a:r>
            <a:r>
              <a:rPr lang="en-US" baseline="30000" dirty="0" smtClean="0"/>
              <a:t>2 </a:t>
            </a:r>
            <a:r>
              <a:rPr lang="en-US" dirty="0" smtClean="0"/>
              <a:t>T</a:t>
            </a:r>
            <a:r>
              <a:rPr lang="en-US" baseline="30000" dirty="0" smtClean="0"/>
              <a:t>2 </a:t>
            </a:r>
            <a:r>
              <a:rPr lang="en-US" dirty="0" smtClean="0"/>
              <a:t>L) is terrible</a:t>
            </a:r>
          </a:p>
          <a:p>
            <a:pPr lvl="1"/>
            <a:r>
              <a:rPr lang="en-US" dirty="0" smtClean="0"/>
              <a:t>D ≈ 5000, T = 100, W = 30</a:t>
            </a:r>
          </a:p>
          <a:p>
            <a:r>
              <a:rPr lang="en-US" dirty="0" smtClean="0"/>
              <a:t>Topic similarity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T</a:t>
            </a:r>
            <a:r>
              <a:rPr lang="en-US" dirty="0" smtClean="0"/>
              <a:t> = Avg. Topic vocab </a:t>
            </a:r>
            <a:r>
              <a:rPr lang="en-US" dirty="0"/>
              <a:t>≈</a:t>
            </a:r>
            <a:r>
              <a:rPr lang="en-US" dirty="0" smtClean="0"/>
              <a:t> 320 Terms </a:t>
            </a:r>
          </a:p>
          <a:p>
            <a:pPr lvl="1"/>
            <a:r>
              <a:rPr lang="en-US" dirty="0" smtClean="0"/>
              <a:t>S = Dot product, O(L</a:t>
            </a:r>
            <a:r>
              <a:rPr lang="en-US" baseline="-25000" dirty="0" smtClean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Document similarity O(L</a:t>
            </a:r>
            <a:r>
              <a:rPr lang="en-US" baseline="-25000" dirty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Avg. Doc length ≈ </a:t>
            </a:r>
            <a:r>
              <a:rPr lang="en-US" dirty="0" smtClean="0"/>
              <a:t>500</a:t>
            </a:r>
          </a:p>
          <a:p>
            <a:pPr lvl="1"/>
            <a:r>
              <a:rPr lang="en-US" dirty="0" smtClean="0"/>
              <a:t>S = Dot product, O(L</a:t>
            </a:r>
            <a:r>
              <a:rPr lang="en-US" baseline="-25000" dirty="0" smtClean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2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Reduction?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behavior of topic distributions...</a:t>
            </a:r>
          </a:p>
        </p:txBody>
      </p:sp>
    </p:spTree>
    <p:extLst>
      <p:ext uri="{BB962C8B-B14F-4D97-AF65-F5344CB8AC3E}">
        <p14:creationId xmlns:p14="http://schemas.microsoft.com/office/powerpoint/2010/main" val="81323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ic_one_d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9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ic_dens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1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c_topic_dens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7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topics contribute very little</a:t>
            </a:r>
          </a:p>
          <a:p>
            <a:pPr lvl="1"/>
            <a:r>
              <a:rPr lang="en-US" dirty="0" smtClean="0"/>
              <a:t>Spurious topics when K too large, should be excluded</a:t>
            </a:r>
          </a:p>
          <a:p>
            <a:r>
              <a:rPr lang="en-US" dirty="0" smtClean="0"/>
              <a:t>Reduce search space with thresholds</a:t>
            </a:r>
          </a:p>
          <a:p>
            <a:pPr lvl="1"/>
            <a:r>
              <a:rPr lang="en-US" dirty="0" smtClean="0"/>
              <a:t>All methods can use document-topic threshold</a:t>
            </a:r>
          </a:p>
          <a:p>
            <a:pPr lvl="1"/>
            <a:r>
              <a:rPr lang="en-US" dirty="0" smtClean="0"/>
              <a:t>Topic similarity threshold – limit by T, T’</a:t>
            </a:r>
          </a:p>
          <a:p>
            <a:pPr lvl="1"/>
            <a:r>
              <a:rPr lang="en-US" dirty="0" smtClean="0"/>
              <a:t>Document similarity threshold – limit by D, D’</a:t>
            </a:r>
          </a:p>
          <a:p>
            <a:pPr lvl="1"/>
            <a:r>
              <a:rPr lang="en-US" dirty="0" smtClean="0"/>
              <a:t>10</a:t>
            </a:r>
            <a:r>
              <a:rPr lang="en-US" dirty="0"/>
              <a:t>% of N</a:t>
            </a:r>
            <a:r>
              <a:rPr lang="en-US" baseline="30000" dirty="0"/>
              <a:t>2</a:t>
            </a:r>
            <a:r>
              <a:rPr lang="en-US" dirty="0"/>
              <a:t> still 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Thresholds hard without pre-computation</a:t>
            </a:r>
          </a:p>
          <a:p>
            <a:pPr lvl="1"/>
            <a:r>
              <a:rPr lang="en-US" dirty="0" smtClean="0"/>
              <a:t>Weighted document similarity unique to D, 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4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Edge score unique to D, T, D’, T’</a:t>
            </a:r>
          </a:p>
          <a:p>
            <a:pPr lvl="1"/>
            <a:r>
              <a:rPr lang="en-US" dirty="0" smtClean="0"/>
              <a:t>Nothing to factor out, pre-compute</a:t>
            </a:r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Document-topic thresholds still apply</a:t>
            </a:r>
          </a:p>
          <a:p>
            <a:pPr lvl="1"/>
            <a:r>
              <a:rPr lang="en-US" dirty="0" smtClean="0"/>
              <a:t>Topic similarity, Document similarity still important</a:t>
            </a:r>
          </a:p>
          <a:p>
            <a:pPr lvl="1"/>
            <a:r>
              <a:rPr lang="en-US" dirty="0" smtClean="0"/>
              <a:t>Compute document similarity, reduce O(D</a:t>
            </a:r>
            <a:r>
              <a:rPr lang="en-US" baseline="30000" dirty="0" smtClean="0"/>
              <a:t>2</a:t>
            </a:r>
            <a:r>
              <a:rPr lang="en-US" dirty="0" smtClean="0"/>
              <a:t>) to O(D)</a:t>
            </a:r>
          </a:p>
          <a:p>
            <a:pPr lvl="1"/>
            <a:r>
              <a:rPr lang="en-US" dirty="0" smtClean="0"/>
              <a:t>Compute topic similarity on D, reduce O(DT</a:t>
            </a:r>
            <a:r>
              <a:rPr lang="en-US" baseline="30000" dirty="0" smtClean="0"/>
              <a:t>2</a:t>
            </a:r>
            <a:r>
              <a:rPr lang="en-US" dirty="0" smtClean="0"/>
              <a:t>) to O(DT)</a:t>
            </a:r>
          </a:p>
          <a:p>
            <a:pPr lvl="1"/>
            <a:r>
              <a:rPr lang="en-US" dirty="0" smtClean="0"/>
              <a:t>Compute edges</a:t>
            </a:r>
            <a:r>
              <a:rPr lang="en-US" dirty="0"/>
              <a:t>(DT, D’T’)</a:t>
            </a:r>
            <a:r>
              <a:rPr lang="en-US" dirty="0" smtClean="0"/>
              <a:t>, O(D</a:t>
            </a:r>
            <a:r>
              <a:rPr lang="en-US" baseline="30000" dirty="0" smtClean="0"/>
              <a:t>2 </a:t>
            </a:r>
            <a:r>
              <a:rPr lang="en-US" dirty="0" smtClean="0"/>
              <a:t>+T</a:t>
            </a:r>
            <a:r>
              <a:rPr lang="en-US" baseline="30000" dirty="0" smtClean="0"/>
              <a:t>2</a:t>
            </a:r>
            <a:r>
              <a:rPr lang="en-US" dirty="0" smtClean="0"/>
              <a:t> + DTL) = O(D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22253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Sub-graphs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from document S</a:t>
            </a:r>
          </a:p>
          <a:p>
            <a:r>
              <a:rPr lang="en-US" dirty="0" smtClean="0"/>
              <a:t>Choose Neighbors</a:t>
            </a:r>
          </a:p>
          <a:p>
            <a:pPr lvl="1"/>
            <a:r>
              <a:rPr lang="en-US" dirty="0" smtClean="0"/>
              <a:t>B highest weighted edges</a:t>
            </a:r>
          </a:p>
          <a:p>
            <a:pPr lvl="1"/>
            <a:r>
              <a:rPr lang="en-US" dirty="0" smtClean="0"/>
              <a:t>Edges above threshold</a:t>
            </a:r>
          </a:p>
          <a:p>
            <a:pPr lvl="1"/>
            <a:r>
              <a:rPr lang="en-US" dirty="0" smtClean="0"/>
              <a:t>Best edges have large weight (probability, similarity)</a:t>
            </a:r>
          </a:p>
          <a:p>
            <a:r>
              <a:rPr lang="en-US" dirty="0" smtClean="0"/>
              <a:t>Expand to desired depth </a:t>
            </a:r>
          </a:p>
          <a:p>
            <a:r>
              <a:rPr lang="en-US" dirty="0" smtClean="0"/>
              <a:t>Optional:</a:t>
            </a:r>
          </a:p>
          <a:p>
            <a:pPr lvl="1"/>
            <a:r>
              <a:rPr lang="en-US" dirty="0" smtClean="0"/>
              <a:t>Assist sub-graph creation by query by term(s)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4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Many options for edge creation – how to compare</a:t>
            </a:r>
          </a:p>
          <a:p>
            <a:pPr lvl="1"/>
            <a:r>
              <a:rPr lang="en-US" dirty="0" smtClean="0"/>
              <a:t>Unsupervised method – no right answer</a:t>
            </a:r>
          </a:p>
          <a:p>
            <a:r>
              <a:rPr lang="en-US" dirty="0"/>
              <a:t>Principles of good sub-graphs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Maximize documents returned</a:t>
            </a:r>
          </a:p>
          <a:p>
            <a:pPr lvl="1"/>
            <a:r>
              <a:rPr lang="en-US" dirty="0" smtClean="0"/>
              <a:t>Minimize topics present</a:t>
            </a:r>
          </a:p>
          <a:p>
            <a:pPr lvl="1"/>
            <a:r>
              <a:rPr lang="en-US" dirty="0" smtClean="0"/>
              <a:t>Minimize divergence/growth of document vocabulary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2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Content Placeholder 3" descr="Screen Shot 2012-10-28 at 3.00.10 PM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" r="32919"/>
          <a:stretch/>
        </p:blipFill>
        <p:spPr>
          <a:xfrm>
            <a:off x="338413" y="2058871"/>
            <a:ext cx="3259135" cy="3542046"/>
          </a:xfrm>
        </p:spPr>
      </p:pic>
      <p:pic>
        <p:nvPicPr>
          <p:cNvPr id="10" name="Picture 9" descr="Screen Shot 2012-10-28 at 3.09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30" y="2314714"/>
            <a:ext cx="4878722" cy="3119633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135653" y="3395640"/>
            <a:ext cx="1185469" cy="66943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69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Divergence</a:t>
            </a:r>
          </a:p>
          <a:p>
            <a:pPr lvl="1"/>
            <a:r>
              <a:rPr lang="en-US" dirty="0" smtClean="0"/>
              <a:t>KL divergence:</a:t>
            </a:r>
          </a:p>
          <a:p>
            <a:pPr lvl="1"/>
            <a:r>
              <a:rPr lang="en-US" dirty="0" smtClean="0"/>
              <a:t>p = distribution of start</a:t>
            </a:r>
          </a:p>
          <a:p>
            <a:pPr lvl="1"/>
            <a:r>
              <a:rPr lang="en-US" dirty="0" smtClean="0"/>
              <a:t>q = distribution of neighbors</a:t>
            </a:r>
          </a:p>
          <a:p>
            <a:r>
              <a:rPr lang="en-US" dirty="0" smtClean="0"/>
              <a:t>Centroid</a:t>
            </a:r>
          </a:p>
          <a:p>
            <a:pPr lvl="1"/>
            <a:r>
              <a:rPr lang="en-US" dirty="0" smtClean="0"/>
              <a:t>Metric on neighbors of start</a:t>
            </a:r>
          </a:p>
          <a:p>
            <a:pPr lvl="1"/>
            <a:r>
              <a:rPr lang="en-US" dirty="0" smtClean="0"/>
              <a:t>Within cluster sum of squares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Screen Shot 2012-11-01 at 1.2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42" y="1882588"/>
            <a:ext cx="4018121" cy="9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9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 </a:t>
            </a:r>
            <a:r>
              <a:rPr lang="en-US" dirty="0" smtClean="0"/>
              <a:t>Bound of Quality:</a:t>
            </a:r>
            <a:endParaRPr lang="en-US" dirty="0"/>
          </a:p>
          <a:p>
            <a:pPr lvl="1"/>
            <a:r>
              <a:rPr lang="en-US" dirty="0" smtClean="0"/>
              <a:t>random, chronological edge creation &gt; Method </a:t>
            </a:r>
          </a:p>
          <a:p>
            <a:r>
              <a:rPr lang="en-US" dirty="0" smtClean="0"/>
              <a:t>Comparison of Quality:</a:t>
            </a:r>
          </a:p>
          <a:p>
            <a:pPr lvl="1"/>
            <a:r>
              <a:rPr lang="en-US" dirty="0" smtClean="0"/>
              <a:t>Method 1 &gt; Method 2 &gt; ... &gt; Method N</a:t>
            </a:r>
          </a:p>
          <a:p>
            <a:pPr lvl="1"/>
            <a:r>
              <a:rPr lang="en-US" dirty="0" smtClean="0"/>
              <a:t>Use principles to quantify</a:t>
            </a:r>
          </a:p>
          <a:p>
            <a:pPr lvl="1"/>
            <a:r>
              <a:rPr lang="en-US" dirty="0" smtClean="0"/>
              <a:t>Does not mean Method &lt; Good Enough</a:t>
            </a:r>
          </a:p>
          <a:p>
            <a:r>
              <a:rPr lang="en-US" dirty="0" smtClean="0"/>
              <a:t>Lower Bound of Quality:</a:t>
            </a:r>
          </a:p>
          <a:p>
            <a:pPr lvl="1"/>
            <a:r>
              <a:rPr lang="en-US" dirty="0" smtClean="0"/>
              <a:t>Hard to quantity for unsupervised method</a:t>
            </a:r>
          </a:p>
        </p:txBody>
      </p:sp>
    </p:spTree>
    <p:extLst>
      <p:ext uri="{BB962C8B-B14F-4D97-AF65-F5344CB8AC3E}">
        <p14:creationId xmlns:p14="http://schemas.microsoft.com/office/powerpoint/2010/main" val="164063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plot of growth/divergence of random, chronological edge selection 4 variants, plus naïve solution</a:t>
            </a:r>
          </a:p>
          <a:p>
            <a:r>
              <a:rPr lang="en-US" dirty="0" smtClean="0"/>
              <a:t>Or... show whatever you have available</a:t>
            </a:r>
          </a:p>
        </p:txBody>
      </p:sp>
    </p:spTree>
    <p:extLst>
      <p:ext uri="{BB962C8B-B14F-4D97-AF65-F5344CB8AC3E}">
        <p14:creationId xmlns:p14="http://schemas.microsoft.com/office/powerpoint/2010/main" val="25982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Further improve topic modeling quality</a:t>
            </a:r>
          </a:p>
          <a:p>
            <a:pPr lvl="1"/>
            <a:r>
              <a:rPr lang="en-US" dirty="0" smtClean="0"/>
              <a:t>Boosting documents by Title </a:t>
            </a:r>
          </a:p>
          <a:p>
            <a:r>
              <a:rPr lang="en-US" dirty="0" smtClean="0"/>
              <a:t>NLP</a:t>
            </a:r>
          </a:p>
          <a:p>
            <a:pPr lvl="1"/>
            <a:r>
              <a:rPr lang="en-US" dirty="0" smtClean="0"/>
              <a:t>Incorporate POS, Entity extraction better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Graph queries extremely slow – consider graph DB</a:t>
            </a:r>
          </a:p>
          <a:p>
            <a:pPr lvl="1"/>
            <a:r>
              <a:rPr lang="en-US" dirty="0" smtClean="0"/>
              <a:t>Storing documents slow – consider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Implementation Language </a:t>
            </a:r>
          </a:p>
          <a:p>
            <a:pPr lvl="1"/>
            <a:r>
              <a:rPr lang="en-US" dirty="0" smtClean="0"/>
              <a:t>Visualization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9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0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8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Given: vertices V = {(timestamp, “features”), ... }</a:t>
            </a:r>
          </a:p>
          <a:p>
            <a:pPr marL="0" indent="0">
              <a:buNone/>
            </a:pPr>
            <a:r>
              <a:rPr lang="en-US" sz="5300" dirty="0" smtClean="0">
                <a:solidFill>
                  <a:srgbClr val="FFFF00"/>
                </a:solidFill>
              </a:rPr>
              <a:t>Construct graph G = (V, E)</a:t>
            </a:r>
          </a:p>
          <a:p>
            <a:r>
              <a:rPr lang="en-US" dirty="0" smtClean="0"/>
              <a:t>Core problem is creating edge set E between u, v in V</a:t>
            </a:r>
          </a:p>
          <a:p>
            <a:r>
              <a:rPr lang="en-US" dirty="0" smtClean="0"/>
              <a:t>Edges are </a:t>
            </a:r>
            <a:r>
              <a:rPr lang="en-US" dirty="0"/>
              <a:t>weighted by “similarity”</a:t>
            </a:r>
          </a:p>
          <a:p>
            <a:r>
              <a:rPr lang="en-US" dirty="0" smtClean="0"/>
              <a:t>Graph </a:t>
            </a:r>
            <a:r>
              <a:rPr lang="en-US" dirty="0"/>
              <a:t>should not be complete: |E| &lt;&lt; |V|</a:t>
            </a:r>
            <a:r>
              <a:rPr lang="en-US" baseline="30000" dirty="0"/>
              <a:t>2</a:t>
            </a:r>
          </a:p>
          <a:p>
            <a:r>
              <a:rPr lang="en-US" dirty="0"/>
              <a:t>Edges implicitly directed (by time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1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on G:</a:t>
            </a:r>
          </a:p>
          <a:p>
            <a:pPr lvl="1"/>
            <a:r>
              <a:rPr lang="en-US" dirty="0" smtClean="0"/>
              <a:t>Identify points of confluence (merging)</a:t>
            </a:r>
          </a:p>
          <a:p>
            <a:pPr lvl="1"/>
            <a:r>
              <a:rPr lang="en-US" dirty="0" smtClean="0"/>
              <a:t>Identify points of diversion (splitting)</a:t>
            </a:r>
          </a:p>
          <a:p>
            <a:pPr lvl="1"/>
            <a:r>
              <a:rPr lang="en-US" dirty="0" smtClean="0"/>
              <a:t>Identify when a story begins</a:t>
            </a:r>
          </a:p>
          <a:p>
            <a:pPr lvl="1"/>
            <a:r>
              <a:rPr lang="en-US" dirty="0" smtClean="0"/>
              <a:t>Identify when a story ends</a:t>
            </a:r>
          </a:p>
          <a:p>
            <a:pPr lvl="1"/>
            <a:r>
              <a:rPr lang="en-US" dirty="0" smtClean="0"/>
              <a:t>Summarize the lifetime of a story</a:t>
            </a:r>
          </a:p>
        </p:txBody>
      </p:sp>
    </p:spTree>
    <p:extLst>
      <p:ext uri="{BB962C8B-B14F-4D97-AF65-F5344CB8AC3E}">
        <p14:creationId xmlns:p14="http://schemas.microsoft.com/office/powerpoint/2010/main" val="14205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RSS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techniques on articles from RSS feeds</a:t>
            </a:r>
          </a:p>
          <a:p>
            <a:r>
              <a:rPr lang="en-US" dirty="0" smtClean="0"/>
              <a:t>Documents (Vertices) in Bag of Words form</a:t>
            </a:r>
          </a:p>
          <a:p>
            <a:r>
              <a:rPr lang="en-US" dirty="0" smtClean="0"/>
              <a:t>Build up data set over time with daily process</a:t>
            </a:r>
          </a:p>
          <a:p>
            <a:r>
              <a:rPr lang="en-US" dirty="0" smtClean="0"/>
              <a:t>Datasets: News</a:t>
            </a:r>
            <a:r>
              <a:rPr lang="en-US" dirty="0"/>
              <a:t>, Business, Sports</a:t>
            </a:r>
          </a:p>
        </p:txBody>
      </p:sp>
    </p:spTree>
    <p:extLst>
      <p:ext uri="{BB962C8B-B14F-4D97-AF65-F5344CB8AC3E}">
        <p14:creationId xmlns:p14="http://schemas.microsoft.com/office/powerpoint/2010/main" val="179825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Process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563475"/>
              </p:ext>
            </p:extLst>
          </p:nvPr>
        </p:nvGraphicFramePr>
        <p:xfrm>
          <a:off x="779462" y="1882588"/>
          <a:ext cx="7581901" cy="3953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16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RSS Feed </a:t>
            </a:r>
          </a:p>
          <a:p>
            <a:pPr lvl="1"/>
            <a:r>
              <a:rPr lang="en-US" dirty="0" smtClean="0"/>
              <a:t>Leverage undocumented Google Reader API</a:t>
            </a:r>
          </a:p>
          <a:p>
            <a:r>
              <a:rPr lang="en-US" dirty="0" smtClean="0"/>
              <a:t>Extract features</a:t>
            </a:r>
          </a:p>
          <a:p>
            <a:pPr lvl="1"/>
            <a:r>
              <a:rPr lang="en-US" dirty="0" smtClean="0"/>
              <a:t>Leverage Lynx, </a:t>
            </a:r>
            <a:r>
              <a:rPr lang="en-US" dirty="0" err="1" smtClean="0"/>
              <a:t>perl</a:t>
            </a:r>
            <a:endParaRPr lang="en-US" dirty="0" smtClean="0"/>
          </a:p>
          <a:p>
            <a:r>
              <a:rPr lang="en-US" dirty="0" smtClean="0"/>
              <a:t>Create edges between documents within window W of 30 days </a:t>
            </a:r>
          </a:p>
          <a:p>
            <a:r>
              <a:rPr lang="en-US" dirty="0" smtClean="0"/>
              <a:t>Import documents, content and edges into database</a:t>
            </a:r>
          </a:p>
          <a:p>
            <a:pPr lvl="1"/>
            <a:r>
              <a:rPr lang="en-US" dirty="0" smtClean="0"/>
              <a:t>MySQL, </a:t>
            </a:r>
            <a:r>
              <a:rPr lang="en-US" dirty="0" err="1" smtClean="0"/>
              <a:t>memcache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8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Edge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Cosign similarity using bag of words representation</a:t>
            </a:r>
          </a:p>
          <a:p>
            <a:r>
              <a:rPr lang="en-US" dirty="0" smtClean="0"/>
              <a:t>Can improve quality by using TF-IDF term weighting</a:t>
            </a:r>
          </a:p>
          <a:p>
            <a:r>
              <a:rPr lang="en-US" dirty="0" smtClean="0"/>
              <a:t>Apply similarity threshold to prune 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Screen Shot 2012-10-28 at 4.02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56" y="4119233"/>
            <a:ext cx="4528306" cy="929157"/>
          </a:xfrm>
          <a:prstGeom prst="rect">
            <a:avLst/>
          </a:prstGeom>
        </p:spPr>
      </p:pic>
      <p:pic>
        <p:nvPicPr>
          <p:cNvPr id="5" name="Picture 4" descr="Screen Shot 2012-10-28 at 4.02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56" y="5365207"/>
            <a:ext cx="4528306" cy="941633"/>
          </a:xfrm>
          <a:prstGeom prst="rect">
            <a:avLst/>
          </a:prstGeom>
        </p:spPr>
      </p:pic>
      <p:pic>
        <p:nvPicPr>
          <p:cNvPr id="6" name="Picture 5" descr="Screen Shot 2012-10-28 at 4.04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4" y="4119233"/>
            <a:ext cx="2390898" cy="9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3618</TotalTime>
  <Words>1479</Words>
  <Application>Microsoft Macintosh PowerPoint</Application>
  <PresentationFormat>On-screen Show (4:3)</PresentationFormat>
  <Paragraphs>245</Paragraphs>
  <Slides>35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Orbit</vt:lpstr>
      <vt:lpstr>Creating Story Graphs</vt:lpstr>
      <vt:lpstr>Problem</vt:lpstr>
      <vt:lpstr>Problem</vt:lpstr>
      <vt:lpstr>Problem</vt:lpstr>
      <vt:lpstr>Problem</vt:lpstr>
      <vt:lpstr>Smart RSS Reader</vt:lpstr>
      <vt:lpstr>Daily Process</vt:lpstr>
      <vt:lpstr>Daily Process</vt:lpstr>
      <vt:lpstr>Naive Edge Creation</vt:lpstr>
      <vt:lpstr>Naive Edge Creation</vt:lpstr>
      <vt:lpstr>Topic Modeling (LDA)</vt:lpstr>
      <vt:lpstr>Topic Edge Creation</vt:lpstr>
      <vt:lpstr>Topic Edge Creation</vt:lpstr>
      <vt:lpstr>Topic vs. Document Sim. </vt:lpstr>
      <vt:lpstr>Topic vs. Document Sim.</vt:lpstr>
      <vt:lpstr>1) T-Sim</vt:lpstr>
      <vt:lpstr>2) T-Sim by D</vt:lpstr>
      <vt:lpstr>3) D-Sim</vt:lpstr>
      <vt:lpstr>4) D-Sim by T</vt:lpstr>
      <vt:lpstr>Topic Edge Variants</vt:lpstr>
      <vt:lpstr>Complexity</vt:lpstr>
      <vt:lpstr>Complexity Reduction?</vt:lpstr>
      <vt:lpstr>PowerPoint Presentation</vt:lpstr>
      <vt:lpstr>PowerPoint Presentation</vt:lpstr>
      <vt:lpstr>PowerPoint Presentation</vt:lpstr>
      <vt:lpstr>Complexity Heuristics</vt:lpstr>
      <vt:lpstr>Complexity Heuristics</vt:lpstr>
      <vt:lpstr>Creating Sub-graphs</vt:lpstr>
      <vt:lpstr>Evaluation</vt:lpstr>
      <vt:lpstr>Evaluation</vt:lpstr>
      <vt:lpstr>Evaluation</vt:lpstr>
      <vt:lpstr>Evaluation </vt:lpstr>
      <vt:lpstr>Next Steps</vt:lpstr>
      <vt:lpstr>Demo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Telling Graphs</dc:title>
  <dc:creator>Paul Nichols</dc:creator>
  <cp:lastModifiedBy>Paul Nichols</cp:lastModifiedBy>
  <cp:revision>115</cp:revision>
  <dcterms:created xsi:type="dcterms:W3CDTF">2012-10-28T19:30:35Z</dcterms:created>
  <dcterms:modified xsi:type="dcterms:W3CDTF">2012-11-02T19:29:11Z</dcterms:modified>
</cp:coreProperties>
</file>