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57" r:id="rId4"/>
    <p:sldId id="274" r:id="rId5"/>
    <p:sldId id="258" r:id="rId6"/>
    <p:sldId id="275" r:id="rId7"/>
    <p:sldId id="259" r:id="rId8"/>
    <p:sldId id="276" r:id="rId9"/>
    <p:sldId id="260" r:id="rId10"/>
    <p:sldId id="285" r:id="rId11"/>
    <p:sldId id="286" r:id="rId12"/>
    <p:sldId id="261" r:id="rId13"/>
    <p:sldId id="277" r:id="rId14"/>
    <p:sldId id="288" r:id="rId15"/>
    <p:sldId id="291" r:id="rId16"/>
    <p:sldId id="268" r:id="rId17"/>
    <p:sldId id="292" r:id="rId18"/>
    <p:sldId id="289" r:id="rId19"/>
    <p:sldId id="29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23" autoAdjust="0"/>
  </p:normalViewPr>
  <p:slideViewPr>
    <p:cSldViewPr>
      <p:cViewPr varScale="1">
        <p:scale>
          <a:sx n="50" d="100"/>
          <a:sy n="50" d="100"/>
        </p:scale>
        <p:origin x="-91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2309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A9B44-2E6A-4EE5-AE8D-5F1B9CBBEBDB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040F1-E689-47B9-9A5D-C9BA34F750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40F1-E689-47B9-9A5D-C9BA34F7508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5,600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40F1-E689-47B9-9A5D-C9BA34F75087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00 Wonga Promo Code 2014 TV Advert Guitar Best Payday Loans Promotion Code</a:t>
            </a:r>
          </a:p>
          <a:p>
            <a:r>
              <a:rPr lang="en-GB" dirty="0" smtClean="0"/>
              <a:t>10 Payday Loans UK </a:t>
            </a:r>
            <a:r>
              <a:rPr lang="en-GB" dirty="0" err="1" smtClean="0"/>
              <a:t>Kwik</a:t>
            </a:r>
            <a:r>
              <a:rPr lang="en-GB" dirty="0" smtClean="0"/>
              <a:t> Cash Advert 2014</a:t>
            </a:r>
          </a:p>
          <a:p>
            <a:r>
              <a:rPr lang="en-GB" dirty="0" smtClean="0"/>
              <a:t>20 </a:t>
            </a:r>
            <a:r>
              <a:rPr lang="en-GB" dirty="0" err="1" smtClean="0"/>
              <a:t>PaydayUK</a:t>
            </a:r>
            <a:r>
              <a:rPr lang="en-GB" dirty="0" smtClean="0"/>
              <a:t> Command Centre TV Advert</a:t>
            </a:r>
          </a:p>
          <a:p>
            <a:r>
              <a:rPr lang="en-GB" dirty="0" smtClean="0"/>
              <a:t>30 </a:t>
            </a:r>
            <a:r>
              <a:rPr lang="en-GB" dirty="0" err="1" smtClean="0"/>
              <a:t>QuickQuid</a:t>
            </a:r>
            <a:r>
              <a:rPr lang="en-GB" dirty="0" smtClean="0"/>
              <a:t> TV 2015 Advert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40F1-E689-47B9-9A5D-C9BA34F75087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50 Lloyds TSB advert Premier Loans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40F1-E689-47B9-9A5D-C9BA34F75087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8097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2298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1349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592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9814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415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4318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493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6288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846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971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4416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.uk/url?q=http://www.platformtennis.org/Tournaments/Tournaments_By_Month/COMO_Average_Joe_Tourney/Dorfling_and_Montenegro_Uncommonly_Good_at_Average_Joe_Stonington.htm&amp;sa=U&amp;ei=ISS5VOi2MYqraeTKgvAM&amp;ved=0CBoQ9QEwAg&amp;usg=AFQjCNHB2v_reDK_PDNezPB0GHwFXbbUsA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uk/url?q=http://www.logbookloansreview.co.uk/&amp;sa=U&amp;ei=-yW5VNGgHZTnareugdgL&amp;ved=0CBoQ9QEwAg&amp;usg=AFQjCNEsFvUPuW8XdSFZcHxgWj7oxTj9DQ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q=http://www.logbookloansreview.co.uk/&amp;sa=U&amp;ei=-yW5VNGgHZTnareugdgL&amp;ved=0CBoQ9QEwAg&amp;usg=AFQjCNEsFvUPuW8XdSFZcHxgWj7oxTj9D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rbYy1KA0R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bankingrates.com/personal-finance/banks-decide-personal-loan-eligibilit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.uk/url?q=http://www.travelsupermarket.com/blog/top-10-family-holiday-destinations-in-2012/&amp;sa=U&amp;ei=jSW5VKn_JMjnarTQgiA&amp;ved=0CBgQ9QEwAQ&amp;usg=AFQjCNEV-uLIu98QSIENBk0yIDejeNKHcQ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q=http://www.travelsupermarket.com/blog/top-10-family-holiday-destinations-in-2012/&amp;sa=U&amp;ei=jSW5VKn_JMjnarTQgiA&amp;ved=0CBgQ9QEwAQ&amp;usg=AFQjCNEV-uLIu98QSIENBk0yIDejeNKHc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uk/url?q=http://forums.mg-rover.org/showthread.php?t=207841&amp;sa=U&amp;ei=0yW5VLfjKYvmUoTog5gE&amp;ved=0CCIQ9QEwBg&amp;usg=AFQjCNFJwFH5YyiDlMC9n4Li4KH-txJSuQ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uk/url?q=http://forums.mg-rover.org/showthread.php?t=207841&amp;sa=U&amp;ei=0yW5VLfjKYvmUoTog5gE&amp;ved=0CCIQ9QEwBg&amp;usg=AFQjCNFJwFH5YyiDlMC9n4Li4KH-txJSuQ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.uk/url?q=http://www.platformtennis.org/Tournaments/Tournaments_By_Month/COMO_Average_Joe_Tourney/Dorfling_and_Montenegro_Uncommonly_Good_at_Average_Joe_Stonington.htm&amp;sa=U&amp;ei=ISS5VOi2MYqraeTKgvAM&amp;ved=0CBoQ9QEwAg&amp;usg=AFQjCNHB2v_reDK_PDNezPB0GHwFXbbUs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164" y="764704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is the Minimum wage ?  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7170" name="Picture 2" descr="http://news.bbc.co.uk/olmedia/630000/images/_633748_wages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861048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535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05064"/>
            <a:ext cx="8136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Joe has </a:t>
            </a:r>
            <a:r>
              <a:rPr lang="en-GB" sz="66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-£1600 </a:t>
            </a:r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left!!!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 descr="http://t3.gstatic.com/images?q=tbn:ANd9GcS3s6_rVqkjx0z2Do-6oa7jwh5uSG_3Bpxh8PdBssJKcLV3VA-WSgboV_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432898"/>
            <a:ext cx="1584176" cy="2185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864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90266"/>
          </a:xfrm>
        </p:spPr>
        <p:txBody>
          <a:bodyPr>
            <a:normAutofit/>
          </a:bodyPr>
          <a:lstStyle/>
          <a:p>
            <a:r>
              <a:rPr lang="en-GB" dirty="0" smtClean="0"/>
              <a:t>What are average Joes options to get out of debt?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r>
              <a:rPr lang="en-GB" dirty="0" smtClean="0"/>
              <a:t>Loan</a:t>
            </a:r>
          </a:p>
          <a:p>
            <a:r>
              <a:rPr lang="en-GB" dirty="0" smtClean="0"/>
              <a:t>Gain more Income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494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What is a loan ?</a:t>
            </a:r>
            <a:endParaRPr lang="en-GB" sz="6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5362" name="Picture 2" descr="http://t2.gstatic.com/images?q=tbn:ANd9GcQjVBwxmuhP24PfA7sKgnfMc1kgoaJhXRW0l4b4GKkjuRzGjemQgGaht-8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4032448" cy="26882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378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 loan</a:t>
            </a:r>
            <a:r>
              <a:rPr lang="en-GB" sz="4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is </a:t>
            </a:r>
            <a:r>
              <a:rPr lang="en-GB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thing that is borrowed, especially a sum of money that is expected to be paid back with interest</a:t>
            </a:r>
            <a:r>
              <a:rPr lang="en-GB" sz="4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GB" sz="4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7410" name="Picture 2" descr="http://t2.gstatic.com/images?q=tbn:ANd9GcQjVBwxmuhP24PfA7sKgnfMc1kgoaJhXRW0l4b4GKkjuRzGjemQgGaht-8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29000"/>
            <a:ext cx="3048930" cy="20326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5805264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Lets watch some TV loan adverts</a:t>
            </a:r>
            <a:endParaRPr lang="en-GB" sz="3200" dirty="0"/>
          </a:p>
        </p:txBody>
      </p:sp>
    </p:spTree>
    <p:extLst>
      <p:ext uri="{BB962C8B-B14F-4D97-AF65-F5344CB8AC3E}">
        <p14:creationId xmlns="" xmlns:p14="http://schemas.microsoft.com/office/powerpoint/2010/main" val="2298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GB" dirty="0" smtClean="0"/>
              <a:t>What keywords</a:t>
            </a:r>
            <a:r>
              <a:rPr lang="en-GB" baseline="0" dirty="0" smtClean="0"/>
              <a:t> did you notice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/>
          </a:bodyPr>
          <a:lstStyle/>
          <a:p>
            <a:r>
              <a:rPr lang="en-GB" b="1" dirty="0" smtClean="0"/>
              <a:t>APR</a:t>
            </a:r>
          </a:p>
          <a:p>
            <a:pPr lvl="1"/>
            <a:r>
              <a:rPr lang="en-GB" b="1" dirty="0" smtClean="0"/>
              <a:t>means Annual Percentage Rate. This is the amount of how interest added to a loan or credit card each year.</a:t>
            </a:r>
          </a:p>
          <a:p>
            <a:r>
              <a:rPr lang="en-GB" b="1" dirty="0" smtClean="0"/>
              <a:t>Representative APR</a:t>
            </a:r>
          </a:p>
          <a:p>
            <a:pPr lvl="1"/>
            <a:r>
              <a:rPr lang="en-GB" b="1" dirty="0" smtClean="0"/>
              <a:t>is stated when the APR can vary. It is representative of what at least 2/3s of past customers have paid.</a:t>
            </a:r>
          </a:p>
          <a:p>
            <a:r>
              <a:rPr lang="en-GB" b="1" dirty="0" smtClean="0"/>
              <a:t>Terms and Conditions</a:t>
            </a:r>
          </a:p>
          <a:p>
            <a:pPr lvl="1"/>
            <a:r>
              <a:rPr lang="en-GB" b="1" dirty="0" smtClean="0"/>
              <a:t>are the small print that you need to look up and read carefully so that you know exactly what is going on.</a:t>
            </a:r>
          </a:p>
          <a:p>
            <a:pPr lvl="1"/>
            <a:endParaRPr lang="en-GB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 Day Loan Calculations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5040560" cy="5184576"/>
          </a:xfrm>
        </p:spPr>
        <p:txBody>
          <a:bodyPr>
            <a:normAutofit/>
          </a:bodyPr>
          <a:lstStyle/>
          <a:p>
            <a:r>
              <a:rPr lang="en-GB" dirty="0" smtClean="0"/>
              <a:t>Using the website download and open document </a:t>
            </a:r>
            <a:r>
              <a:rPr lang="en-GB" b="1" dirty="0" smtClean="0">
                <a:solidFill>
                  <a:srgbClr val="FF0000"/>
                </a:solidFill>
              </a:rPr>
              <a:t>task01.docx</a:t>
            </a:r>
          </a:p>
          <a:p>
            <a:r>
              <a:rPr lang="en-GB" dirty="0" smtClean="0"/>
              <a:t>Find the loan REPRESENTATIVE APR’s</a:t>
            </a:r>
          </a:p>
          <a:p>
            <a:r>
              <a:rPr lang="en-GB" dirty="0" smtClean="0"/>
              <a:t>Using the provided loan calculator website work out the interest for each company</a:t>
            </a:r>
            <a:endParaRPr lang="en-GB" dirty="0"/>
          </a:p>
        </p:txBody>
      </p:sp>
      <p:pic>
        <p:nvPicPr>
          <p:cNvPr id="1026" name="Picture 2" descr="C:\data\gitnew02\paulcockram7.github.io\15finance\loans\task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124744"/>
            <a:ext cx="3031232" cy="2876864"/>
          </a:xfrm>
          <a:prstGeom prst="rect">
            <a:avLst/>
          </a:prstGeom>
          <a:noFill/>
        </p:spPr>
      </p:pic>
      <p:pic>
        <p:nvPicPr>
          <p:cNvPr id="1027" name="Picture 3" descr="C:\data\gitnew02\paulcockram7.github.io\15finance\loans\loancalc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0205" y="4077072"/>
            <a:ext cx="4393795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2514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Watch this clip – what do you notice about the APR?   </a:t>
            </a:r>
            <a:endParaRPr lang="en-GB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098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476" r="1314" b="7937"/>
          <a:stretch/>
        </p:blipFill>
        <p:spPr bwMode="auto">
          <a:xfrm>
            <a:off x="82708" y="332656"/>
            <a:ext cx="9061292" cy="395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0" y="61676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https://www.youtube.com/watch?v=CrbYy1KA0RQ</a:t>
            </a:r>
          </a:p>
        </p:txBody>
      </p:sp>
    </p:spTree>
    <p:extLst>
      <p:ext uri="{BB962C8B-B14F-4D97-AF65-F5344CB8AC3E}">
        <p14:creationId xmlns="" xmlns:p14="http://schemas.microsoft.com/office/powerpoint/2010/main" val="27195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Assorted</a:t>
            </a:r>
            <a:r>
              <a:rPr lang="en-GB" dirty="0" smtClean="0"/>
              <a:t> </a:t>
            </a:r>
            <a:r>
              <a:rPr lang="en-GB" dirty="0" smtClean="0"/>
              <a:t>Loan Calculations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5040560" cy="5184576"/>
          </a:xfrm>
        </p:spPr>
        <p:txBody>
          <a:bodyPr>
            <a:normAutofit/>
          </a:bodyPr>
          <a:lstStyle/>
          <a:p>
            <a:r>
              <a:rPr lang="en-GB" dirty="0" smtClean="0"/>
              <a:t>Using the website download and open document </a:t>
            </a:r>
            <a:r>
              <a:rPr lang="en-GB" b="1" dirty="0" smtClean="0">
                <a:solidFill>
                  <a:srgbClr val="FF0000"/>
                </a:solidFill>
              </a:rPr>
              <a:t>task02.docx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Find the loan REPRESENTATIVE APR’s</a:t>
            </a:r>
          </a:p>
          <a:p>
            <a:r>
              <a:rPr lang="en-GB" dirty="0" smtClean="0"/>
              <a:t>Using the provided loan calculator website work out the interest for each company</a:t>
            </a:r>
            <a:endParaRPr lang="en-GB" dirty="0"/>
          </a:p>
        </p:txBody>
      </p:sp>
      <p:pic>
        <p:nvPicPr>
          <p:cNvPr id="1027" name="Picture 3" descr="C:\data\gitnew02\paulcockram7.github.io\15finance\loans\loancalc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0205" y="4077072"/>
            <a:ext cx="4393795" cy="2592288"/>
          </a:xfrm>
          <a:prstGeom prst="rect">
            <a:avLst/>
          </a:prstGeom>
          <a:noFill/>
        </p:spPr>
      </p:pic>
      <p:pic>
        <p:nvPicPr>
          <p:cNvPr id="4" name="Picture 2" descr="C:\data\gitnew02\paulcockram7.github.io\15finance\loans\task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196752"/>
            <a:ext cx="2780631" cy="2583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you are judged for a Loan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Create a word document “</a:t>
            </a:r>
            <a:r>
              <a:rPr lang="en-GB" dirty="0" err="1" smtClean="0"/>
              <a:t>loancriteria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Using website </a:t>
            </a:r>
          </a:p>
          <a:p>
            <a:pPr lvl="1"/>
            <a:r>
              <a:rPr lang="en-GB" dirty="0" smtClean="0">
                <a:hlinkClick r:id="rId2"/>
              </a:rPr>
              <a:t>https://www.gobankingrates.com/personal-finance/banks-decide-personal-loan-eligibility/</a:t>
            </a:r>
            <a:endParaRPr lang="en-GB" dirty="0" smtClean="0"/>
          </a:p>
          <a:p>
            <a:pPr lvl="2"/>
            <a:r>
              <a:rPr lang="en-GB" dirty="0" smtClean="0"/>
              <a:t>Plus any other websites you can find</a:t>
            </a:r>
          </a:p>
          <a:p>
            <a:r>
              <a:rPr lang="en-GB" dirty="0" smtClean="0"/>
              <a:t>List the things lenders look for when making a loan decision in this word document</a:t>
            </a:r>
          </a:p>
          <a:p>
            <a:pPr lvl="1"/>
            <a:r>
              <a:rPr lang="en-GB" dirty="0" smtClean="0"/>
              <a:t>try to find at least 6 </a:t>
            </a:r>
            <a:r>
              <a:rPr lang="en-GB" dirty="0" smtClean="0"/>
              <a:t>things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TASK 3 </a:t>
            </a:r>
            <a:r>
              <a:rPr lang="en-GB" dirty="0" smtClean="0"/>
              <a:t>on the website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Lending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Credit score</a:t>
            </a:r>
          </a:p>
          <a:p>
            <a:r>
              <a:rPr lang="en-GB" dirty="0" smtClean="0"/>
              <a:t>Current income &amp; employment</a:t>
            </a:r>
          </a:p>
          <a:p>
            <a:r>
              <a:rPr lang="en-GB" dirty="0" smtClean="0"/>
              <a:t>Employment history</a:t>
            </a:r>
          </a:p>
          <a:p>
            <a:r>
              <a:rPr lang="en-GB" dirty="0" smtClean="0"/>
              <a:t>Repayment history</a:t>
            </a:r>
          </a:p>
          <a:p>
            <a:r>
              <a:rPr lang="en-GB" dirty="0" smtClean="0"/>
              <a:t>Your outgoings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7433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Minimum wage is </a:t>
            </a:r>
            <a:r>
              <a:rPr lang="en-GB" sz="6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£</a:t>
            </a:r>
            <a:r>
              <a:rPr lang="en-GB" sz="60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6.70 per hour </a:t>
            </a:r>
            <a:endParaRPr lang="en-GB" sz="6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9218" name="Picture 2" descr="http://news.bbc.co.uk/olmedia/630000/images/_633748_wages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861048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298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3" y="69269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is </a:t>
            </a:r>
            <a:r>
              <a:rPr lang="en-GB" sz="5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n-GB" sz="5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he Average food bill per year ?</a:t>
            </a:r>
            <a:endParaRPr lang="en-GB" sz="5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44" name="Picture 4" descr="Food prices are expected to rise by nearly 20% in the next five y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863" y="3877540"/>
            <a:ext cx="4033292" cy="2517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082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872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Average food bill is </a:t>
            </a:r>
            <a:r>
              <a:rPr lang="en-GB" sz="6600" b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£5000 per year </a:t>
            </a:r>
            <a:endParaRPr lang="en-GB" sz="6600" b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4" descr="Food prices are expected to rise by nearly 20% in the next five y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56992"/>
            <a:ext cx="4033292" cy="2517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31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265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does the Average holiday for a family of 4 cost? </a:t>
            </a:r>
            <a:endParaRPr lang="en-GB" sz="6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1266" name="Picture 2" descr="http://t2.gstatic.com/images?q=tbn:ANd9GcRnh437DzEoCjsaVDX0Gfh6OgJlmS5yHNAzIbp0oUHyjpn_ZDqJaJH8iXI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21088"/>
            <a:ext cx="3263748" cy="21758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68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72" y="332656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Average holiday for a family of 4 cost </a:t>
            </a:r>
            <a:r>
              <a:rPr lang="en-GB" sz="7200" b="1" u="sng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£5,600</a:t>
            </a:r>
            <a:r>
              <a:rPr lang="en-GB" sz="7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endParaRPr lang="en-GB" sz="7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 descr="http://t2.gstatic.com/images?q=tbn:ANd9GcRnh437DzEoCjsaVDX0Gfh6OgJlmS5yHNAzIbp0oUHyjpn_ZDqJaJH8iXIY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98" y="4069092"/>
            <a:ext cx="3263748" cy="21758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694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7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does the Average car cost to run each year ?</a:t>
            </a:r>
          </a:p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3314" name="Picture 2" descr="http://t3.gstatic.com/images?q=tbn:ANd9GcRQGYVVoOZz_PL1d8bZSRO70xz531OkuYZgE6lZmUiHEz999qO9BLeyL2Q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14" y="3645024"/>
            <a:ext cx="3873971" cy="2562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471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68" y="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Average car cost </a:t>
            </a:r>
            <a:r>
              <a:rPr lang="en-GB" sz="6600" b="1" u="sng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£2000</a:t>
            </a:r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per year to run 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2" descr="http://t3.gstatic.com/images?q=tbn:ANd9GcRQGYVVoOZz_PL1d8bZSRO70xz531OkuYZgE6lZmUiHEz999qO9BLeyL2Q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14" y="3645024"/>
            <a:ext cx="3873971" cy="2562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356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1882" y="188640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Budget time </a:t>
            </a:r>
          </a:p>
          <a:p>
            <a:endParaRPr lang="en-GB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Average Joe </a:t>
            </a: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Joe earns </a:t>
            </a:r>
            <a:r>
              <a:rPr lang="en-GB" b="1" dirty="0">
                <a:solidFill>
                  <a:srgbClr val="FF0000"/>
                </a:solidFill>
                <a:latin typeface="Comic Sans MS" panose="030F0702030302020204" pitchFamily="66" charset="0"/>
              </a:rPr>
              <a:t>£</a:t>
            </a:r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11,000 </a:t>
            </a:r>
            <a:r>
              <a:rPr lang="en-GB" b="1" dirty="0">
                <a:solidFill>
                  <a:srgbClr val="FF0000"/>
                </a:solidFill>
                <a:latin typeface="Comic Sans MS" panose="030F0702030302020204" pitchFamily="66" charset="0"/>
              </a:rPr>
              <a:t>per </a:t>
            </a:r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year.</a:t>
            </a:r>
          </a:p>
          <a:p>
            <a:pPr algn="ctr"/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Joe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Eats the average amount of food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Goes on the average family of 4 holiday each year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Runs a average car </a:t>
            </a: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Using the information previously given work out, How much money will Joe have left ?    </a:t>
            </a:r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122" name="Picture 2" descr="http://t3.gstatic.com/images?q=tbn:ANd9GcS3s6_rVqkjx0z2Do-6oa7jwh5uSG_3Bpxh8PdBssJKcLV3VA-WSgboV_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35222"/>
            <a:ext cx="1584176" cy="2185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51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449</Words>
  <Application>Microsoft Office PowerPoint</Application>
  <PresentationFormat>On-screen Show (4:3)</PresentationFormat>
  <Paragraphs>79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What are average Joes options to get out of debt?</vt:lpstr>
      <vt:lpstr>Slide 12</vt:lpstr>
      <vt:lpstr>Slide 13</vt:lpstr>
      <vt:lpstr>What keywords did you notice</vt:lpstr>
      <vt:lpstr>Pay Day Loan Calculations</vt:lpstr>
      <vt:lpstr>Slide 16</vt:lpstr>
      <vt:lpstr>Assorted Loan Calculations</vt:lpstr>
      <vt:lpstr>How you are judged for a Loan ?</vt:lpstr>
      <vt:lpstr>Lending 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Croxford</dc:creator>
  <cp:lastModifiedBy>wilmar</cp:lastModifiedBy>
  <cp:revision>40</cp:revision>
  <dcterms:created xsi:type="dcterms:W3CDTF">2014-12-30T16:37:09Z</dcterms:created>
  <dcterms:modified xsi:type="dcterms:W3CDTF">2016-12-03T17:36:17Z</dcterms:modified>
</cp:coreProperties>
</file>