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640" autoAdjust="0"/>
  </p:normalViewPr>
  <p:slideViewPr>
    <p:cSldViewPr>
      <p:cViewPr varScale="1">
        <p:scale>
          <a:sx n="74" d="100"/>
          <a:sy n="74" d="100"/>
        </p:scale>
        <p:origin x="-1266" y="-96"/>
      </p:cViewPr>
      <p:guideLst>
        <p:guide orient="horz" pos="2160"/>
        <p:guide pos="2880"/>
      </p:guideLst>
    </p:cSldViewPr>
  </p:slideViewPr>
  <p:outlineViewPr>
    <p:cViewPr>
      <p:scale>
        <a:sx n="33" d="100"/>
        <a:sy n="33" d="100"/>
      </p:scale>
      <p:origin x="0" y="132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BBDEB28-0674-46BD-8912-E8331BA24C9E}" type="datetimeFigureOut">
              <a:rPr lang="en-GB" smtClean="0"/>
              <a:pPr/>
              <a:t>22/03/2011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E5B591-5BB8-4577-97B9-346F7B33C2A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BDEB28-0674-46BD-8912-E8331BA24C9E}" type="datetimeFigureOut">
              <a:rPr lang="en-GB" smtClean="0"/>
              <a:pPr/>
              <a:t>22/03/2011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E5B591-5BB8-4577-97B9-346F7B33C2A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BDEB28-0674-46BD-8912-E8331BA24C9E}" type="datetimeFigureOut">
              <a:rPr lang="en-GB" smtClean="0"/>
              <a:pPr/>
              <a:t>22/03/2011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E5B591-5BB8-4577-97B9-346F7B33C2A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BDEB28-0674-46BD-8912-E8331BA24C9E}" type="datetimeFigureOut">
              <a:rPr lang="en-GB" smtClean="0"/>
              <a:pPr/>
              <a:t>22/03/2011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E5B591-5BB8-4577-97B9-346F7B33C2A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BDEB28-0674-46BD-8912-E8331BA24C9E}" type="datetimeFigureOut">
              <a:rPr lang="en-GB" smtClean="0"/>
              <a:pPr/>
              <a:t>22/03/2011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E5B591-5BB8-4577-97B9-346F7B33C2A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BBDEB28-0674-46BD-8912-E8331BA24C9E}" type="datetimeFigureOut">
              <a:rPr lang="en-GB" smtClean="0"/>
              <a:pPr/>
              <a:t>22/03/2011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E5B591-5BB8-4577-97B9-346F7B33C2A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BDEB28-0674-46BD-8912-E8331BA24C9E}" type="datetimeFigureOut">
              <a:rPr lang="en-GB" smtClean="0"/>
              <a:pPr/>
              <a:t>22/03/2011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E5B591-5BB8-4577-97B9-346F7B33C2A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BBDEB28-0674-46BD-8912-E8331BA24C9E}" type="datetimeFigureOut">
              <a:rPr lang="en-GB" smtClean="0"/>
              <a:pPr/>
              <a:t>22/03/2011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E5B591-5BB8-4577-97B9-346F7B33C2A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DEB28-0674-46BD-8912-E8331BA24C9E}" type="datetimeFigureOut">
              <a:rPr lang="en-GB" smtClean="0"/>
              <a:pPr/>
              <a:t>22/03/2011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E5B591-5BB8-4577-97B9-346F7B33C2A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DEB28-0674-46BD-8912-E8331BA24C9E}" type="datetimeFigureOut">
              <a:rPr lang="en-GB" smtClean="0"/>
              <a:pPr/>
              <a:t>22/03/2011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E5B591-5BB8-4577-97B9-346F7B33C2A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DEB28-0674-46BD-8912-E8331BA24C9E}" type="datetimeFigureOut">
              <a:rPr lang="en-GB" smtClean="0"/>
              <a:pPr/>
              <a:t>22/03/2011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E5B591-5BB8-4577-97B9-346F7B33C2A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DEB28-0674-46BD-8912-E8331BA24C9E}" type="datetimeFigureOut">
              <a:rPr lang="en-GB" smtClean="0"/>
              <a:pPr/>
              <a:t>22/03/2011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5B591-5BB8-4577-97B9-346F7B33C2A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p:txBody>
          <a:bodyPr>
            <a:normAutofit/>
          </a:bodyPr>
          <a:lstStyle/>
          <a:p>
            <a:r>
              <a:rPr lang="en-GB" sz="7200" b="1" dirty="0" smtClean="0"/>
              <a:t>Online</a:t>
            </a:r>
            <a:r>
              <a:rPr lang="en-GB" sz="7200" b="1" baseline="0" dirty="0" smtClean="0"/>
              <a:t> Cyber Safety</a:t>
            </a:r>
            <a:endParaRPr lang="en-GB" sz="7200" b="1" dirty="0"/>
          </a:p>
        </p:txBody>
      </p:sp>
      <p:sp>
        <p:nvSpPr>
          <p:cNvPr id="3" name="Subtitle 2"/>
          <p:cNvSpPr>
            <a:spLocks noGrp="1"/>
          </p:cNvSpPr>
          <p:nvPr>
            <p:ph type="subTitle" idx="1"/>
          </p:nvPr>
        </p:nvSpPr>
        <p:spPr/>
        <p:txBody>
          <a:bodyPr>
            <a:normAutofit/>
          </a:bodyPr>
          <a:lstStyle/>
          <a:p>
            <a:r>
              <a:rPr lang="en-GB" sz="3600" b="1" dirty="0" smtClean="0">
                <a:solidFill>
                  <a:schemeClr val="tx1"/>
                </a:solidFill>
              </a:rPr>
              <a:t>Common sense rules</a:t>
            </a:r>
            <a:endParaRPr lang="en-GB" sz="3600" b="1" dirty="0">
              <a:solidFill>
                <a:schemeClr val="tx1"/>
              </a:solidFill>
            </a:endParaRPr>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33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r>
              <a:rPr lang="en-GB" dirty="0" smtClean="0">
                <a:latin typeface="Algerian" pitchFamily="82" charset="0"/>
              </a:rPr>
              <a:t>Cyber Safety</a:t>
            </a:r>
            <a:endParaRPr lang="en-GB" dirty="0">
              <a:latin typeface="Algerian" pitchFamily="82" charset="0"/>
            </a:endParaRPr>
          </a:p>
        </p:txBody>
      </p:sp>
      <p:sp>
        <p:nvSpPr>
          <p:cNvPr id="3" name="Content Placeholder 2"/>
          <p:cNvSpPr>
            <a:spLocks noGrp="1"/>
          </p:cNvSpPr>
          <p:nvPr>
            <p:ph idx="1"/>
          </p:nvPr>
        </p:nvSpPr>
        <p:spPr>
          <a:xfrm>
            <a:off x="251520" y="1196752"/>
            <a:ext cx="3456384" cy="5184576"/>
          </a:xfrm>
        </p:spPr>
        <p:txBody>
          <a:bodyPr>
            <a:normAutofit lnSpcReduction="10000"/>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1600" dirty="0" err="1" smtClean="0">
                <a:latin typeface="Courier New" pitchFamily="49" charset="0"/>
                <a:cs typeface="Courier New" pitchFamily="49" charset="0"/>
              </a:rPr>
              <a:t>Searcing</a:t>
            </a:r>
            <a:r>
              <a:rPr lang="en-US" sz="1600" dirty="0" smtClean="0">
                <a:latin typeface="Courier New" pitchFamily="49" charset="0"/>
                <a:cs typeface="Courier New" pitchFamily="49" charset="0"/>
              </a:rPr>
              <a:t> for information on the web can expose children to material that is offensive and illegal. Online games can result in young people viewing content that is inappropriate for their age, often without the knowledge of their parents.</a:t>
            </a:r>
          </a:p>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1600" dirty="0" smtClean="0">
                <a:latin typeface="Courier New" pitchFamily="49" charset="0"/>
                <a:cs typeface="Courier New" pitchFamily="49" charset="0"/>
              </a:rPr>
              <a:t>Advances in social networking technologies have presented opportunities for </a:t>
            </a:r>
            <a:r>
              <a:rPr lang="en-US" sz="1600" dirty="0" err="1" smtClean="0">
                <a:latin typeface="Courier New" pitchFamily="49" charset="0"/>
                <a:cs typeface="Courier New" pitchFamily="49" charset="0"/>
              </a:rPr>
              <a:t>cyberbullying</a:t>
            </a:r>
            <a:r>
              <a:rPr lang="en-US" sz="1600" dirty="0" smtClean="0">
                <a:latin typeface="Courier New" pitchFamily="49" charset="0"/>
                <a:cs typeface="Courier New" pitchFamily="49" charset="0"/>
              </a:rPr>
              <a:t> or harassment and most seriously for sexual predators or </a:t>
            </a:r>
            <a:r>
              <a:rPr lang="en-US" sz="1600" dirty="0" err="1" smtClean="0">
                <a:latin typeface="Courier New" pitchFamily="49" charset="0"/>
                <a:cs typeface="Courier New" pitchFamily="49" charset="0"/>
              </a:rPr>
              <a:t>paedophiles</a:t>
            </a:r>
            <a:r>
              <a:rPr lang="en-US" sz="1600" dirty="0" smtClean="0">
                <a:latin typeface="Courier New" pitchFamily="49" charset="0"/>
                <a:cs typeface="Courier New" pitchFamily="49" charset="0"/>
              </a:rPr>
              <a:t> to make approaches to children. </a:t>
            </a:r>
          </a:p>
        </p:txBody>
      </p:sp>
      <p:pic>
        <p:nvPicPr>
          <p:cNvPr id="1028" name="Picture 4" descr="http://www.twister.ws/images/1.jpg"/>
          <p:cNvPicPr>
            <a:picLocks noChangeAspect="1" noChangeArrowheads="1"/>
          </p:cNvPicPr>
          <p:nvPr/>
        </p:nvPicPr>
        <p:blipFill>
          <a:blip r:embed="rId2" cstate="screen">
            <a:clrChange>
              <a:clrFrom>
                <a:srgbClr val="FFFFFF"/>
              </a:clrFrom>
              <a:clrTo>
                <a:srgbClr val="FFFFFF">
                  <a:alpha val="0"/>
                </a:srgbClr>
              </a:clrTo>
            </a:clrChange>
          </a:blip>
          <a:srcRect/>
          <a:stretch>
            <a:fillRect/>
          </a:stretch>
        </p:blipFill>
        <p:spPr bwMode="auto">
          <a:xfrm>
            <a:off x="4139952" y="1484784"/>
            <a:ext cx="4464496" cy="4464496"/>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GB" b="1" dirty="0" smtClean="0">
                <a:solidFill>
                  <a:srgbClr val="00B050"/>
                </a:solidFill>
                <a:latin typeface="Bradley Hand ITC" pitchFamily="66" charset="0"/>
              </a:rPr>
              <a:t>Social Networking</a:t>
            </a:r>
            <a:endParaRPr lang="en-GB" b="1" dirty="0">
              <a:solidFill>
                <a:srgbClr val="00B050"/>
              </a:solidFill>
              <a:latin typeface="Bradley Hand ITC" pitchFamily="66" charset="0"/>
            </a:endParaRPr>
          </a:p>
        </p:txBody>
      </p:sp>
      <p:sp>
        <p:nvSpPr>
          <p:cNvPr id="3" name="Content Placeholder 2"/>
          <p:cNvSpPr>
            <a:spLocks noGrp="1"/>
          </p:cNvSpPr>
          <p:nvPr>
            <p:ph idx="1"/>
          </p:nvPr>
        </p:nvSpPr>
        <p:spPr>
          <a:xfrm>
            <a:off x="0" y="764704"/>
            <a:ext cx="3600400" cy="2304256"/>
          </a:xfrm>
        </p:spPr>
        <p:txBody>
          <a:bodyPr>
            <a:normAutofit fontScale="92500" lnSpcReduction="10000"/>
          </a:bodyPr>
          <a:lstStyle/>
          <a:p>
            <a:r>
              <a:rPr lang="en-US" sz="3200" kern="1200" baseline="0" dirty="0" smtClean="0">
                <a:solidFill>
                  <a:srgbClr val="FF33CC"/>
                </a:solidFill>
                <a:latin typeface="+mn-lt"/>
                <a:ea typeface="+mn-ea"/>
                <a:cs typeface="+mn-cs"/>
              </a:rPr>
              <a:t>What sometimes appears as a private space for a child can become public very quickly</a:t>
            </a:r>
            <a:r>
              <a:rPr lang="en-US" sz="3200" kern="1200" baseline="0" dirty="0" smtClean="0">
                <a:solidFill>
                  <a:schemeClr val="tx1"/>
                </a:solidFill>
                <a:latin typeface="+mn-lt"/>
                <a:ea typeface="+mn-ea"/>
                <a:cs typeface="+mn-cs"/>
              </a:rPr>
              <a:t>.</a:t>
            </a:r>
          </a:p>
        </p:txBody>
      </p:sp>
      <p:sp>
        <p:nvSpPr>
          <p:cNvPr id="5" name="TextBox 4"/>
          <p:cNvSpPr txBox="1"/>
          <p:nvPr/>
        </p:nvSpPr>
        <p:spPr>
          <a:xfrm>
            <a:off x="395536" y="2276872"/>
            <a:ext cx="8568952" cy="1661993"/>
          </a:xfrm>
          <a:prstGeom prst="rect">
            <a:avLst/>
          </a:prstGeom>
          <a:noFill/>
        </p:spPr>
        <p:txBody>
          <a:bodyPr wrap="square" rtlCol="0">
            <a:spAutoFit/>
          </a:bodyPr>
          <a:lstStyle/>
          <a:p>
            <a:r>
              <a:rPr lang="en-GB" sz="2800" dirty="0" smtClean="0">
                <a:solidFill>
                  <a:srgbClr val="0070C0"/>
                </a:solidFill>
                <a:latin typeface="Arial" pitchFamily="34" charset="0"/>
                <a:cs typeface="Arial" pitchFamily="34" charset="0"/>
              </a:rPr>
              <a:t>Social Networking sites allow </a:t>
            </a:r>
            <a:r>
              <a:rPr lang="en-US" sz="2800" dirty="0" smtClean="0">
                <a:solidFill>
                  <a:srgbClr val="0070C0"/>
                </a:solidFill>
                <a:latin typeface="Arial" pitchFamily="34" charset="0"/>
                <a:cs typeface="Arial" pitchFamily="34" charset="0"/>
              </a:rPr>
              <a:t>children to be incredibly creative online, keep in </a:t>
            </a:r>
            <a:r>
              <a:rPr lang="en-US" sz="2800" dirty="0" smtClean="0">
                <a:latin typeface="Arial" pitchFamily="34" charset="0"/>
                <a:cs typeface="Arial" pitchFamily="34" charset="0"/>
              </a:rPr>
              <a:t>touch with their friends</a:t>
            </a:r>
            <a:endParaRPr lang="en-GB" sz="2800" dirty="0" smtClean="0">
              <a:latin typeface="Arial" pitchFamily="34" charset="0"/>
              <a:cs typeface="Arial" pitchFamily="34" charset="0"/>
            </a:endParaRPr>
          </a:p>
          <a:p>
            <a:endParaRPr lang="en-GB" dirty="0"/>
          </a:p>
        </p:txBody>
      </p:sp>
      <p:sp>
        <p:nvSpPr>
          <p:cNvPr id="7" name="TextBox 6"/>
          <p:cNvSpPr txBox="1"/>
          <p:nvPr/>
        </p:nvSpPr>
        <p:spPr>
          <a:xfrm>
            <a:off x="647056" y="5503783"/>
            <a:ext cx="8496944" cy="1354217"/>
          </a:xfrm>
          <a:prstGeom prst="rect">
            <a:avLst/>
          </a:prstGeom>
          <a:noFill/>
        </p:spPr>
        <p:txBody>
          <a:bodyPr wrap="square" rtlCol="0">
            <a:spAutoFit/>
          </a:bodyPr>
          <a:lstStyle/>
          <a:p>
            <a:r>
              <a:rPr lang="en-US" sz="3200" dirty="0" smtClean="0">
                <a:solidFill>
                  <a:srgbClr val="FF0000"/>
                </a:solidFill>
              </a:rPr>
              <a:t>Change your settings to private so that only people you allow can see what you post.</a:t>
            </a:r>
          </a:p>
          <a:p>
            <a:endParaRPr lang="en-GB" dirty="0"/>
          </a:p>
        </p:txBody>
      </p:sp>
      <p:pic>
        <p:nvPicPr>
          <p:cNvPr id="8" name="Picture 2"/>
          <p:cNvPicPr>
            <a:picLocks noChangeAspect="1" noChangeArrowheads="1"/>
          </p:cNvPicPr>
          <p:nvPr/>
        </p:nvPicPr>
        <p:blipFill>
          <a:blip r:embed="rId2" cstate="screen"/>
          <a:srcRect/>
          <a:stretch>
            <a:fillRect/>
          </a:stretch>
        </p:blipFill>
        <p:spPr bwMode="auto">
          <a:xfrm>
            <a:off x="3923928" y="741486"/>
            <a:ext cx="1872208" cy="1570389"/>
          </a:xfrm>
          <a:prstGeom prst="rect">
            <a:avLst/>
          </a:prstGeom>
          <a:noFill/>
          <a:ln w="9525">
            <a:noFill/>
            <a:miter lim="800000"/>
            <a:headEnd/>
            <a:tailEnd/>
          </a:ln>
        </p:spPr>
      </p:pic>
      <p:pic>
        <p:nvPicPr>
          <p:cNvPr id="9" name="Picture 2"/>
          <p:cNvPicPr>
            <a:picLocks noChangeAspect="1" noChangeArrowheads="1"/>
          </p:cNvPicPr>
          <p:nvPr/>
        </p:nvPicPr>
        <p:blipFill>
          <a:blip r:embed="rId3" cstate="screen"/>
          <a:srcRect/>
          <a:stretch>
            <a:fillRect/>
          </a:stretch>
        </p:blipFill>
        <p:spPr bwMode="auto">
          <a:xfrm>
            <a:off x="6516216" y="836712"/>
            <a:ext cx="2073831" cy="115212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2"/>
          <p:cNvPicPr>
            <a:picLocks noChangeAspect="1" noChangeArrowheads="1"/>
          </p:cNvPicPr>
          <p:nvPr/>
        </p:nvPicPr>
        <p:blipFill>
          <a:blip r:embed="rId4" cstate="screen"/>
          <a:srcRect/>
          <a:stretch>
            <a:fillRect/>
          </a:stretch>
        </p:blipFill>
        <p:spPr bwMode="auto">
          <a:xfrm>
            <a:off x="4427984" y="3861049"/>
            <a:ext cx="2232248" cy="117486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3" name="Picture 2"/>
          <p:cNvPicPr>
            <a:picLocks noChangeAspect="1" noChangeArrowheads="1"/>
          </p:cNvPicPr>
          <p:nvPr/>
        </p:nvPicPr>
        <p:blipFill>
          <a:blip r:embed="rId5" cstate="screen"/>
          <a:srcRect/>
          <a:stretch>
            <a:fillRect/>
          </a:stretch>
        </p:blipFill>
        <p:spPr bwMode="auto">
          <a:xfrm>
            <a:off x="6804248" y="4365104"/>
            <a:ext cx="2088232" cy="104411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4" name="Picture 2"/>
          <p:cNvPicPr>
            <a:picLocks noChangeAspect="1" noChangeArrowheads="1"/>
          </p:cNvPicPr>
          <p:nvPr/>
        </p:nvPicPr>
        <p:blipFill>
          <a:blip r:embed="rId6" cstate="screen"/>
          <a:srcRect/>
          <a:stretch>
            <a:fillRect/>
          </a:stretch>
        </p:blipFill>
        <p:spPr bwMode="auto">
          <a:xfrm>
            <a:off x="251520" y="4149080"/>
            <a:ext cx="1907704" cy="10598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5" name="Picture 2"/>
          <p:cNvPicPr>
            <a:picLocks noChangeAspect="1" noChangeArrowheads="1"/>
          </p:cNvPicPr>
          <p:nvPr/>
        </p:nvPicPr>
        <p:blipFill>
          <a:blip r:embed="rId7" cstate="screen"/>
          <a:srcRect/>
          <a:stretch>
            <a:fillRect/>
          </a:stretch>
        </p:blipFill>
        <p:spPr bwMode="auto">
          <a:xfrm>
            <a:off x="2555776" y="4509120"/>
            <a:ext cx="1361606" cy="93610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p:cTn id="18"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7">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0">
              <a:srgbClr val="0070C0"/>
            </a:gs>
            <a:gs pos="15000">
              <a:srgbClr val="7030A0"/>
            </a:gs>
            <a:gs pos="45000">
              <a:srgbClr val="FF0000"/>
            </a:gs>
            <a:gs pos="50000">
              <a:srgbClr val="FFC000"/>
            </a:gs>
            <a:gs pos="55000">
              <a:srgbClr val="FF0000"/>
            </a:gs>
            <a:gs pos="70000">
              <a:srgbClr val="7030A0"/>
            </a:gs>
            <a:gs pos="85000">
              <a:schemeClr val="accent4">
                <a:lumMod val="40000"/>
                <a:lumOff val="60000"/>
              </a:schemeClr>
            </a:gs>
            <a:gs pos="100000">
              <a:srgbClr val="0070C0"/>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GB" dirty="0" smtClean="0">
                <a:latin typeface="Broadway" pitchFamily="82" charset="0"/>
              </a:rPr>
              <a:t>SMART</a:t>
            </a:r>
            <a:r>
              <a:rPr lang="en-GB" dirty="0" smtClean="0"/>
              <a:t> </a:t>
            </a:r>
            <a:r>
              <a:rPr lang="en-GB" dirty="0" smtClean="0">
                <a:latin typeface="Broadway" pitchFamily="82" charset="0"/>
              </a:rPr>
              <a:t>Rules</a:t>
            </a:r>
            <a:endParaRPr lang="en-GB" dirty="0">
              <a:latin typeface="Broadway" pitchFamily="82" charset="0"/>
            </a:endParaRPr>
          </a:p>
        </p:txBody>
      </p:sp>
      <p:sp>
        <p:nvSpPr>
          <p:cNvPr id="3" name="Content Placeholder 2"/>
          <p:cNvSpPr>
            <a:spLocks noGrp="1"/>
          </p:cNvSpPr>
          <p:nvPr>
            <p:ph idx="1"/>
          </p:nvPr>
        </p:nvSpPr>
        <p:spPr>
          <a:xfrm>
            <a:off x="457200" y="1052736"/>
            <a:ext cx="8229600" cy="5544616"/>
          </a:xfrm>
        </p:spPr>
        <p:txBody>
          <a:bodyPr>
            <a:normAutofit fontScale="92500" lnSpcReduction="20000"/>
          </a:bodyPr>
          <a:lstStyle/>
          <a:p>
            <a:r>
              <a:rPr lang="en-US" sz="3800" kern="1200" baseline="0" dirty="0" smtClean="0">
                <a:solidFill>
                  <a:schemeClr val="tx1"/>
                </a:solidFill>
                <a:latin typeface="+mn-lt"/>
                <a:ea typeface="+mn-ea"/>
                <a:cs typeface="+mn-cs"/>
              </a:rPr>
              <a:t>5 key </a:t>
            </a:r>
            <a:r>
              <a:rPr lang="en-US" sz="3800" b="1" kern="1200" baseline="0" dirty="0" smtClean="0">
                <a:solidFill>
                  <a:srgbClr val="00B050"/>
                </a:solidFill>
                <a:latin typeface="+mn-lt"/>
                <a:ea typeface="+mn-ea"/>
                <a:cs typeface="+mn-cs"/>
              </a:rPr>
              <a:t>SMART</a:t>
            </a:r>
            <a:r>
              <a:rPr lang="en-US" sz="3800" kern="1200" baseline="0" dirty="0" smtClean="0">
                <a:solidFill>
                  <a:schemeClr val="tx1"/>
                </a:solidFill>
                <a:latin typeface="+mn-lt"/>
                <a:ea typeface="+mn-ea"/>
                <a:cs typeface="+mn-cs"/>
              </a:rPr>
              <a:t> rules which remind young people to be SMART online</a:t>
            </a:r>
          </a:p>
          <a:p>
            <a:endParaRPr lang="en-US" sz="3800" kern="1200" baseline="0" dirty="0" smtClean="0">
              <a:solidFill>
                <a:schemeClr val="tx1"/>
              </a:solidFill>
              <a:latin typeface="+mn-lt"/>
              <a:ea typeface="+mn-ea"/>
              <a:cs typeface="+mn-cs"/>
            </a:endParaRPr>
          </a:p>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1900" b="1" kern="1200" dirty="0" smtClean="0">
                <a:solidFill>
                  <a:srgbClr val="00B050"/>
                </a:solidFill>
                <a:latin typeface="+mn-lt"/>
                <a:ea typeface="+mn-ea"/>
                <a:cs typeface="+mn-cs"/>
              </a:rPr>
              <a:t>SAFE: </a:t>
            </a:r>
            <a:r>
              <a:rPr lang="en-GB" sz="1900" kern="1200" dirty="0" smtClean="0">
                <a:solidFill>
                  <a:schemeClr val="tx1"/>
                </a:solidFill>
                <a:latin typeface="+mn-lt"/>
                <a:ea typeface="+mn-ea"/>
                <a:cs typeface="+mn-cs"/>
              </a:rPr>
              <a:t>Keep safe by being careful not to give out personal information, – such as your full name, e-mail address, phone number, home address, photos or school name – either to people you are chatting with online or by posting it online where other people can see it.</a:t>
            </a:r>
          </a:p>
          <a:p>
            <a:r>
              <a:rPr lang="en-US" sz="4200" b="1" kern="1200" baseline="0" dirty="0" smtClean="0">
                <a:solidFill>
                  <a:srgbClr val="00B050"/>
                </a:solidFill>
                <a:latin typeface="Arial" pitchFamily="34" charset="0"/>
                <a:cs typeface="Arial" pitchFamily="34" charset="0"/>
              </a:rPr>
              <a:t>MEETING:</a:t>
            </a:r>
            <a:r>
              <a:rPr lang="en-US" sz="4200" b="1" kern="1200" baseline="0" dirty="0" smtClean="0">
                <a:solidFill>
                  <a:schemeClr val="tx1"/>
                </a:solidFill>
                <a:latin typeface="Arial" pitchFamily="34" charset="0"/>
                <a:cs typeface="Arial" pitchFamily="34" charset="0"/>
              </a:rPr>
              <a:t> Meeting someone you have only </a:t>
            </a:r>
            <a:r>
              <a:rPr lang="en-US" sz="4200" kern="1200" baseline="0" dirty="0" smtClean="0">
                <a:solidFill>
                  <a:schemeClr val="tx1"/>
                </a:solidFill>
                <a:latin typeface="Arial" pitchFamily="34" charset="0"/>
                <a:cs typeface="Arial" pitchFamily="34" charset="0"/>
              </a:rPr>
              <a:t>been in touch with online can be dangerous. Only do so with your parents’ or </a:t>
            </a:r>
            <a:r>
              <a:rPr lang="en-US" sz="4200" kern="1200" baseline="0" dirty="0" err="1" smtClean="0">
                <a:solidFill>
                  <a:schemeClr val="tx1"/>
                </a:solidFill>
                <a:latin typeface="Arial" pitchFamily="34" charset="0"/>
                <a:cs typeface="Arial" pitchFamily="34" charset="0"/>
              </a:rPr>
              <a:t>carers’</a:t>
            </a:r>
            <a:r>
              <a:rPr lang="en-US" sz="4200" kern="1200" baseline="0" dirty="0" smtClean="0">
                <a:solidFill>
                  <a:schemeClr val="tx1"/>
                </a:solidFill>
                <a:latin typeface="Arial" pitchFamily="34" charset="0"/>
                <a:cs typeface="Arial" pitchFamily="34" charset="0"/>
              </a:rPr>
              <a:t> permission and even then only when they can be present.</a:t>
            </a:r>
            <a:endParaRPr lang="en-US" sz="2800" kern="1200" baseline="0" dirty="0" smtClean="0">
              <a:solidFill>
                <a:schemeClr val="tx1"/>
              </a:solidFill>
              <a:latin typeface="Arial" pitchFamily="34" charset="0"/>
              <a:cs typeface="Arial" pitchFamily="34"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amond(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rgbClr val="00B050"/>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Forte" pitchFamily="66" charset="0"/>
              </a:rPr>
              <a:t>The other </a:t>
            </a:r>
            <a:r>
              <a:rPr lang="en-GB" b="1" dirty="0" smtClean="0">
                <a:solidFill>
                  <a:srgbClr val="00B050"/>
                </a:solidFill>
                <a:latin typeface="Forte" pitchFamily="66" charset="0"/>
              </a:rPr>
              <a:t>SMART</a:t>
            </a:r>
            <a:r>
              <a:rPr lang="en-GB" dirty="0" smtClean="0">
                <a:latin typeface="Forte" pitchFamily="66" charset="0"/>
              </a:rPr>
              <a:t> Rules</a:t>
            </a:r>
            <a:endParaRPr lang="en-GB" dirty="0">
              <a:latin typeface="Forte" pitchFamily="66" charset="0"/>
            </a:endParaRPr>
          </a:p>
        </p:txBody>
      </p:sp>
      <p:sp>
        <p:nvSpPr>
          <p:cNvPr id="3" name="Content Placeholder 2"/>
          <p:cNvSpPr>
            <a:spLocks noGrp="1"/>
          </p:cNvSpPr>
          <p:nvPr>
            <p:ph idx="1"/>
          </p:nvPr>
        </p:nvSpPr>
        <p:spPr>
          <a:xfrm>
            <a:off x="457200" y="1844823"/>
            <a:ext cx="8229600" cy="3816425"/>
          </a:xfrm>
        </p:spPr>
        <p:txBody>
          <a:bodyPr>
            <a:normAutofit lnSpcReduction="10000"/>
          </a:bodyPr>
          <a:lstStyle/>
          <a:p>
            <a:r>
              <a:rPr lang="en-GB" sz="3200" b="1" kern="1200" baseline="0" dirty="0" smtClean="0">
                <a:solidFill>
                  <a:srgbClr val="00B050"/>
                </a:solidFill>
                <a:latin typeface="Chiller" pitchFamily="82" charset="0"/>
              </a:rPr>
              <a:t>ACCEPTING:</a:t>
            </a:r>
            <a:r>
              <a:rPr lang="en-GB" sz="3200" b="1" kern="1200" baseline="0" dirty="0" smtClean="0">
                <a:solidFill>
                  <a:schemeClr val="tx1"/>
                </a:solidFill>
                <a:latin typeface="Chiller" pitchFamily="82" charset="0"/>
              </a:rPr>
              <a:t> </a:t>
            </a:r>
            <a:r>
              <a:rPr lang="en-GB" sz="3200" b="1" kern="1200" baseline="0" dirty="0" smtClean="0">
                <a:solidFill>
                  <a:schemeClr val="bg1"/>
                </a:solidFill>
                <a:latin typeface="Chiller" pitchFamily="82" charset="0"/>
              </a:rPr>
              <a:t>Accepting e-mails, IM </a:t>
            </a:r>
            <a:r>
              <a:rPr lang="en-US" sz="3200" kern="1200" baseline="0" dirty="0" smtClean="0">
                <a:solidFill>
                  <a:schemeClr val="bg1"/>
                </a:solidFill>
                <a:latin typeface="Chiller" pitchFamily="82" charset="0"/>
              </a:rPr>
              <a:t>messages, or opening files, pictures or texts from people you don’t know or trust can lead to problems – they may contain viruses or </a:t>
            </a:r>
            <a:r>
              <a:rPr lang="en-GB" sz="3200" kern="1200" baseline="0" dirty="0" smtClean="0">
                <a:solidFill>
                  <a:schemeClr val="bg1"/>
                </a:solidFill>
                <a:latin typeface="Chiller" pitchFamily="82" charset="0"/>
              </a:rPr>
              <a:t>nasty messages!</a:t>
            </a:r>
          </a:p>
          <a:p>
            <a:r>
              <a:rPr lang="en-US" sz="3200" b="1" kern="1200" baseline="0" dirty="0" smtClean="0">
                <a:solidFill>
                  <a:srgbClr val="00B050"/>
                </a:solidFill>
                <a:latin typeface="Chiller" pitchFamily="82" charset="0"/>
              </a:rPr>
              <a:t>RELIABLE</a:t>
            </a:r>
            <a:r>
              <a:rPr lang="en-US" sz="3200" b="1" kern="1200" baseline="0" dirty="0" smtClean="0">
                <a:solidFill>
                  <a:schemeClr val="bg1"/>
                </a:solidFill>
                <a:latin typeface="Chiller" pitchFamily="82" charset="0"/>
              </a:rPr>
              <a:t>: Information you find on the i</a:t>
            </a:r>
            <a:r>
              <a:rPr lang="en-US" sz="3200" kern="1200" baseline="0" dirty="0" smtClean="0">
                <a:solidFill>
                  <a:schemeClr val="bg1"/>
                </a:solidFill>
                <a:latin typeface="Chiller" pitchFamily="82" charset="0"/>
              </a:rPr>
              <a:t>nternet may not be true, or someone online may be lying about who they are.</a:t>
            </a:r>
          </a:p>
          <a:p>
            <a:r>
              <a:rPr lang="en-US" sz="3200" b="1" kern="1200" baseline="0" dirty="0" smtClean="0">
                <a:solidFill>
                  <a:srgbClr val="00B050"/>
                </a:solidFill>
                <a:latin typeface="Chiller" pitchFamily="82" charset="0"/>
              </a:rPr>
              <a:t>TELL:</a:t>
            </a:r>
            <a:r>
              <a:rPr lang="en-US" sz="3200" b="1" kern="1200" baseline="0" dirty="0" smtClean="0">
                <a:solidFill>
                  <a:schemeClr val="tx1"/>
                </a:solidFill>
                <a:latin typeface="Chiller" pitchFamily="82" charset="0"/>
              </a:rPr>
              <a:t> </a:t>
            </a:r>
            <a:r>
              <a:rPr lang="en-US" sz="3200" b="1" kern="1200" baseline="0" dirty="0" smtClean="0">
                <a:solidFill>
                  <a:schemeClr val="bg1"/>
                </a:solidFill>
                <a:latin typeface="Chiller" pitchFamily="82" charset="0"/>
              </a:rPr>
              <a:t>Tell your parent, </a:t>
            </a:r>
            <a:r>
              <a:rPr lang="en-US" sz="3200" b="1" kern="1200" baseline="0" dirty="0" err="1" smtClean="0">
                <a:solidFill>
                  <a:schemeClr val="bg1"/>
                </a:solidFill>
                <a:latin typeface="Chiller" pitchFamily="82" charset="0"/>
              </a:rPr>
              <a:t>carer</a:t>
            </a:r>
            <a:r>
              <a:rPr lang="en-US" sz="3200" b="1" kern="1200" baseline="0" dirty="0" smtClean="0">
                <a:solidFill>
                  <a:schemeClr val="bg1"/>
                </a:solidFill>
                <a:latin typeface="Chiller" pitchFamily="82" charset="0"/>
              </a:rPr>
              <a:t> or a trusted </a:t>
            </a:r>
            <a:r>
              <a:rPr lang="en-US" sz="3200" kern="1200" baseline="0" dirty="0" smtClean="0">
                <a:solidFill>
                  <a:schemeClr val="bg1"/>
                </a:solidFill>
                <a:latin typeface="Chiller" pitchFamily="82" charset="0"/>
              </a:rPr>
              <a:t>adult if someone or something makes you feel uncomfortable or worried, or if you or someone you know is being bullied online.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500" fill="hold"/>
                                        <p:tgtEl>
                                          <p:spTgt spid="3">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1000" fill="hold"/>
                                        <p:tgtEl>
                                          <p:spTgt spid="3">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32656"/>
            <a:ext cx="9144000" cy="1143000"/>
          </a:xfrm>
        </p:spPr>
        <p:txBody>
          <a:bodyPr>
            <a:normAutofit fontScale="90000"/>
          </a:bodyPr>
          <a:lstStyle/>
          <a:p>
            <a:r>
              <a:rPr lang="en-GB" dirty="0" smtClean="0">
                <a:latin typeface="Cooper Black" pitchFamily="18" charset="0"/>
              </a:rPr>
              <a:t>Mobile Phone and Internet Access Questions</a:t>
            </a:r>
            <a:endParaRPr lang="en-GB" dirty="0">
              <a:latin typeface="Cooper Black" pitchFamily="18" charset="0"/>
            </a:endParaRPr>
          </a:p>
        </p:txBody>
      </p:sp>
      <p:sp>
        <p:nvSpPr>
          <p:cNvPr id="3" name="Content Placeholder 2"/>
          <p:cNvSpPr>
            <a:spLocks noGrp="1"/>
          </p:cNvSpPr>
          <p:nvPr>
            <p:ph idx="1"/>
          </p:nvPr>
        </p:nvSpPr>
        <p:spPr>
          <a:xfrm>
            <a:off x="457200" y="1600200"/>
            <a:ext cx="7139136" cy="5069160"/>
          </a:xfrm>
        </p:spPr>
        <p:txBody>
          <a:bodyPr>
            <a:normAutofit lnSpcReduction="10000"/>
          </a:bodyPr>
          <a:lstStyle/>
          <a:p>
            <a:r>
              <a:rPr lang="en-GB" dirty="0" smtClean="0">
                <a:solidFill>
                  <a:srgbClr val="C00000"/>
                </a:solidFill>
                <a:latin typeface="Lucida Handwriting" pitchFamily="66" charset="0"/>
              </a:rPr>
              <a:t>Does the mobile</a:t>
            </a:r>
            <a:r>
              <a:rPr lang="en-GB" baseline="0" dirty="0" smtClean="0">
                <a:solidFill>
                  <a:srgbClr val="C00000"/>
                </a:solidFill>
                <a:latin typeface="Lucida Handwriting" pitchFamily="66" charset="0"/>
              </a:rPr>
              <a:t> phone have internet access</a:t>
            </a:r>
          </a:p>
          <a:p>
            <a:r>
              <a:rPr lang="en-GB" baseline="0" dirty="0" smtClean="0">
                <a:solidFill>
                  <a:srgbClr val="C00000"/>
                </a:solidFill>
                <a:latin typeface="Lucida Handwriting" pitchFamily="66" charset="0"/>
              </a:rPr>
              <a:t>Is there a filter to help block Internet content that is potentially harmful for children</a:t>
            </a:r>
          </a:p>
          <a:p>
            <a:r>
              <a:rPr lang="en-GB" baseline="0" dirty="0" smtClean="0">
                <a:solidFill>
                  <a:srgbClr val="C00000"/>
                </a:solidFill>
                <a:latin typeface="Lucida Handwriting" pitchFamily="66" charset="0"/>
              </a:rPr>
              <a:t>Is the filter switched on?</a:t>
            </a:r>
          </a:p>
          <a:p>
            <a:pPr lvl="1"/>
            <a:r>
              <a:rPr lang="en-GB" dirty="0" smtClean="0">
                <a:solidFill>
                  <a:srgbClr val="C00000"/>
                </a:solidFill>
                <a:latin typeface="Lucida Handwriting" pitchFamily="66" charset="0"/>
              </a:rPr>
              <a:t>If not , how do you switch it on</a:t>
            </a:r>
          </a:p>
          <a:p>
            <a:r>
              <a:rPr lang="en-GB" dirty="0" smtClean="0">
                <a:solidFill>
                  <a:srgbClr val="C00000"/>
                </a:solidFill>
                <a:latin typeface="Lucida Handwriting" pitchFamily="66" charset="0"/>
              </a:rPr>
              <a:t>Can this phone access </a:t>
            </a:r>
            <a:r>
              <a:rPr lang="en-GB" dirty="0" err="1" smtClean="0">
                <a:solidFill>
                  <a:srgbClr val="C00000"/>
                </a:solidFill>
                <a:latin typeface="Lucida Handwriting" pitchFamily="66" charset="0"/>
              </a:rPr>
              <a:t>Chatrooms</a:t>
            </a:r>
            <a:endParaRPr lang="en-GB" dirty="0">
              <a:solidFill>
                <a:srgbClr val="C00000"/>
              </a:solidFill>
              <a:latin typeface="Lucida Handwriting" pitchFamily="66" charset="0"/>
            </a:endParaRPr>
          </a:p>
        </p:txBody>
      </p:sp>
      <p:pic>
        <p:nvPicPr>
          <p:cNvPr id="16386" name="Picture 2" descr="http://www.missphones.co.uk/wp-content/uploads/2009/04/samsung-i7500-android-phone-missphonescouk.jpg"/>
          <p:cNvPicPr>
            <a:picLocks noChangeAspect="1" noChangeArrowheads="1"/>
          </p:cNvPicPr>
          <p:nvPr/>
        </p:nvPicPr>
        <p:blipFill>
          <a:blip r:embed="rId2" cstate="screen">
            <a:clrChange>
              <a:clrFrom>
                <a:srgbClr val="FFFFFF"/>
              </a:clrFrom>
              <a:clrTo>
                <a:srgbClr val="FFFFFF">
                  <a:alpha val="0"/>
                </a:srgbClr>
              </a:clrTo>
            </a:clrChange>
          </a:blip>
          <a:srcRect/>
          <a:stretch>
            <a:fillRect/>
          </a:stretch>
        </p:blipFill>
        <p:spPr bwMode="auto">
          <a:xfrm>
            <a:off x="5076056" y="692696"/>
            <a:ext cx="4248472" cy="4248472"/>
          </a:xfrm>
          <a:prstGeom prst="rect">
            <a:avLst/>
          </a:prstGeom>
          <a:noFill/>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382 -0.05764 L 0.00382 0.27569 " pathEditMode="relative" rAng="0" ptsTypes="AA">
                                      <p:cBhvr>
                                        <p:cTn id="6" dur="2000" fill="hold"/>
                                        <p:tgtEl>
                                          <p:spTgt spid="16386"/>
                                        </p:tgtEl>
                                        <p:attrNameLst>
                                          <p:attrName>ppt_x</p:attrName>
                                          <p:attrName>ppt_y</p:attrName>
                                        </p:attrNameLst>
                                      </p:cBhvr>
                                      <p:rCtr x="0" y="167"/>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xEl>
                                              <p:pRg st="0" end="0"/>
                                            </p:txEl>
                                          </p:spTgt>
                                        </p:tgtEl>
                                      </p:cBhvr>
                                    </p:animEffect>
                                    <p:animScale>
                                      <p:cBhvr>
                                        <p:cTn id="11" dur="250" autoRev="1" fill="hold"/>
                                        <p:tgtEl>
                                          <p:spTgt spid="3">
                                            <p:txEl>
                                              <p:pRg st="0" end="0"/>
                                            </p:txEl>
                                          </p:spTgt>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3">
                                            <p:txEl>
                                              <p:pRg st="1" end="1"/>
                                            </p:txEl>
                                          </p:spTgt>
                                        </p:tgtEl>
                                      </p:cBhvr>
                                    </p:animEffect>
                                    <p:animScale>
                                      <p:cBhvr>
                                        <p:cTn id="16" dur="250" autoRev="1" fill="hold"/>
                                        <p:tgtEl>
                                          <p:spTgt spid="3">
                                            <p:txEl>
                                              <p:pRg st="1" end="1"/>
                                            </p:txEl>
                                          </p:spTgt>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nodeType="clickEffect">
                                  <p:stCondLst>
                                    <p:cond delay="0"/>
                                  </p:stCondLst>
                                  <p:childTnLst>
                                    <p:animEffect transition="out" filter="fade">
                                      <p:cBhvr>
                                        <p:cTn id="20" dur="500" tmFilter="0, 0; .2, .5; .8, .5; 1, 0"/>
                                        <p:tgtEl>
                                          <p:spTgt spid="3">
                                            <p:txEl>
                                              <p:pRg st="2" end="2"/>
                                            </p:txEl>
                                          </p:spTgt>
                                        </p:tgtEl>
                                      </p:cBhvr>
                                    </p:animEffect>
                                    <p:animScale>
                                      <p:cBhvr>
                                        <p:cTn id="21" dur="250" autoRev="1" fill="hold"/>
                                        <p:tgtEl>
                                          <p:spTgt spid="3">
                                            <p:txEl>
                                              <p:pRg st="2" end="2"/>
                                            </p:txEl>
                                          </p:spTgt>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3">
                                            <p:txEl>
                                              <p:pRg st="3" end="3"/>
                                            </p:txEl>
                                          </p:spTgt>
                                        </p:tgtEl>
                                      </p:cBhvr>
                                    </p:animEffect>
                                    <p:animScale>
                                      <p:cBhvr>
                                        <p:cTn id="24" dur="250" autoRev="1" fill="hold"/>
                                        <p:tgtEl>
                                          <p:spTgt spid="3">
                                            <p:txEl>
                                              <p:pRg st="3" end="3"/>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3">
                                            <p:txEl>
                                              <p:pRg st="4" end="4"/>
                                            </p:txEl>
                                          </p:spTgt>
                                        </p:tgtEl>
                                      </p:cBhvr>
                                    </p:animEffect>
                                    <p:animScale>
                                      <p:cBhvr>
                                        <p:cTn id="29"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378</Words>
  <Application>Microsoft Office PowerPoint</Application>
  <PresentationFormat>On-screen Show (4:3)</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Online Cyber Safety</vt:lpstr>
      <vt:lpstr>Cyber Safety</vt:lpstr>
      <vt:lpstr>Social Networking</vt:lpstr>
      <vt:lpstr>SMART Rules</vt:lpstr>
      <vt:lpstr>The other SMART Rules</vt:lpstr>
      <vt:lpstr>Mobile Phone and Internet Access 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Cyber Safety</dc:title>
  <dc:creator>Cheltenham Bournside School</dc:creator>
  <cp:lastModifiedBy>Cheltenham Bournside School</cp:lastModifiedBy>
  <cp:revision>16</cp:revision>
  <dcterms:created xsi:type="dcterms:W3CDTF">2011-03-22T19:49:32Z</dcterms:created>
  <dcterms:modified xsi:type="dcterms:W3CDTF">2011-03-22T21:39:49Z</dcterms:modified>
</cp:coreProperties>
</file>