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64" r:id="rId3"/>
    <p:sldId id="258" r:id="rId4"/>
    <p:sldId id="265" r:id="rId5"/>
    <p:sldId id="267" r:id="rId6"/>
    <p:sldId id="268" r:id="rId7"/>
    <p:sldId id="269" r:id="rId8"/>
    <p:sldId id="270" r:id="rId9"/>
    <p:sldId id="259" r:id="rId10"/>
    <p:sldId id="266" r:id="rId11"/>
    <p:sldId id="261" r:id="rId12"/>
    <p:sldId id="271" r:id="rId13"/>
    <p:sldId id="272" r:id="rId14"/>
    <p:sldId id="273" r:id="rId15"/>
    <p:sldId id="262"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1" autoAdjust="0"/>
    <p:restoredTop sz="84902" autoAdjust="0"/>
  </p:normalViewPr>
  <p:slideViewPr>
    <p:cSldViewPr>
      <p:cViewPr varScale="1">
        <p:scale>
          <a:sx n="50" d="100"/>
          <a:sy n="50" d="100"/>
        </p:scale>
        <p:origin x="-926" y="-67"/>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F3B2B3-38C5-4CBC-9C35-0FEB655F0CFE}" type="datetimeFigureOut">
              <a:rPr lang="en-GB" smtClean="0"/>
              <a:pPr/>
              <a:t>20/11/2016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19CCA7-8F36-4874-A533-E76BFE63B534}"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thisismoney.co.uk/money/cardsloans/article-1633399/Calculator-Credit-card-repayment-reality-check.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Google Definition</a:t>
            </a:r>
          </a:p>
          <a:p>
            <a:endParaRPr lang="en-GB" dirty="0"/>
          </a:p>
        </p:txBody>
      </p:sp>
      <p:sp>
        <p:nvSpPr>
          <p:cNvPr id="4" name="Slide Number Placeholder 3"/>
          <p:cNvSpPr>
            <a:spLocks noGrp="1"/>
          </p:cNvSpPr>
          <p:nvPr>
            <p:ph type="sldNum" sz="quarter" idx="10"/>
          </p:nvPr>
        </p:nvSpPr>
        <p:spPr/>
        <p:txBody>
          <a:bodyPr/>
          <a:lstStyle/>
          <a:p>
            <a:fld id="{C119CCA7-8F36-4874-A533-E76BFE63B534}" type="slidenum">
              <a:rPr lang="en-GB" smtClean="0"/>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Google Definition</a:t>
            </a:r>
            <a:endParaRPr lang="en-GB" dirty="0"/>
          </a:p>
        </p:txBody>
      </p:sp>
      <p:sp>
        <p:nvSpPr>
          <p:cNvPr id="4" name="Slide Number Placeholder 3"/>
          <p:cNvSpPr>
            <a:spLocks noGrp="1"/>
          </p:cNvSpPr>
          <p:nvPr>
            <p:ph type="sldNum" sz="quarter" idx="10"/>
          </p:nvPr>
        </p:nvSpPr>
        <p:spPr/>
        <p:txBody>
          <a:bodyPr/>
          <a:lstStyle/>
          <a:p>
            <a:fld id="{C119CCA7-8F36-4874-A533-E76BFE63B534}" type="slidenum">
              <a:rPr lang="en-GB" smtClean="0"/>
              <a:pPr/>
              <a:t>4</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http://www.thisismoney.co.uk/money/cardsloans/article-1633399/Calculator-Credit-card-repayment-reality-check.html</a:t>
            </a:r>
            <a:endParaRPr lang="en-GB" dirty="0"/>
          </a:p>
        </p:txBody>
      </p:sp>
      <p:sp>
        <p:nvSpPr>
          <p:cNvPr id="4" name="Slide Number Placeholder 3"/>
          <p:cNvSpPr>
            <a:spLocks noGrp="1"/>
          </p:cNvSpPr>
          <p:nvPr>
            <p:ph type="sldNum" sz="quarter" idx="10"/>
          </p:nvPr>
        </p:nvSpPr>
        <p:spPr/>
        <p:txBody>
          <a:bodyPr/>
          <a:lstStyle/>
          <a:p>
            <a:fld id="{DA0A9637-DAC6-4522-A846-CD3A4CFD6CD1}" type="slidenum">
              <a:rPr lang="en-GB" smtClean="0"/>
              <a:pPr/>
              <a:t>6</a:t>
            </a:fld>
            <a:endParaRPr lang="en-GB"/>
          </a:p>
        </p:txBody>
      </p:sp>
    </p:spTree>
    <p:extLst>
      <p:ext uri="{BB962C8B-B14F-4D97-AF65-F5344CB8AC3E}">
        <p14:creationId xmlns="" xmlns:p14="http://schemas.microsoft.com/office/powerpoint/2010/main" val="3517865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119CCA7-8F36-4874-A533-E76BFE63B534}" type="slidenum">
              <a:rPr lang="en-GB" smtClean="0"/>
              <a:pPr/>
              <a:t>15</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45E5DCC-A267-489E-8C4B-0C8A611A1888}" type="datetimeFigureOut">
              <a:rPr lang="en-GB" smtClean="0"/>
              <a:pPr/>
              <a:t>20/11/2016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3795135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45E5DCC-A267-489E-8C4B-0C8A611A1888}" type="datetimeFigureOut">
              <a:rPr lang="en-GB" smtClean="0"/>
              <a:pPr/>
              <a:t>20/11/2016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1650520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45E5DCC-A267-489E-8C4B-0C8A611A1888}" type="datetimeFigureOut">
              <a:rPr lang="en-GB" smtClean="0"/>
              <a:pPr/>
              <a:t>20/11/2016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427119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45E5DCC-A267-489E-8C4B-0C8A611A1888}" type="datetimeFigureOut">
              <a:rPr lang="en-GB" smtClean="0"/>
              <a:pPr/>
              <a:t>20/11/2016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339556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5E5DCC-A267-489E-8C4B-0C8A611A1888}" type="datetimeFigureOut">
              <a:rPr lang="en-GB" smtClean="0"/>
              <a:pPr/>
              <a:t>20/11/2016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741615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45E5DCC-A267-489E-8C4B-0C8A611A1888}" type="datetimeFigureOut">
              <a:rPr lang="en-GB" smtClean="0"/>
              <a:pPr/>
              <a:t>20/11/2016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259500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45E5DCC-A267-489E-8C4B-0C8A611A1888}" type="datetimeFigureOut">
              <a:rPr lang="en-GB" smtClean="0"/>
              <a:pPr/>
              <a:t>20/11/2016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2824062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45E5DCC-A267-489E-8C4B-0C8A611A1888}" type="datetimeFigureOut">
              <a:rPr lang="en-GB" smtClean="0"/>
              <a:pPr/>
              <a:t>20/11/2016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109371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5E5DCC-A267-489E-8C4B-0C8A611A1888}" type="datetimeFigureOut">
              <a:rPr lang="en-GB" smtClean="0"/>
              <a:pPr/>
              <a:t>20/11/2016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3666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E5DCC-A267-489E-8C4B-0C8A611A1888}" type="datetimeFigureOut">
              <a:rPr lang="en-GB" smtClean="0"/>
              <a:pPr/>
              <a:t>20/11/2016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379301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E5DCC-A267-489E-8C4B-0C8A611A1888}" type="datetimeFigureOut">
              <a:rPr lang="en-GB" smtClean="0"/>
              <a:pPr/>
              <a:t>20/11/2016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135630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E5DCC-A267-489E-8C4B-0C8A611A1888}" type="datetimeFigureOut">
              <a:rPr lang="en-GB" smtClean="0"/>
              <a:pPr/>
              <a:t>20/11/2016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4272518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money.howstuffworks.com/personal-finance/debt-management/credit-card-quiz.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hyperlink" Target="http://www.google.com/url?q=http://creditcard.dunhil.org/?p=28&amp;sa=U&amp;ei=_s-SVJ-kI8rbasqdgbAC&amp;ved=0CDgQ9QEwEQ&amp;usg=AFQjCNHoZ5aIOncvFnFwTaSm9c67u7Cm3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6912"/>
            <a:ext cx="9144000" cy="1261884"/>
          </a:xfrm>
          <a:prstGeom prst="rect">
            <a:avLst/>
          </a:prstGeom>
          <a:noFill/>
        </p:spPr>
        <p:txBody>
          <a:bodyPr wrap="square" rtlCol="0">
            <a:spAutoFit/>
          </a:bodyPr>
          <a:lstStyle/>
          <a:p>
            <a:pPr algn="ctr"/>
            <a:r>
              <a:rPr lang="en-GB" sz="4000" b="1" dirty="0" smtClean="0">
                <a:solidFill>
                  <a:srgbClr val="FF0000"/>
                </a:solidFill>
                <a:latin typeface="Comic Sans MS" panose="030F0702030302020204" pitchFamily="66" charset="0"/>
              </a:rPr>
              <a:t>A credit card is… </a:t>
            </a:r>
          </a:p>
          <a:p>
            <a:pPr algn="ctr"/>
            <a:r>
              <a:rPr lang="en-GB" sz="3600" b="1" dirty="0" smtClean="0">
                <a:latin typeface="Comic Sans MS" panose="030F0702030302020204" pitchFamily="66" charset="0"/>
              </a:rPr>
              <a:t>(Complete this sentence) </a:t>
            </a:r>
            <a:endParaRPr lang="en-GB" sz="3600" b="1" dirty="0">
              <a:latin typeface="Comic Sans MS" panose="030F0702030302020204" pitchFamily="66" charset="0"/>
            </a:endParaRPr>
          </a:p>
        </p:txBody>
      </p:sp>
    </p:spTree>
    <p:extLst>
      <p:ext uri="{BB962C8B-B14F-4D97-AF65-F5344CB8AC3E}">
        <p14:creationId xmlns="" xmlns:p14="http://schemas.microsoft.com/office/powerpoint/2010/main" val="3429634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51520" y="476672"/>
          <a:ext cx="8568950" cy="5184576"/>
        </p:xfrm>
        <a:graphic>
          <a:graphicData uri="http://schemas.openxmlformats.org/drawingml/2006/table">
            <a:tbl>
              <a:tblPr firstRow="1" bandRow="1">
                <a:tableStyleId>{5C22544A-7EE6-4342-B048-85BDC9FD1C3A}</a:tableStyleId>
              </a:tblPr>
              <a:tblGrid>
                <a:gridCol w="1713790"/>
                <a:gridCol w="1713790"/>
                <a:gridCol w="1713790"/>
                <a:gridCol w="1713790"/>
                <a:gridCol w="1713790"/>
              </a:tblGrid>
              <a:tr h="1296144">
                <a:tc>
                  <a:txBody>
                    <a:bodyPr/>
                    <a:lstStyle/>
                    <a:p>
                      <a:pPr algn="ctr"/>
                      <a:r>
                        <a:rPr lang="en-GB" sz="4000" dirty="0" smtClean="0"/>
                        <a:t>Card</a:t>
                      </a:r>
                      <a:endParaRPr lang="en-GB" sz="4000" dirty="0"/>
                    </a:p>
                  </a:txBody>
                  <a:tcPr anchor="ctr"/>
                </a:tc>
                <a:tc>
                  <a:txBody>
                    <a:bodyPr/>
                    <a:lstStyle/>
                    <a:p>
                      <a:pPr algn="ctr"/>
                      <a:r>
                        <a:rPr lang="en-GB" sz="4000" dirty="0" smtClean="0"/>
                        <a:t>APR %</a:t>
                      </a:r>
                      <a:endParaRPr lang="en-GB" sz="4000" dirty="0"/>
                    </a:p>
                  </a:txBody>
                  <a:tcPr anchor="ctr"/>
                </a:tc>
                <a:tc>
                  <a:txBody>
                    <a:bodyPr/>
                    <a:lstStyle/>
                    <a:p>
                      <a:pPr algn="ctr"/>
                      <a:r>
                        <a:rPr lang="en-GB" sz="4000" dirty="0" smtClean="0"/>
                        <a:t>1 year</a:t>
                      </a:r>
                      <a:endParaRPr lang="en-GB" sz="4000" dirty="0"/>
                    </a:p>
                  </a:txBody>
                  <a:tcPr anchor="ctr"/>
                </a:tc>
                <a:tc>
                  <a:txBody>
                    <a:bodyPr/>
                    <a:lstStyle/>
                    <a:p>
                      <a:pPr algn="ctr"/>
                      <a:r>
                        <a:rPr lang="en-GB" sz="4000" dirty="0" smtClean="0"/>
                        <a:t>3 years</a:t>
                      </a:r>
                      <a:endParaRPr lang="en-GB" sz="4000" dirty="0"/>
                    </a:p>
                  </a:txBody>
                  <a:tcPr anchor="ctr"/>
                </a:tc>
                <a:tc>
                  <a:txBody>
                    <a:bodyPr/>
                    <a:lstStyle/>
                    <a:p>
                      <a:pPr algn="ctr"/>
                      <a:r>
                        <a:rPr lang="en-GB" sz="4000" dirty="0" smtClean="0"/>
                        <a:t>5 years</a:t>
                      </a:r>
                      <a:endParaRPr lang="en-GB" sz="4000" dirty="0"/>
                    </a:p>
                  </a:txBody>
                  <a:tcPr anchor="ctr"/>
                </a:tc>
              </a:tr>
              <a:tr h="1296144">
                <a:tc>
                  <a:txBody>
                    <a:bodyPr/>
                    <a:lstStyle/>
                    <a:p>
                      <a:pPr algn="ctr"/>
                      <a:r>
                        <a:rPr lang="en-GB" sz="4000" dirty="0" smtClean="0"/>
                        <a:t>Card 1</a:t>
                      </a:r>
                      <a:endParaRPr lang="en-GB" sz="4000" dirty="0"/>
                    </a:p>
                  </a:txBody>
                  <a:tcPr anchor="ctr"/>
                </a:tc>
                <a:tc>
                  <a:txBody>
                    <a:bodyPr/>
                    <a:lstStyle/>
                    <a:p>
                      <a:pPr algn="ctr"/>
                      <a:r>
                        <a:rPr lang="en-GB" sz="4000" dirty="0" smtClean="0"/>
                        <a:t>18.9</a:t>
                      </a:r>
                      <a:endParaRPr lang="en-GB" sz="4000" dirty="0"/>
                    </a:p>
                  </a:txBody>
                  <a:tcPr anchor="ctr"/>
                </a:tc>
                <a:tc>
                  <a:txBody>
                    <a:bodyPr/>
                    <a:lstStyle/>
                    <a:p>
                      <a:pPr algn="ctr"/>
                      <a:endParaRPr lang="en-GB" sz="4000" dirty="0"/>
                    </a:p>
                  </a:txBody>
                  <a:tcPr anchor="ctr"/>
                </a:tc>
                <a:tc>
                  <a:txBody>
                    <a:bodyPr/>
                    <a:lstStyle/>
                    <a:p>
                      <a:pPr algn="ctr"/>
                      <a:endParaRPr lang="en-GB" sz="4000" dirty="0"/>
                    </a:p>
                  </a:txBody>
                  <a:tcPr anchor="ctr"/>
                </a:tc>
                <a:tc>
                  <a:txBody>
                    <a:bodyPr/>
                    <a:lstStyle/>
                    <a:p>
                      <a:pPr algn="ctr"/>
                      <a:endParaRPr lang="en-GB" sz="4000" dirty="0"/>
                    </a:p>
                  </a:txBody>
                  <a:tcPr anchor="ctr"/>
                </a:tc>
              </a:tr>
              <a:tr h="1296144">
                <a:tc>
                  <a:txBody>
                    <a:bodyPr/>
                    <a:lstStyle/>
                    <a:p>
                      <a:pPr algn="ctr"/>
                      <a:r>
                        <a:rPr lang="en-GB" sz="4000" dirty="0" smtClean="0"/>
                        <a:t>Card 2</a:t>
                      </a:r>
                      <a:endParaRPr lang="en-GB" sz="4000" dirty="0"/>
                    </a:p>
                  </a:txBody>
                  <a:tcPr anchor="ctr"/>
                </a:tc>
                <a:tc>
                  <a:txBody>
                    <a:bodyPr/>
                    <a:lstStyle/>
                    <a:p>
                      <a:pPr algn="ctr"/>
                      <a:r>
                        <a:rPr lang="en-GB" sz="4000" dirty="0" smtClean="0"/>
                        <a:t>29.8</a:t>
                      </a:r>
                      <a:endParaRPr lang="en-GB" sz="4000" dirty="0"/>
                    </a:p>
                  </a:txBody>
                  <a:tcPr anchor="ctr"/>
                </a:tc>
                <a:tc>
                  <a:txBody>
                    <a:bodyPr/>
                    <a:lstStyle/>
                    <a:p>
                      <a:pPr algn="ctr"/>
                      <a:endParaRPr lang="en-GB" sz="4000"/>
                    </a:p>
                  </a:txBody>
                  <a:tcPr anchor="ctr"/>
                </a:tc>
                <a:tc>
                  <a:txBody>
                    <a:bodyPr/>
                    <a:lstStyle/>
                    <a:p>
                      <a:pPr algn="ctr"/>
                      <a:endParaRPr lang="en-GB" sz="4000" dirty="0"/>
                    </a:p>
                  </a:txBody>
                  <a:tcPr anchor="ctr"/>
                </a:tc>
                <a:tc>
                  <a:txBody>
                    <a:bodyPr/>
                    <a:lstStyle/>
                    <a:p>
                      <a:pPr algn="ctr"/>
                      <a:endParaRPr lang="en-GB" sz="4000" dirty="0"/>
                    </a:p>
                  </a:txBody>
                  <a:tcPr anchor="ctr"/>
                </a:tc>
              </a:tr>
              <a:tr h="1296144">
                <a:tc>
                  <a:txBody>
                    <a:bodyPr/>
                    <a:lstStyle/>
                    <a:p>
                      <a:pPr algn="ctr"/>
                      <a:r>
                        <a:rPr lang="en-GB" sz="4000" dirty="0" smtClean="0"/>
                        <a:t>Card 3</a:t>
                      </a:r>
                      <a:endParaRPr lang="en-GB" sz="4000" dirty="0"/>
                    </a:p>
                  </a:txBody>
                  <a:tcPr anchor="ctr"/>
                </a:tc>
                <a:tc>
                  <a:txBody>
                    <a:bodyPr/>
                    <a:lstStyle/>
                    <a:p>
                      <a:pPr algn="ctr"/>
                      <a:r>
                        <a:rPr lang="en-GB" sz="4000" dirty="0" smtClean="0"/>
                        <a:t>39.9</a:t>
                      </a:r>
                      <a:endParaRPr lang="en-GB" sz="4000" dirty="0"/>
                    </a:p>
                  </a:txBody>
                  <a:tcPr anchor="ctr"/>
                </a:tc>
                <a:tc>
                  <a:txBody>
                    <a:bodyPr/>
                    <a:lstStyle/>
                    <a:p>
                      <a:pPr algn="ctr"/>
                      <a:endParaRPr lang="en-GB" sz="4000"/>
                    </a:p>
                  </a:txBody>
                  <a:tcPr anchor="ctr"/>
                </a:tc>
                <a:tc>
                  <a:txBody>
                    <a:bodyPr/>
                    <a:lstStyle/>
                    <a:p>
                      <a:pPr algn="ctr"/>
                      <a:endParaRPr lang="en-GB" sz="4000" dirty="0"/>
                    </a:p>
                  </a:txBody>
                  <a:tcPr anchor="ctr"/>
                </a:tc>
                <a:tc>
                  <a:txBody>
                    <a:bodyPr/>
                    <a:lstStyle/>
                    <a:p>
                      <a:pPr algn="ctr"/>
                      <a:endParaRPr lang="en-GB" sz="4000" dirty="0"/>
                    </a:p>
                  </a:txBody>
                  <a:tcPr anchor="ctr"/>
                </a:tc>
              </a:tr>
            </a:tbl>
          </a:graphicData>
        </a:graphic>
      </p:graphicFrame>
      <p:sp>
        <p:nvSpPr>
          <p:cNvPr id="3" name="TextBox 2"/>
          <p:cNvSpPr txBox="1"/>
          <p:nvPr/>
        </p:nvSpPr>
        <p:spPr>
          <a:xfrm>
            <a:off x="251520" y="6021288"/>
            <a:ext cx="8424936" cy="461665"/>
          </a:xfrm>
          <a:prstGeom prst="rect">
            <a:avLst/>
          </a:prstGeom>
          <a:noFill/>
        </p:spPr>
        <p:txBody>
          <a:bodyPr wrap="square" rtlCol="0">
            <a:spAutoFit/>
          </a:bodyPr>
          <a:lstStyle/>
          <a:p>
            <a:r>
              <a:rPr lang="en-GB" sz="2400" dirty="0" smtClean="0"/>
              <a:t>1 Year = 12 months      3 Years = 36 months    5 Years = 60 months</a:t>
            </a:r>
            <a:endParaRPr lang="en-GB"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252520" cy="3447098"/>
          </a:xfrm>
          <a:prstGeom prst="rect">
            <a:avLst/>
          </a:prstGeom>
          <a:noFill/>
        </p:spPr>
        <p:txBody>
          <a:bodyPr wrap="square" rtlCol="0">
            <a:spAutoFit/>
          </a:bodyPr>
          <a:lstStyle/>
          <a:p>
            <a:pPr algn="ctr"/>
            <a:r>
              <a:rPr lang="en-GB" sz="5400" b="1" u="sng" dirty="0" smtClean="0">
                <a:latin typeface="Comic Sans MS" panose="030F0702030302020204" pitchFamily="66" charset="0"/>
              </a:rPr>
              <a:t>Class discussion </a:t>
            </a:r>
          </a:p>
          <a:p>
            <a:pPr algn="ctr"/>
            <a:endParaRPr lang="en-GB" sz="4400" b="1" dirty="0">
              <a:latin typeface="Comic Sans MS" panose="030F0702030302020204" pitchFamily="66" charset="0"/>
            </a:endParaRPr>
          </a:p>
          <a:p>
            <a:pPr algn="ctr"/>
            <a:r>
              <a:rPr lang="en-GB" sz="6000" b="1" dirty="0" smtClean="0">
                <a:solidFill>
                  <a:srgbClr val="FF0000"/>
                </a:solidFill>
                <a:latin typeface="Comic Sans MS" panose="030F0702030302020204" pitchFamily="66" charset="0"/>
              </a:rPr>
              <a:t>“Are credit cards a good idea?”  </a:t>
            </a:r>
            <a:endParaRPr lang="en-GB" sz="6000" b="1" dirty="0">
              <a:solidFill>
                <a:srgbClr val="FF0000"/>
              </a:solidFill>
              <a:latin typeface="Comic Sans MS" panose="030F0702030302020204" pitchFamily="66" charset="0"/>
            </a:endParaRPr>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491880" y="4202188"/>
            <a:ext cx="2616869" cy="169742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399019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What are the Pros of a Credit Card?</a:t>
            </a:r>
            <a:endParaRPr lang="en-GB" dirty="0"/>
          </a:p>
        </p:txBody>
      </p:sp>
      <p:sp>
        <p:nvSpPr>
          <p:cNvPr id="6" name="Content Placeholder 5"/>
          <p:cNvSpPr>
            <a:spLocks noGrp="1"/>
          </p:cNvSpPr>
          <p:nvPr>
            <p:ph sz="quarter" idx="4"/>
          </p:nvPr>
        </p:nvSpPr>
        <p:spPr>
          <a:xfrm>
            <a:off x="395535" y="1772816"/>
            <a:ext cx="8291265" cy="4353346"/>
          </a:xfrm>
        </p:spPr>
        <p:txBody>
          <a:bodyPr>
            <a:normAutofit/>
          </a:bodyPr>
          <a:lstStyle/>
          <a:p>
            <a:r>
              <a:rPr lang="en-GB" sz="3200" dirty="0" smtClean="0"/>
              <a:t>Good for emergencies</a:t>
            </a:r>
          </a:p>
          <a:p>
            <a:r>
              <a:rPr lang="en-GB" sz="3200" dirty="0" smtClean="0"/>
              <a:t>Good for treating yourself</a:t>
            </a:r>
          </a:p>
          <a:p>
            <a:r>
              <a:rPr lang="en-GB" sz="3200" dirty="0" smtClean="0"/>
              <a:t>Help you to manage your money better</a:t>
            </a:r>
          </a:p>
          <a:p>
            <a:r>
              <a:rPr lang="en-GB" sz="3200" dirty="0" smtClean="0"/>
              <a:t>Can assist with getting you a good credit rating. </a:t>
            </a:r>
            <a:endParaRPr lang="en-GB" sz="3200" dirty="0"/>
          </a:p>
        </p:txBody>
      </p:sp>
    </p:spTree>
    <p:extLst>
      <p:ext uri="{BB962C8B-B14F-4D97-AF65-F5344CB8AC3E}">
        <p14:creationId xmlns="" xmlns:p14="http://schemas.microsoft.com/office/powerpoint/2010/main" val="341036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i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amond(in)">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slide(fromBottom)">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What might the problems be with a credit card?</a:t>
            </a:r>
            <a:endParaRPr lang="en-GB" dirty="0"/>
          </a:p>
        </p:txBody>
      </p:sp>
      <p:sp>
        <p:nvSpPr>
          <p:cNvPr id="4" name="Content Placeholder 3"/>
          <p:cNvSpPr>
            <a:spLocks noGrp="1"/>
          </p:cNvSpPr>
          <p:nvPr>
            <p:ph sz="half" idx="2"/>
          </p:nvPr>
        </p:nvSpPr>
        <p:spPr>
          <a:xfrm>
            <a:off x="426128" y="1844824"/>
            <a:ext cx="8178320" cy="2592288"/>
          </a:xfrm>
        </p:spPr>
        <p:txBody>
          <a:bodyPr>
            <a:normAutofit fontScale="92500"/>
          </a:bodyPr>
          <a:lstStyle/>
          <a:p>
            <a:r>
              <a:rPr lang="en-GB" sz="3200" dirty="0" smtClean="0"/>
              <a:t>Irresponsible spending.</a:t>
            </a:r>
          </a:p>
          <a:p>
            <a:r>
              <a:rPr lang="en-GB" sz="3200" dirty="0" smtClean="0"/>
              <a:t>Running out of money because you are paying off debts, so having to spend more on the card. </a:t>
            </a:r>
          </a:p>
          <a:p>
            <a:r>
              <a:rPr lang="en-GB" sz="3200" dirty="0" smtClean="0"/>
              <a:t>If you miss a re-payment, you will get charged a fee/fine.</a:t>
            </a:r>
          </a:p>
          <a:p>
            <a:pPr marL="114300" indent="0">
              <a:buNone/>
            </a:pPr>
            <a:endParaRPr lang="en-GB" dirty="0"/>
          </a:p>
        </p:txBody>
      </p:sp>
    </p:spTree>
    <p:extLst>
      <p:ext uri="{BB962C8B-B14F-4D97-AF65-F5344CB8AC3E}">
        <p14:creationId xmlns="" xmlns:p14="http://schemas.microsoft.com/office/powerpoint/2010/main" val="178064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amond(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edge">
                                      <p:cBhvr>
                                        <p:cTn id="17"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980728"/>
          </a:xfrm>
        </p:spPr>
        <p:txBody>
          <a:bodyPr/>
          <a:lstStyle/>
          <a:p>
            <a:r>
              <a:rPr lang="en-GB" dirty="0" smtClean="0"/>
              <a:t>A quick Online Credit Card quiz</a:t>
            </a:r>
            <a:endParaRPr lang="en-GB" dirty="0"/>
          </a:p>
        </p:txBody>
      </p:sp>
      <p:sp>
        <p:nvSpPr>
          <p:cNvPr id="3" name="Content Placeholder 2"/>
          <p:cNvSpPr>
            <a:spLocks noGrp="1"/>
          </p:cNvSpPr>
          <p:nvPr>
            <p:ph idx="1"/>
          </p:nvPr>
        </p:nvSpPr>
        <p:spPr>
          <a:xfrm>
            <a:off x="457200" y="980728"/>
            <a:ext cx="8229600" cy="5145435"/>
          </a:xfrm>
        </p:spPr>
        <p:txBody>
          <a:bodyPr/>
          <a:lstStyle/>
          <a:p>
            <a:r>
              <a:rPr lang="en-GB" dirty="0" smtClean="0"/>
              <a:t>Follow the link below and take the quiz </a:t>
            </a:r>
          </a:p>
          <a:p>
            <a:pPr lvl="1"/>
            <a:r>
              <a:rPr lang="en-GB" dirty="0" smtClean="0"/>
              <a:t>Note your final score</a:t>
            </a:r>
          </a:p>
          <a:p>
            <a:r>
              <a:rPr lang="en-GB" dirty="0" smtClean="0">
                <a:hlinkClick r:id="rId2"/>
              </a:rPr>
              <a:t>http://money.howstuffworks.com/personal-finance/debt-management/credit-card-quiz.htm</a:t>
            </a:r>
            <a:endParaRPr lang="en-GB" dirty="0" smtClean="0"/>
          </a:p>
          <a:p>
            <a:endParaRPr lang="en-GB" dirty="0"/>
          </a:p>
        </p:txBody>
      </p:sp>
      <p:pic>
        <p:nvPicPr>
          <p:cNvPr id="1026" name="Picture 2"/>
          <p:cNvPicPr>
            <a:picLocks noChangeAspect="1" noChangeArrowheads="1"/>
          </p:cNvPicPr>
          <p:nvPr/>
        </p:nvPicPr>
        <p:blipFill>
          <a:blip r:embed="rId3" cstate="print"/>
          <a:srcRect l="7261" t="54430" r="71570"/>
          <a:stretch>
            <a:fillRect/>
          </a:stretch>
        </p:blipFill>
        <p:spPr bwMode="auto">
          <a:xfrm>
            <a:off x="1259632" y="3789040"/>
            <a:ext cx="4320480" cy="261456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5" name="Oval 4"/>
          <p:cNvSpPr/>
          <p:nvPr/>
        </p:nvSpPr>
        <p:spPr>
          <a:xfrm>
            <a:off x="1619672" y="5805264"/>
            <a:ext cx="1440160" cy="504056"/>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6156177" y="3933056"/>
            <a:ext cx="2808311" cy="1569660"/>
          </a:xfrm>
          <a:prstGeom prst="rect">
            <a:avLst/>
          </a:prstGeom>
          <a:noFill/>
        </p:spPr>
        <p:txBody>
          <a:bodyPr wrap="square" rtlCol="0">
            <a:spAutoFit/>
          </a:bodyPr>
          <a:lstStyle/>
          <a:p>
            <a:r>
              <a:rPr lang="en-GB" sz="3200" dirty="0" smtClean="0"/>
              <a:t>This Link is also on the finance web site</a:t>
            </a:r>
            <a:endParaRPr lang="en-GB" sz="3200" dirty="0"/>
          </a:p>
        </p:txBody>
      </p:sp>
      <p:cxnSp>
        <p:nvCxnSpPr>
          <p:cNvPr id="8" name="Straight Arrow Connector 7"/>
          <p:cNvCxnSpPr/>
          <p:nvPr/>
        </p:nvCxnSpPr>
        <p:spPr>
          <a:xfrm flipH="1" flipV="1">
            <a:off x="4499992" y="3140968"/>
            <a:ext cx="1656184" cy="792088"/>
          </a:xfrm>
          <a:prstGeom prst="straightConnector1">
            <a:avLst/>
          </a:prstGeom>
          <a:ln w="31750">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5" idx="6"/>
          </p:cNvCxnSpPr>
          <p:nvPr/>
        </p:nvCxnSpPr>
        <p:spPr>
          <a:xfrm flipH="1">
            <a:off x="3059832" y="5373216"/>
            <a:ext cx="3024336" cy="684076"/>
          </a:xfrm>
          <a:prstGeom prst="straightConnector1">
            <a:avLst/>
          </a:prstGeom>
          <a:ln w="31750">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384995"/>
          </a:xfrm>
          <a:prstGeom prst="rect">
            <a:avLst/>
          </a:prstGeom>
          <a:noFill/>
        </p:spPr>
        <p:txBody>
          <a:bodyPr wrap="square" rtlCol="0">
            <a:spAutoFit/>
          </a:bodyPr>
          <a:lstStyle/>
          <a:p>
            <a:pPr algn="ctr"/>
            <a:r>
              <a:rPr lang="en-GB" sz="2400" b="1" u="sng" dirty="0" smtClean="0">
                <a:solidFill>
                  <a:srgbClr val="FF0000"/>
                </a:solidFill>
                <a:latin typeface="Comic Sans MS" panose="030F0702030302020204" pitchFamily="66" charset="0"/>
              </a:rPr>
              <a:t>Your task</a:t>
            </a:r>
            <a:r>
              <a:rPr lang="en-GB" sz="2400" b="1" dirty="0" smtClean="0">
                <a:solidFill>
                  <a:srgbClr val="FF0000"/>
                </a:solidFill>
                <a:latin typeface="Comic Sans MS" panose="030F0702030302020204" pitchFamily="66" charset="0"/>
              </a:rPr>
              <a:t> </a:t>
            </a:r>
          </a:p>
          <a:p>
            <a:pPr algn="ctr"/>
            <a:endParaRPr lang="en-GB" sz="2000" b="1" dirty="0" smtClean="0">
              <a:solidFill>
                <a:srgbClr val="FF0000"/>
              </a:solidFill>
              <a:latin typeface="Comic Sans MS" panose="030F0702030302020204" pitchFamily="66" charset="0"/>
            </a:endParaRPr>
          </a:p>
          <a:p>
            <a:pPr algn="ctr"/>
            <a:r>
              <a:rPr lang="en-GB" sz="2000" b="1" dirty="0" smtClean="0">
                <a:latin typeface="Comic Sans MS" panose="030F0702030302020204" pitchFamily="66" charset="0"/>
              </a:rPr>
              <a:t>To design your own Credit Card [Choose only one option] </a:t>
            </a:r>
          </a:p>
          <a:p>
            <a:pPr algn="ctr"/>
            <a:endParaRPr lang="en-GB" sz="2000" b="1" dirty="0">
              <a:solidFill>
                <a:srgbClr val="FF0000"/>
              </a:solidFill>
              <a:latin typeface="Comic Sans MS" panose="030F0702030302020204" pitchFamily="66" charset="0"/>
            </a:endParaRPr>
          </a:p>
        </p:txBody>
      </p:sp>
      <p:sp>
        <p:nvSpPr>
          <p:cNvPr id="5" name="TextBox 4"/>
          <p:cNvSpPr txBox="1"/>
          <p:nvPr/>
        </p:nvSpPr>
        <p:spPr>
          <a:xfrm>
            <a:off x="12010" y="998057"/>
            <a:ext cx="4032448" cy="2523768"/>
          </a:xfrm>
          <a:prstGeom prst="rect">
            <a:avLst/>
          </a:prstGeom>
          <a:noFill/>
        </p:spPr>
        <p:txBody>
          <a:bodyPr wrap="square" rtlCol="0">
            <a:spAutoFit/>
          </a:bodyPr>
          <a:lstStyle/>
          <a:p>
            <a:pPr algn="ctr"/>
            <a:r>
              <a:rPr lang="en-GB" sz="2000" b="1" u="sng" dirty="0" smtClean="0">
                <a:latin typeface="Comic Sans MS" panose="030F0702030302020204" pitchFamily="66" charset="0"/>
              </a:rPr>
              <a:t>Option 1</a:t>
            </a:r>
            <a:r>
              <a:rPr lang="en-GB" sz="2000" b="1" dirty="0" smtClean="0">
                <a:latin typeface="Comic Sans MS" panose="030F0702030302020204" pitchFamily="66" charset="0"/>
              </a:rPr>
              <a:t> </a:t>
            </a:r>
          </a:p>
          <a:p>
            <a:endParaRPr lang="en-GB" sz="2000" b="1" dirty="0">
              <a:latin typeface="Comic Sans MS" panose="030F0702030302020204" pitchFamily="66" charset="0"/>
            </a:endParaRPr>
          </a:p>
          <a:p>
            <a:pPr marL="285750" indent="-285750">
              <a:buFont typeface="Arial" panose="020B0604020202020204" pitchFamily="34" charset="0"/>
              <a:buChar char="•"/>
            </a:pPr>
            <a:r>
              <a:rPr lang="en-GB" sz="2000" b="1" dirty="0" smtClean="0">
                <a:solidFill>
                  <a:srgbClr val="FF0000"/>
                </a:solidFill>
                <a:latin typeface="Comic Sans MS" panose="030F0702030302020204" pitchFamily="66" charset="0"/>
              </a:rPr>
              <a:t>Design a credit card with high borrowing and high APR</a:t>
            </a:r>
            <a:endParaRPr lang="en-GB" sz="2000" b="1" dirty="0" smtClean="0">
              <a:latin typeface="Comic Sans MS" panose="030F0702030302020204" pitchFamily="66" charset="0"/>
            </a:endParaRPr>
          </a:p>
          <a:p>
            <a:pPr marL="285750" indent="-285750">
              <a:buFont typeface="Arial" panose="020B0604020202020204" pitchFamily="34" charset="0"/>
              <a:buChar char="•"/>
            </a:pPr>
            <a:r>
              <a:rPr lang="en-GB" sz="2000" b="1" dirty="0" smtClean="0">
                <a:latin typeface="Comic Sans MS" panose="030F0702030302020204" pitchFamily="66" charset="0"/>
              </a:rPr>
              <a:t>Describe the advantages and disadvantages of your card  </a:t>
            </a:r>
          </a:p>
          <a:p>
            <a:endParaRPr lang="en-GB" dirty="0" smtClean="0"/>
          </a:p>
        </p:txBody>
      </p:sp>
      <p:sp>
        <p:nvSpPr>
          <p:cNvPr id="6" name="TextBox 5"/>
          <p:cNvSpPr txBox="1"/>
          <p:nvPr/>
        </p:nvSpPr>
        <p:spPr>
          <a:xfrm>
            <a:off x="4716016" y="980728"/>
            <a:ext cx="4427984" cy="2215991"/>
          </a:xfrm>
          <a:prstGeom prst="rect">
            <a:avLst/>
          </a:prstGeom>
          <a:noFill/>
        </p:spPr>
        <p:txBody>
          <a:bodyPr wrap="square" rtlCol="0">
            <a:spAutoFit/>
          </a:bodyPr>
          <a:lstStyle/>
          <a:p>
            <a:pPr algn="ctr"/>
            <a:r>
              <a:rPr lang="en-GB" sz="2000" b="1" u="sng" dirty="0" smtClean="0">
                <a:latin typeface="Comic Sans MS" panose="030F0702030302020204" pitchFamily="66" charset="0"/>
              </a:rPr>
              <a:t>Option 2</a:t>
            </a:r>
            <a:r>
              <a:rPr lang="en-GB" sz="2000" b="1" dirty="0" smtClean="0">
                <a:latin typeface="Comic Sans MS" panose="030F0702030302020204" pitchFamily="66" charset="0"/>
              </a:rPr>
              <a:t> </a:t>
            </a:r>
          </a:p>
          <a:p>
            <a:endParaRPr lang="en-GB" sz="2000" b="1" dirty="0">
              <a:latin typeface="Comic Sans MS" panose="030F0702030302020204" pitchFamily="66" charset="0"/>
            </a:endParaRPr>
          </a:p>
          <a:p>
            <a:pPr marL="285750" indent="-285750">
              <a:buFont typeface="Arial" panose="020B0604020202020204" pitchFamily="34" charset="0"/>
              <a:buChar char="•"/>
            </a:pPr>
            <a:r>
              <a:rPr lang="en-GB" sz="2000" b="1" dirty="0" smtClean="0">
                <a:solidFill>
                  <a:srgbClr val="FF0000"/>
                </a:solidFill>
                <a:latin typeface="Comic Sans MS" panose="030F0702030302020204" pitchFamily="66" charset="0"/>
              </a:rPr>
              <a:t>Design a credit card with low borrowing and low APR </a:t>
            </a:r>
            <a:endParaRPr lang="en-GB" sz="2000" b="1" dirty="0" smtClean="0">
              <a:latin typeface="Comic Sans MS" panose="030F0702030302020204" pitchFamily="66" charset="0"/>
            </a:endParaRPr>
          </a:p>
          <a:p>
            <a:pPr marL="285750" indent="-285750">
              <a:buFont typeface="Arial" panose="020B0604020202020204" pitchFamily="34" charset="0"/>
              <a:buChar char="•"/>
            </a:pPr>
            <a:r>
              <a:rPr lang="en-GB" sz="2000" b="1" dirty="0" smtClean="0">
                <a:latin typeface="Comic Sans MS" panose="030F0702030302020204" pitchFamily="66" charset="0"/>
              </a:rPr>
              <a:t>Describe the advantages and disadvantages of your card  </a:t>
            </a:r>
          </a:p>
          <a:p>
            <a:endParaRPr lang="en-GB" dirty="0"/>
          </a:p>
        </p:txBody>
      </p:sp>
      <p:graphicFrame>
        <p:nvGraphicFramePr>
          <p:cNvPr id="7" name="Table 6"/>
          <p:cNvGraphicFramePr>
            <a:graphicFrameLocks noGrp="1"/>
          </p:cNvGraphicFramePr>
          <p:nvPr/>
        </p:nvGraphicFramePr>
        <p:xfrm>
          <a:off x="179514" y="3356992"/>
          <a:ext cx="8784975" cy="3240360"/>
        </p:xfrm>
        <a:graphic>
          <a:graphicData uri="http://schemas.openxmlformats.org/drawingml/2006/table">
            <a:tbl>
              <a:tblPr firstRow="1" bandRow="1">
                <a:tableStyleId>{5C22544A-7EE6-4342-B048-85BDC9FD1C3A}</a:tableStyleId>
              </a:tblPr>
              <a:tblGrid>
                <a:gridCol w="864094"/>
                <a:gridCol w="720080"/>
                <a:gridCol w="1224136"/>
                <a:gridCol w="2664296"/>
                <a:gridCol w="3312369"/>
              </a:tblGrid>
              <a:tr h="810090">
                <a:tc>
                  <a:txBody>
                    <a:bodyPr/>
                    <a:lstStyle/>
                    <a:p>
                      <a:pPr algn="ctr"/>
                      <a:r>
                        <a:rPr lang="en-GB" dirty="0" smtClean="0"/>
                        <a:t>Option</a:t>
                      </a:r>
                      <a:endParaRPr lang="en-GB" dirty="0"/>
                    </a:p>
                  </a:txBody>
                  <a:tcPr anchor="ctr"/>
                </a:tc>
                <a:tc>
                  <a:txBody>
                    <a:bodyPr/>
                    <a:lstStyle/>
                    <a:p>
                      <a:pPr algn="ctr"/>
                      <a:r>
                        <a:rPr lang="en-GB" dirty="0" smtClean="0"/>
                        <a:t>APR</a:t>
                      </a:r>
                      <a:endParaRPr lang="en-GB" dirty="0"/>
                    </a:p>
                  </a:txBody>
                  <a:tcPr anchor="ctr"/>
                </a:tc>
                <a:tc>
                  <a:txBody>
                    <a:bodyPr/>
                    <a:lstStyle/>
                    <a:p>
                      <a:pPr algn="ctr"/>
                      <a:r>
                        <a:rPr lang="en-GB" dirty="0" smtClean="0"/>
                        <a:t>Borrowing Limit</a:t>
                      </a:r>
                      <a:endParaRPr lang="en-GB" dirty="0"/>
                    </a:p>
                  </a:txBody>
                  <a:tcPr anchor="ctr"/>
                </a:tc>
                <a:tc>
                  <a:txBody>
                    <a:bodyPr/>
                    <a:lstStyle/>
                    <a:p>
                      <a:pPr algn="ctr"/>
                      <a:r>
                        <a:rPr lang="en-GB" dirty="0" smtClean="0"/>
                        <a:t>Advantages</a:t>
                      </a:r>
                      <a:endParaRPr lang="en-GB" dirty="0"/>
                    </a:p>
                  </a:txBody>
                  <a:tcPr anchor="ctr"/>
                </a:tc>
                <a:tc>
                  <a:txBody>
                    <a:bodyPr/>
                    <a:lstStyle/>
                    <a:p>
                      <a:pPr algn="ctr"/>
                      <a:r>
                        <a:rPr lang="en-GB" dirty="0" smtClean="0"/>
                        <a:t>Disadvantages</a:t>
                      </a:r>
                      <a:endParaRPr lang="en-GB" dirty="0"/>
                    </a:p>
                  </a:txBody>
                  <a:tcPr anchor="ctr"/>
                </a:tc>
              </a:tr>
              <a:tr h="810090">
                <a:tc rowSpan="3">
                  <a:txBody>
                    <a:bodyPr/>
                    <a:lstStyle/>
                    <a:p>
                      <a:pPr algn="ctr"/>
                      <a:endParaRPr lang="en-GB" dirty="0"/>
                    </a:p>
                  </a:txBody>
                  <a:tcPr/>
                </a:tc>
                <a:tc rowSpan="3">
                  <a:txBody>
                    <a:bodyPr/>
                    <a:lstStyle/>
                    <a:p>
                      <a:pPr algn="ctr"/>
                      <a:endParaRPr lang="en-GB" dirty="0"/>
                    </a:p>
                  </a:txBody>
                  <a:tcPr>
                    <a:noFill/>
                  </a:tcPr>
                </a:tc>
                <a:tc rowSpan="3">
                  <a:txBody>
                    <a:bodyPr/>
                    <a:lstStyle/>
                    <a:p>
                      <a:pPr algn="ctr"/>
                      <a:endParaRPr lang="en-GB" dirty="0"/>
                    </a:p>
                  </a:txBody>
                  <a:tcPr/>
                </a:tc>
                <a:tc>
                  <a:txBody>
                    <a:bodyPr/>
                    <a:lstStyle/>
                    <a:p>
                      <a:endParaRPr lang="en-GB" dirty="0"/>
                    </a:p>
                  </a:txBody>
                  <a:tcPr/>
                </a:tc>
                <a:tc>
                  <a:txBody>
                    <a:bodyPr/>
                    <a:lstStyle/>
                    <a:p>
                      <a:endParaRPr lang="en-GB" dirty="0"/>
                    </a:p>
                  </a:txBody>
                  <a:tcPr/>
                </a:tc>
              </a:tr>
              <a:tr h="810090">
                <a:tc vMerge="1">
                  <a:txBody>
                    <a:bodyPr/>
                    <a:lstStyle/>
                    <a:p>
                      <a:endParaRPr lang="en-GB" dirty="0"/>
                    </a:p>
                  </a:txBody>
                  <a:tcPr/>
                </a:tc>
                <a:tc vMerge="1">
                  <a:txBody>
                    <a:bodyPr/>
                    <a:lstStyle/>
                    <a:p>
                      <a:endParaRPr lang="en-GB" dirty="0"/>
                    </a:p>
                  </a:txBody>
                  <a:tcPr/>
                </a:tc>
                <a:tc vMerge="1">
                  <a:txBody>
                    <a:bodyPr/>
                    <a:lstStyle/>
                    <a:p>
                      <a:endParaRPr lang="en-GB" dirty="0"/>
                    </a:p>
                  </a:txBody>
                  <a:tcPr/>
                </a:tc>
                <a:tc>
                  <a:txBody>
                    <a:bodyPr/>
                    <a:lstStyle/>
                    <a:p>
                      <a:endParaRPr lang="en-GB" dirty="0"/>
                    </a:p>
                  </a:txBody>
                  <a:tcPr/>
                </a:tc>
                <a:tc>
                  <a:txBody>
                    <a:bodyPr/>
                    <a:lstStyle/>
                    <a:p>
                      <a:endParaRPr lang="en-GB" dirty="0"/>
                    </a:p>
                  </a:txBody>
                  <a:tcPr/>
                </a:tc>
              </a:tr>
              <a:tr h="810090">
                <a:tc vMerge="1">
                  <a:txBody>
                    <a:bodyPr/>
                    <a:lstStyle/>
                    <a:p>
                      <a:endParaRPr lang="en-GB" dirty="0"/>
                    </a:p>
                  </a:txBody>
                  <a:tcPr/>
                </a:tc>
                <a:tc vMerge="1">
                  <a:txBody>
                    <a:bodyPr/>
                    <a:lstStyle/>
                    <a:p>
                      <a:endParaRPr lang="en-GB" dirty="0"/>
                    </a:p>
                  </a:txBody>
                  <a:tcPr/>
                </a:tc>
                <a:tc vMerge="1">
                  <a:txBody>
                    <a:bodyPr/>
                    <a:lstStyle/>
                    <a:p>
                      <a:endParaRPr lang="en-GB" dirty="0"/>
                    </a:p>
                  </a:txBody>
                  <a:tcPr/>
                </a:tc>
                <a:tc>
                  <a:txBody>
                    <a:bodyPr/>
                    <a:lstStyle/>
                    <a:p>
                      <a:endParaRPr lang="en-GB" dirty="0"/>
                    </a:p>
                  </a:txBody>
                  <a:tcPr/>
                </a:tc>
                <a:tc>
                  <a:txBody>
                    <a:bodyPr/>
                    <a:lstStyle/>
                    <a:p>
                      <a:endParaRPr lang="en-GB" dirty="0"/>
                    </a:p>
                  </a:txBody>
                  <a:tcPr/>
                </a:tc>
              </a:tr>
            </a:tbl>
          </a:graphicData>
        </a:graphic>
      </p:graphicFrame>
    </p:spTree>
    <p:extLst>
      <p:ext uri="{BB962C8B-B14F-4D97-AF65-F5344CB8AC3E}">
        <p14:creationId xmlns="" xmlns:p14="http://schemas.microsoft.com/office/powerpoint/2010/main" val="1053858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963"/>
            <a:ext cx="9144000" cy="2308324"/>
          </a:xfrm>
          <a:prstGeom prst="rect">
            <a:avLst/>
          </a:prstGeom>
          <a:noFill/>
        </p:spPr>
        <p:txBody>
          <a:bodyPr wrap="square" rtlCol="0">
            <a:spAutoFit/>
          </a:bodyPr>
          <a:lstStyle/>
          <a:p>
            <a:pPr algn="ctr"/>
            <a:r>
              <a:rPr lang="en-GB" sz="7200" b="1" dirty="0" smtClean="0">
                <a:solidFill>
                  <a:srgbClr val="FF0000"/>
                </a:solidFill>
                <a:latin typeface="Comic Sans MS" panose="030F0702030302020204" pitchFamily="66" charset="0"/>
              </a:rPr>
              <a:t>Let’s see your credit cards </a:t>
            </a:r>
            <a:endParaRPr lang="en-GB" sz="7200" b="1" dirty="0">
              <a:solidFill>
                <a:srgbClr val="FF0000"/>
              </a:solidFill>
              <a:latin typeface="Comic Sans MS" panose="030F0702030302020204" pitchFamily="66" charset="0"/>
            </a:endParaRPr>
          </a:p>
        </p:txBody>
      </p:sp>
      <p:sp>
        <p:nvSpPr>
          <p:cNvPr id="3" name="Rectangle 2"/>
          <p:cNvSpPr/>
          <p:nvPr/>
        </p:nvSpPr>
        <p:spPr>
          <a:xfrm>
            <a:off x="2051720" y="3429000"/>
            <a:ext cx="5256584" cy="2592288"/>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4283968" y="3617147"/>
            <a:ext cx="792088" cy="2215991"/>
          </a:xfrm>
          <a:prstGeom prst="rect">
            <a:avLst/>
          </a:prstGeom>
          <a:noFill/>
        </p:spPr>
        <p:txBody>
          <a:bodyPr wrap="square" rtlCol="0">
            <a:spAutoFit/>
          </a:bodyPr>
          <a:lstStyle/>
          <a:p>
            <a:pPr algn="ctr"/>
            <a:r>
              <a:rPr lang="en-GB" sz="13800" b="1" dirty="0" smtClean="0">
                <a:latin typeface="Comic Sans MS" panose="030F0702030302020204" pitchFamily="66" charset="0"/>
              </a:rPr>
              <a:t>?</a:t>
            </a:r>
            <a:endParaRPr lang="en-GB" sz="13800" b="1" dirty="0">
              <a:latin typeface="Comic Sans MS" panose="030F0702030302020204" pitchFamily="66" charset="0"/>
            </a:endParaRPr>
          </a:p>
        </p:txBody>
      </p:sp>
    </p:spTree>
    <p:extLst>
      <p:ext uri="{BB962C8B-B14F-4D97-AF65-F5344CB8AC3E}">
        <p14:creationId xmlns="" xmlns:p14="http://schemas.microsoft.com/office/powerpoint/2010/main" val="2946536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56792"/>
            <a:ext cx="9252520" cy="2554545"/>
          </a:xfrm>
          <a:prstGeom prst="rect">
            <a:avLst/>
          </a:prstGeom>
          <a:noFill/>
        </p:spPr>
        <p:txBody>
          <a:bodyPr wrap="square" rtlCol="0">
            <a:spAutoFit/>
          </a:bodyPr>
          <a:lstStyle/>
          <a:p>
            <a:r>
              <a:rPr lang="en-GB" sz="4000" b="1" dirty="0" smtClean="0">
                <a:solidFill>
                  <a:srgbClr val="FF0000"/>
                </a:solidFill>
                <a:latin typeface="Comic Sans MS" panose="030F0702030302020204" pitchFamily="66" charset="0"/>
              </a:rPr>
              <a:t>A credit card is </a:t>
            </a:r>
            <a:r>
              <a:rPr lang="en-GB" sz="4000" dirty="0">
                <a:latin typeface="Comic Sans MS" panose="030F0702030302020204" pitchFamily="66" charset="0"/>
              </a:rPr>
              <a:t>a small plastic card issued by a bank, </a:t>
            </a:r>
            <a:r>
              <a:rPr lang="en-GB" sz="4000" dirty="0" smtClean="0">
                <a:latin typeface="Comic Sans MS" panose="030F0702030302020204" pitchFamily="66" charset="0"/>
              </a:rPr>
              <a:t>business, etc.  </a:t>
            </a:r>
            <a:r>
              <a:rPr lang="en-GB" sz="4000" dirty="0">
                <a:latin typeface="Comic Sans MS" panose="030F0702030302020204" pitchFamily="66" charset="0"/>
              </a:rPr>
              <a:t>allowing the holder to purchase goods or services on credit.</a:t>
            </a:r>
          </a:p>
        </p:txBody>
      </p:sp>
    </p:spTree>
    <p:extLst>
      <p:ext uri="{BB962C8B-B14F-4D97-AF65-F5344CB8AC3E}">
        <p14:creationId xmlns="" xmlns:p14="http://schemas.microsoft.com/office/powerpoint/2010/main" val="509015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6" y="2420888"/>
            <a:ext cx="9144000" cy="1938992"/>
          </a:xfrm>
          <a:prstGeom prst="rect">
            <a:avLst/>
          </a:prstGeom>
          <a:noFill/>
        </p:spPr>
        <p:txBody>
          <a:bodyPr wrap="square" rtlCol="0">
            <a:spAutoFit/>
          </a:bodyPr>
          <a:lstStyle/>
          <a:p>
            <a:pPr algn="ctr"/>
            <a:r>
              <a:rPr lang="en-GB" sz="4000" b="1" dirty="0" smtClean="0">
                <a:solidFill>
                  <a:srgbClr val="FF0000"/>
                </a:solidFill>
                <a:latin typeface="Comic Sans MS" panose="030F0702030302020204" pitchFamily="66" charset="0"/>
              </a:rPr>
              <a:t>APR stands for…</a:t>
            </a:r>
          </a:p>
          <a:p>
            <a:pPr algn="ctr"/>
            <a:r>
              <a:rPr lang="en-GB" sz="3600" b="1" dirty="0" smtClean="0">
                <a:latin typeface="Comic Sans MS" panose="030F0702030302020204" pitchFamily="66" charset="0"/>
              </a:rPr>
              <a:t>(Complete this sentence) </a:t>
            </a:r>
          </a:p>
          <a:p>
            <a:pPr algn="ctr"/>
            <a:r>
              <a:rPr lang="en-GB" sz="4000" b="1" dirty="0" smtClean="0">
                <a:solidFill>
                  <a:srgbClr val="FF0000"/>
                </a:solidFill>
                <a:latin typeface="Comic Sans MS" panose="030F0702030302020204" pitchFamily="66" charset="0"/>
              </a:rPr>
              <a:t> </a:t>
            </a:r>
            <a:endParaRPr lang="en-GB" sz="4000" b="1" dirty="0">
              <a:solidFill>
                <a:srgbClr val="FF0000"/>
              </a:solidFill>
              <a:latin typeface="Comic Sans MS" panose="030F0702030302020204" pitchFamily="66" charset="0"/>
            </a:endParaRPr>
          </a:p>
        </p:txBody>
      </p:sp>
    </p:spTree>
    <p:extLst>
      <p:ext uri="{BB962C8B-B14F-4D97-AF65-F5344CB8AC3E}">
        <p14:creationId xmlns="" xmlns:p14="http://schemas.microsoft.com/office/powerpoint/2010/main" val="1087716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6" y="2060848"/>
            <a:ext cx="9144000" cy="3170099"/>
          </a:xfrm>
          <a:prstGeom prst="rect">
            <a:avLst/>
          </a:prstGeom>
          <a:noFill/>
        </p:spPr>
        <p:txBody>
          <a:bodyPr wrap="square" rtlCol="0">
            <a:spAutoFit/>
          </a:bodyPr>
          <a:lstStyle/>
          <a:p>
            <a:pPr algn="ctr"/>
            <a:r>
              <a:rPr lang="en-GB" sz="4000" b="1" dirty="0" smtClean="0">
                <a:solidFill>
                  <a:srgbClr val="FF0000"/>
                </a:solidFill>
                <a:latin typeface="Comic Sans MS" panose="030F0702030302020204" pitchFamily="66" charset="0"/>
              </a:rPr>
              <a:t>APR stands for </a:t>
            </a:r>
            <a:r>
              <a:rPr lang="en-GB" sz="4000" dirty="0" smtClean="0">
                <a:latin typeface="Comic Sans MS" panose="030F0702030302020204" pitchFamily="66" charset="0"/>
              </a:rPr>
              <a:t>Annual Percentage Rate. APR means the total amount a loan will cost across a one year period. Expressed as a single percentage. </a:t>
            </a:r>
            <a:endParaRPr lang="en-GB" sz="4000" b="1" dirty="0">
              <a:solidFill>
                <a:srgbClr val="FF0000"/>
              </a:solidFill>
              <a:latin typeface="Comic Sans MS" panose="030F0702030302020204" pitchFamily="66" charset="0"/>
            </a:endParaRPr>
          </a:p>
        </p:txBody>
      </p:sp>
    </p:spTree>
    <p:extLst>
      <p:ext uri="{BB962C8B-B14F-4D97-AF65-F5344CB8AC3E}">
        <p14:creationId xmlns="" xmlns:p14="http://schemas.microsoft.com/office/powerpoint/2010/main" val="2796773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when you need more </a:t>
            </a:r>
            <a:r>
              <a:rPr lang="en-GB" dirty="0" err="1" smtClean="0"/>
              <a:t>moneY</a:t>
            </a:r>
            <a:r>
              <a:rPr lang="en-GB" dirty="0" smtClean="0"/>
              <a:t>!</a:t>
            </a:r>
            <a:endParaRPr lang="en-GB" dirty="0"/>
          </a:p>
        </p:txBody>
      </p:sp>
      <p:pic>
        <p:nvPicPr>
          <p:cNvPr id="7170" name="Picture 2" descr="http://www.ptglobal.net/wp-content/uploads/2012/10/httpwww.ptglobal.net-2.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887" y="2276872"/>
            <a:ext cx="5590928" cy="4193196"/>
          </a:xfrm>
          <a:prstGeom prst="rect">
            <a:avLst/>
          </a:prstGeom>
          <a:noFill/>
          <a:extLst>
            <a:ext uri="{909E8E84-426E-40DD-AFC4-6F175D3DCCD1}">
              <a14:hiddenFill xmlns="" xmlns:a14="http://schemas.microsoft.com/office/drawing/2010/main">
                <a:solidFill>
                  <a:srgbClr val="FFFFFF"/>
                </a:solidFill>
              </a14:hiddenFill>
            </a:ext>
          </a:extLst>
        </p:spPr>
      </p:pic>
      <p:pic>
        <p:nvPicPr>
          <p:cNvPr id="7172" name="Picture 4" descr="http://www.londonlovesbusiness.com/pictures/462xAny/7/6/3/3763_Wonga.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34243" y="1484784"/>
            <a:ext cx="4400550" cy="3295651"/>
          </a:xfrm>
          <a:prstGeom prst="rect">
            <a:avLst/>
          </a:prstGeom>
          <a:noFill/>
          <a:extLst>
            <a:ext uri="{909E8E84-426E-40DD-AFC4-6F175D3DCCD1}">
              <a14:hiddenFill xmlns="" xmlns:a14="http://schemas.microsoft.com/office/drawing/2010/main">
                <a:solidFill>
                  <a:srgbClr val="FFFFFF"/>
                </a:solidFill>
              </a14:hiddenFill>
            </a:ext>
          </a:extLst>
        </p:spPr>
      </p:pic>
      <p:pic>
        <p:nvPicPr>
          <p:cNvPr id="7174" name="Picture 6" descr="http://www.blottr.com/sites/default/files/3-month-payday-loans-12-month-payday-loans-and-1-month-loans-httppaydaycashloanstoday.co.uk.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066973" y="4221088"/>
            <a:ext cx="4889168" cy="24482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65826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Credit Cards</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How much do you know about credit cards?</a:t>
            </a:r>
          </a:p>
          <a:p>
            <a:pPr marL="114300" indent="0">
              <a:buNone/>
            </a:pPr>
            <a:endParaRPr lang="en-GB" dirty="0" smtClean="0"/>
          </a:p>
          <a:p>
            <a:pPr marL="114300" indent="0">
              <a:buNone/>
            </a:pPr>
            <a:r>
              <a:rPr lang="en-GB" dirty="0" smtClean="0"/>
              <a:t>Credit cards are like a loan from a bank or company. </a:t>
            </a:r>
          </a:p>
          <a:p>
            <a:pPr marL="114300" indent="0">
              <a:buNone/>
            </a:pPr>
            <a:endParaRPr lang="en-GB" dirty="0"/>
          </a:p>
          <a:p>
            <a:pPr marL="114300" indent="0">
              <a:buNone/>
            </a:pPr>
            <a:r>
              <a:rPr lang="en-GB" dirty="0" smtClean="0"/>
              <a:t>Each credit card has an amount of money attached that you are allowed to spend. This is called a </a:t>
            </a:r>
            <a:r>
              <a:rPr lang="en-GB" b="1" dirty="0" smtClean="0"/>
              <a:t>Limit</a:t>
            </a:r>
            <a:r>
              <a:rPr lang="en-GB" dirty="0" smtClean="0"/>
              <a:t>.</a:t>
            </a:r>
          </a:p>
          <a:p>
            <a:pPr marL="114300" indent="0">
              <a:buNone/>
            </a:pPr>
            <a:endParaRPr lang="en-GB" b="1" dirty="0"/>
          </a:p>
          <a:p>
            <a:pPr marL="114300" indent="0">
              <a:buNone/>
            </a:pPr>
            <a:r>
              <a:rPr lang="en-GB" dirty="0" smtClean="0"/>
              <a:t>When you spend on a credit card, you are effectively borrowing money from the company, which you will eventually have to pay back.</a:t>
            </a:r>
            <a:endParaRPr lang="en-GB" dirty="0"/>
          </a:p>
        </p:txBody>
      </p:sp>
      <p:pic>
        <p:nvPicPr>
          <p:cNvPr id="8194" name="Picture 2" descr="http://www.thedrum.com/uploads/drum_basic_article/83311/main_images/rbs-logo.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188640"/>
            <a:ext cx="1778140" cy="1323268"/>
          </a:xfrm>
          <a:prstGeom prst="rect">
            <a:avLst/>
          </a:prstGeom>
          <a:noFill/>
          <a:extLst>
            <a:ext uri="{909E8E84-426E-40DD-AFC4-6F175D3DCCD1}">
              <a14:hiddenFill xmlns="" xmlns:a14="http://schemas.microsoft.com/office/drawing/2010/main">
                <a:solidFill>
                  <a:srgbClr val="FFFFFF"/>
                </a:solidFill>
              </a14:hiddenFill>
            </a:ext>
          </a:extLst>
        </p:spPr>
      </p:pic>
      <p:pic>
        <p:nvPicPr>
          <p:cNvPr id="8196" name="Picture 4" descr="http://www.fakenhamtimes.co.uk/polopoly_fs/natwest_1_1419678!image/4260636696.jpg_gen/derivatives/landscape_630/4260636696.jpg"/>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l="1493" t="25674" r="1362" b="35164"/>
          <a:stretch/>
        </p:blipFill>
        <p:spPr bwMode="auto">
          <a:xfrm>
            <a:off x="6444207" y="188640"/>
            <a:ext cx="2688673" cy="756479"/>
          </a:xfrm>
          <a:prstGeom prst="rect">
            <a:avLst/>
          </a:prstGeom>
          <a:noFill/>
          <a:extLst>
            <a:ext uri="{909E8E84-426E-40DD-AFC4-6F175D3DCCD1}">
              <a14:hiddenFill xmlns="" xmlns:a14="http://schemas.microsoft.com/office/drawing/2010/main">
                <a:solidFill>
                  <a:srgbClr val="FFFFFF"/>
                </a:solidFill>
              </a14:hiddenFill>
            </a:ext>
          </a:extLst>
        </p:spPr>
      </p:pic>
      <p:pic>
        <p:nvPicPr>
          <p:cNvPr id="8198" name="Picture 6" descr="http://upload.wikimedia.org/wikipedia/en/thumb/b/b7/MasterCard_Logo.svg/220px-MasterCard_Logo.svg.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740793" y="5567666"/>
            <a:ext cx="2095500" cy="1257301"/>
          </a:xfrm>
          <a:prstGeom prst="rect">
            <a:avLst/>
          </a:prstGeom>
          <a:noFill/>
          <a:extLst>
            <a:ext uri="{909E8E84-426E-40DD-AFC4-6F175D3DCCD1}">
              <a14:hiddenFill xmlns="" xmlns:a14="http://schemas.microsoft.com/office/drawing/2010/main">
                <a:solidFill>
                  <a:srgbClr val="FFFFFF"/>
                </a:solidFill>
              </a14:hiddenFill>
            </a:ext>
          </a:extLst>
        </p:spPr>
      </p:pic>
      <p:pic>
        <p:nvPicPr>
          <p:cNvPr id="8202" name="Picture 10" descr="http://www.thebudgetingtool.com/wp-content/uploads/american-express-platinum-card.jp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0" y="5846744"/>
            <a:ext cx="1549506" cy="101125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021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GB" dirty="0" smtClean="0"/>
              <a:t>If </a:t>
            </a:r>
            <a:r>
              <a:rPr lang="en-GB" dirty="0"/>
              <a:t>you don't pay off the balance in full each month, you will have to pay interest. Remember, if you only pay off the minimum required each month, credit cards can be an expensive form of debt.</a:t>
            </a:r>
          </a:p>
          <a:p>
            <a:pPr fontAlgn="base"/>
            <a:r>
              <a:rPr lang="en-GB" dirty="0"/>
              <a:t>Not all cards are the same. </a:t>
            </a:r>
            <a:r>
              <a:rPr lang="en-GB" dirty="0" smtClean="0"/>
              <a:t>Some </a:t>
            </a:r>
            <a:r>
              <a:rPr lang="en-GB" dirty="0"/>
              <a:t>charge an annual fee, some don't. And interest and APR rates can vary a lot. </a:t>
            </a:r>
          </a:p>
          <a:p>
            <a:pPr marL="114300" indent="0" fontAlgn="base">
              <a:buNone/>
            </a:pPr>
            <a:endParaRPr lang="en-GB" b="1" dirty="0" smtClean="0"/>
          </a:p>
          <a:p>
            <a:pPr fontAlgn="base"/>
            <a:endParaRPr lang="en-GB" dirty="0"/>
          </a:p>
        </p:txBody>
      </p:sp>
      <p:pic>
        <p:nvPicPr>
          <p:cNvPr id="4" name="Picture 2" descr="http://www.thedrum.com/uploads/drum_basic_article/83311/main_images/rbs-logo.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778140" cy="1323268"/>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descr="http://www.fakenhamtimes.co.uk/polopoly_fs/natwest_1_1419678!image/4260636696.jpg_gen/derivatives/landscape_630/4260636696.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1493" t="25674" r="1362" b="35164"/>
          <a:stretch/>
        </p:blipFill>
        <p:spPr bwMode="auto">
          <a:xfrm>
            <a:off x="6444207" y="188640"/>
            <a:ext cx="2688673" cy="756479"/>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6" descr="http://upload.wikimedia.org/wikipedia/en/thumb/b/b7/MasterCard_Logo.svg/220px-MasterCard_Logo.svg.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740793" y="5567666"/>
            <a:ext cx="2095500" cy="125730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10" descr="http://www.thebudgetingtool.com/wp-content/uploads/american-express-platinum-card.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0" y="5846744"/>
            <a:ext cx="1549506" cy="101125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280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a:t>It stands for Annual Percentage Rate and illustrates how much your credit card, loan, or other form of credit will cost per year.</a:t>
            </a:r>
          </a:p>
          <a:p>
            <a:r>
              <a:rPr lang="en-GB" dirty="0"/>
              <a:t>For example, if you had </a:t>
            </a:r>
            <a:r>
              <a:rPr lang="en-GB" dirty="0" smtClean="0"/>
              <a:t>a loan </a:t>
            </a:r>
            <a:r>
              <a:rPr lang="en-GB" dirty="0"/>
              <a:t>with an APR of 7.7%, this would mean that for each year that the loan was outstanding, 7.7% of the amount borrowed would be added to the total amount you would have to repay</a:t>
            </a:r>
            <a:r>
              <a:rPr lang="en-GB" dirty="0" smtClean="0"/>
              <a:t>.</a:t>
            </a:r>
            <a:endParaRPr lang="en-GB" dirty="0"/>
          </a:p>
        </p:txBody>
      </p:sp>
      <p:pic>
        <p:nvPicPr>
          <p:cNvPr id="4" name="Picture 2" descr="http://www.thedrum.com/uploads/drum_basic_article/83311/main_images/rbs-logo.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778140" cy="1323268"/>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descr="http://www.fakenhamtimes.co.uk/polopoly_fs/natwest_1_1419678!image/4260636696.jpg_gen/derivatives/landscape_630/4260636696.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1493" t="25674" r="1362" b="35164"/>
          <a:stretch/>
        </p:blipFill>
        <p:spPr bwMode="auto">
          <a:xfrm>
            <a:off x="6444207" y="188640"/>
            <a:ext cx="2688673" cy="756479"/>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6" descr="http://upload.wikimedia.org/wikipedia/en/thumb/b/b7/MasterCard_Logo.svg/220px-MasterCard_Logo.svg.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740793" y="5567666"/>
            <a:ext cx="2095500" cy="125730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10" descr="http://www.thebudgetingtool.com/wp-content/uploads/american-express-platinum-card.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0" y="5846744"/>
            <a:ext cx="1549506" cy="101125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2339752" y="260648"/>
            <a:ext cx="3672408" cy="1015663"/>
          </a:xfrm>
          <a:prstGeom prst="rect">
            <a:avLst/>
          </a:prstGeom>
          <a:noFill/>
        </p:spPr>
        <p:txBody>
          <a:bodyPr wrap="square" rtlCol="0">
            <a:spAutoFit/>
          </a:bodyPr>
          <a:lstStyle/>
          <a:p>
            <a:pPr algn="ctr"/>
            <a:r>
              <a:rPr lang="en-GB" sz="6000" b="1" dirty="0" smtClean="0"/>
              <a:t>APR</a:t>
            </a:r>
            <a:endParaRPr lang="en-GB" sz="6000" b="1" dirty="0"/>
          </a:p>
        </p:txBody>
      </p:sp>
    </p:spTree>
    <p:extLst>
      <p:ext uri="{BB962C8B-B14F-4D97-AF65-F5344CB8AC3E}">
        <p14:creationId xmlns="" xmlns:p14="http://schemas.microsoft.com/office/powerpoint/2010/main" val="4051213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3131840" y="0"/>
            <a:ext cx="0" cy="429309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156176" y="0"/>
            <a:ext cx="0" cy="429309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0" y="207496"/>
            <a:ext cx="3131840" cy="400110"/>
          </a:xfrm>
          <a:prstGeom prst="rect">
            <a:avLst/>
          </a:prstGeom>
          <a:noFill/>
        </p:spPr>
        <p:txBody>
          <a:bodyPr wrap="square" rtlCol="0">
            <a:spAutoFit/>
          </a:bodyPr>
          <a:lstStyle/>
          <a:p>
            <a:pPr algn="ctr"/>
            <a:r>
              <a:rPr lang="en-GB" sz="2000" b="1" u="sng" dirty="0" smtClean="0">
                <a:solidFill>
                  <a:srgbClr val="FF0000"/>
                </a:solidFill>
                <a:latin typeface="Comic Sans MS" panose="030F0702030302020204" pitchFamily="66" charset="0"/>
              </a:rPr>
              <a:t>Card 1 </a:t>
            </a:r>
            <a:endParaRPr lang="en-GB" sz="2000" b="1" u="sng" dirty="0">
              <a:solidFill>
                <a:srgbClr val="FF0000"/>
              </a:solidFill>
              <a:latin typeface="Comic Sans MS" panose="030F0702030302020204" pitchFamily="66" charset="0"/>
            </a:endParaRPr>
          </a:p>
        </p:txBody>
      </p:sp>
      <p:sp>
        <p:nvSpPr>
          <p:cNvPr id="7" name="TextBox 6"/>
          <p:cNvSpPr txBox="1"/>
          <p:nvPr/>
        </p:nvSpPr>
        <p:spPr>
          <a:xfrm>
            <a:off x="3131840" y="225907"/>
            <a:ext cx="3024336" cy="400110"/>
          </a:xfrm>
          <a:prstGeom prst="rect">
            <a:avLst/>
          </a:prstGeom>
          <a:noFill/>
        </p:spPr>
        <p:txBody>
          <a:bodyPr wrap="square" rtlCol="0">
            <a:spAutoFit/>
          </a:bodyPr>
          <a:lstStyle/>
          <a:p>
            <a:pPr algn="ctr"/>
            <a:r>
              <a:rPr lang="en-GB" sz="2000" b="1" u="sng" dirty="0" smtClean="0">
                <a:solidFill>
                  <a:srgbClr val="FF0000"/>
                </a:solidFill>
                <a:latin typeface="Comic Sans MS" panose="030F0702030302020204" pitchFamily="66" charset="0"/>
              </a:rPr>
              <a:t>Card 2 </a:t>
            </a:r>
            <a:endParaRPr lang="en-GB" sz="2000" b="1" u="sng" dirty="0">
              <a:solidFill>
                <a:srgbClr val="FF0000"/>
              </a:solidFill>
              <a:latin typeface="Comic Sans MS" panose="030F0702030302020204" pitchFamily="66" charset="0"/>
            </a:endParaRPr>
          </a:p>
        </p:txBody>
      </p:sp>
      <p:sp>
        <p:nvSpPr>
          <p:cNvPr id="8" name="TextBox 7"/>
          <p:cNvSpPr txBox="1"/>
          <p:nvPr/>
        </p:nvSpPr>
        <p:spPr>
          <a:xfrm>
            <a:off x="6288004" y="244318"/>
            <a:ext cx="2855996" cy="400110"/>
          </a:xfrm>
          <a:prstGeom prst="rect">
            <a:avLst/>
          </a:prstGeom>
          <a:noFill/>
        </p:spPr>
        <p:txBody>
          <a:bodyPr wrap="square" rtlCol="0">
            <a:spAutoFit/>
          </a:bodyPr>
          <a:lstStyle/>
          <a:p>
            <a:pPr algn="ctr"/>
            <a:r>
              <a:rPr lang="en-GB" sz="2000" b="1" u="sng" dirty="0" smtClean="0">
                <a:solidFill>
                  <a:srgbClr val="FF0000"/>
                </a:solidFill>
                <a:latin typeface="Comic Sans MS" panose="030F0702030302020204" pitchFamily="66" charset="0"/>
              </a:rPr>
              <a:t>Card 3</a:t>
            </a:r>
            <a:endParaRPr lang="en-GB" sz="2000" b="1" u="sng" dirty="0">
              <a:solidFill>
                <a:srgbClr val="FF0000"/>
              </a:solidFill>
              <a:latin typeface="Comic Sans MS" panose="030F0702030302020204" pitchFamily="66" charset="0"/>
            </a:endParaRPr>
          </a:p>
        </p:txBody>
      </p:sp>
      <p:sp>
        <p:nvSpPr>
          <p:cNvPr id="9" name="Rectangle 8"/>
          <p:cNvSpPr/>
          <p:nvPr/>
        </p:nvSpPr>
        <p:spPr>
          <a:xfrm>
            <a:off x="0" y="36822"/>
            <a:ext cx="9144000" cy="425627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0" y="764704"/>
            <a:ext cx="2843808" cy="2308324"/>
          </a:xfrm>
          <a:prstGeom prst="rect">
            <a:avLst/>
          </a:prstGeom>
          <a:noFill/>
        </p:spPr>
        <p:txBody>
          <a:bodyPr wrap="square" rtlCol="0">
            <a:spAutoFit/>
          </a:bodyPr>
          <a:lstStyle/>
          <a:p>
            <a:pPr lvl="1" algn="ctr"/>
            <a:r>
              <a:rPr lang="en-GB" b="1" i="1" u="sng" dirty="0" smtClean="0">
                <a:effectLst/>
                <a:latin typeface="Comic Sans MS" panose="030F0702030302020204" pitchFamily="66" charset="0"/>
              </a:rPr>
              <a:t>Barclaycard </a:t>
            </a:r>
          </a:p>
          <a:p>
            <a:pPr lvl="1" algn="ctr"/>
            <a:r>
              <a:rPr lang="en-GB" b="1" i="1" u="sng" dirty="0" smtClean="0">
                <a:effectLst/>
                <a:latin typeface="Comic Sans MS" panose="030F0702030302020204" pitchFamily="66" charset="0"/>
              </a:rPr>
              <a:t>Platinum Credit Card </a:t>
            </a:r>
          </a:p>
          <a:p>
            <a:pPr lvl="1"/>
            <a:endParaRPr lang="en-GB" b="1" i="1" dirty="0" smtClean="0">
              <a:solidFill>
                <a:srgbClr val="FF0000"/>
              </a:solidFill>
              <a:latin typeface="Comic Sans MS" panose="030F0702030302020204" pitchFamily="66" charset="0"/>
            </a:endParaRPr>
          </a:p>
          <a:p>
            <a:r>
              <a:rPr lang="en-GB" b="1" i="1" dirty="0" smtClean="0">
                <a:solidFill>
                  <a:srgbClr val="FF0000"/>
                </a:solidFill>
                <a:latin typeface="Comic Sans MS" panose="030F0702030302020204" pitchFamily="66" charset="0"/>
              </a:rPr>
              <a:t>APR:  </a:t>
            </a:r>
            <a:r>
              <a:rPr lang="en-GB" b="1" i="1" dirty="0" smtClean="0">
                <a:latin typeface="Comic Sans MS" panose="030F0702030302020204" pitchFamily="66" charset="0"/>
              </a:rPr>
              <a:t>18.9%</a:t>
            </a:r>
            <a:endParaRPr lang="en-GB" b="1" i="1" dirty="0" smtClean="0">
              <a:solidFill>
                <a:srgbClr val="FF0000"/>
              </a:solidFill>
              <a:latin typeface="Comic Sans MS" panose="030F0702030302020204" pitchFamily="66" charset="0"/>
            </a:endParaRPr>
          </a:p>
          <a:p>
            <a:r>
              <a:rPr lang="en-GB" b="1" i="1" dirty="0" smtClean="0">
                <a:solidFill>
                  <a:srgbClr val="FF0000"/>
                </a:solidFill>
                <a:latin typeface="Comic Sans MS" panose="030F0702030302020204" pitchFamily="66" charset="0"/>
              </a:rPr>
              <a:t> </a:t>
            </a:r>
          </a:p>
          <a:p>
            <a:r>
              <a:rPr lang="en-GB" b="1" i="1" dirty="0" smtClean="0">
                <a:solidFill>
                  <a:srgbClr val="FF0000"/>
                </a:solidFill>
                <a:latin typeface="Comic Sans MS" panose="030F0702030302020204" pitchFamily="66" charset="0"/>
              </a:rPr>
              <a:t>Limit: </a:t>
            </a:r>
            <a:r>
              <a:rPr lang="en-GB" b="1" i="1" dirty="0" smtClean="0">
                <a:latin typeface="Comic Sans MS" panose="030F0702030302020204" pitchFamily="66" charset="0"/>
              </a:rPr>
              <a:t>£1,200 </a:t>
            </a:r>
            <a:endParaRPr lang="en-GB" b="1" i="1" dirty="0" smtClean="0">
              <a:solidFill>
                <a:srgbClr val="FF0000"/>
              </a:solidFill>
              <a:latin typeface="Comic Sans MS" panose="030F0702030302020204" pitchFamily="66" charset="0"/>
            </a:endParaRPr>
          </a:p>
          <a:p>
            <a:r>
              <a:rPr lang="en-GB" dirty="0" smtClean="0"/>
              <a:t> </a:t>
            </a:r>
            <a:endParaRPr lang="en-GB" dirty="0"/>
          </a:p>
        </p:txBody>
      </p:sp>
      <p:sp>
        <p:nvSpPr>
          <p:cNvPr id="13" name="Rectangle 12"/>
          <p:cNvSpPr/>
          <p:nvPr/>
        </p:nvSpPr>
        <p:spPr>
          <a:xfrm>
            <a:off x="3144002" y="764704"/>
            <a:ext cx="2724142" cy="2031325"/>
          </a:xfrm>
          <a:prstGeom prst="rect">
            <a:avLst/>
          </a:prstGeom>
        </p:spPr>
        <p:txBody>
          <a:bodyPr wrap="square">
            <a:spAutoFit/>
          </a:bodyPr>
          <a:lstStyle/>
          <a:p>
            <a:pPr lvl="1" algn="ctr"/>
            <a:r>
              <a:rPr lang="en-GB" b="1" i="1" u="sng" dirty="0" smtClean="0">
                <a:effectLst/>
                <a:latin typeface="Comic Sans MS" panose="030F0702030302020204" pitchFamily="66" charset="0"/>
              </a:rPr>
              <a:t>Capital One </a:t>
            </a:r>
          </a:p>
          <a:p>
            <a:pPr lvl="1" algn="ctr"/>
            <a:r>
              <a:rPr lang="en-GB" b="1" i="1" u="sng" dirty="0" smtClean="0">
                <a:effectLst/>
                <a:latin typeface="Comic Sans MS" panose="030F0702030302020204" pitchFamily="66" charset="0"/>
              </a:rPr>
              <a:t>Classic Platinum</a:t>
            </a:r>
          </a:p>
          <a:p>
            <a:endParaRPr lang="en-GB" b="1" i="1" dirty="0" smtClean="0">
              <a:solidFill>
                <a:srgbClr val="FF0000"/>
              </a:solidFill>
              <a:latin typeface="Comic Sans MS" panose="030F0702030302020204" pitchFamily="66" charset="0"/>
            </a:endParaRPr>
          </a:p>
          <a:p>
            <a:endParaRPr lang="en-GB" b="1" i="1" dirty="0" smtClean="0">
              <a:solidFill>
                <a:srgbClr val="FF0000"/>
              </a:solidFill>
              <a:latin typeface="Comic Sans MS" panose="030F0702030302020204" pitchFamily="66" charset="0"/>
            </a:endParaRPr>
          </a:p>
          <a:p>
            <a:r>
              <a:rPr lang="en-GB" b="1" i="1" dirty="0" smtClean="0">
                <a:solidFill>
                  <a:srgbClr val="FF0000"/>
                </a:solidFill>
                <a:latin typeface="Comic Sans MS" panose="030F0702030302020204" pitchFamily="66" charset="0"/>
              </a:rPr>
              <a:t>APR:   </a:t>
            </a:r>
            <a:r>
              <a:rPr lang="en-GB" b="1" dirty="0" smtClean="0">
                <a:effectLst/>
                <a:latin typeface="Comic Sans MS" panose="030F0702030302020204" pitchFamily="66" charset="0"/>
              </a:rPr>
              <a:t>29.8%</a:t>
            </a:r>
            <a:endParaRPr lang="en-GB" b="1" i="1" dirty="0" smtClean="0">
              <a:solidFill>
                <a:srgbClr val="FF0000"/>
              </a:solidFill>
              <a:latin typeface="Comic Sans MS" panose="030F0702030302020204" pitchFamily="66" charset="0"/>
            </a:endParaRPr>
          </a:p>
          <a:p>
            <a:r>
              <a:rPr lang="en-GB" b="1" i="1" dirty="0" smtClean="0">
                <a:solidFill>
                  <a:srgbClr val="FF0000"/>
                </a:solidFill>
                <a:latin typeface="Comic Sans MS" panose="030F0702030302020204" pitchFamily="66" charset="0"/>
              </a:rPr>
              <a:t> </a:t>
            </a:r>
          </a:p>
          <a:p>
            <a:r>
              <a:rPr lang="en-GB" b="1" i="1" dirty="0" smtClean="0">
                <a:solidFill>
                  <a:srgbClr val="FF0000"/>
                </a:solidFill>
                <a:latin typeface="Comic Sans MS" panose="030F0702030302020204" pitchFamily="66" charset="0"/>
              </a:rPr>
              <a:t>Limit: </a:t>
            </a:r>
            <a:r>
              <a:rPr lang="en-GB" b="1" i="1" dirty="0" smtClean="0">
                <a:latin typeface="Comic Sans MS" panose="030F0702030302020204" pitchFamily="66" charset="0"/>
              </a:rPr>
              <a:t>£1,500</a:t>
            </a:r>
          </a:p>
        </p:txBody>
      </p:sp>
      <p:sp>
        <p:nvSpPr>
          <p:cNvPr id="14" name="Rectangle 13"/>
          <p:cNvSpPr/>
          <p:nvPr/>
        </p:nvSpPr>
        <p:spPr>
          <a:xfrm>
            <a:off x="6156176" y="764704"/>
            <a:ext cx="2808312" cy="2031325"/>
          </a:xfrm>
          <a:prstGeom prst="rect">
            <a:avLst/>
          </a:prstGeom>
        </p:spPr>
        <p:txBody>
          <a:bodyPr wrap="square">
            <a:spAutoFit/>
          </a:bodyPr>
          <a:lstStyle/>
          <a:p>
            <a:pPr algn="ctr"/>
            <a:r>
              <a:rPr lang="en-GB" b="1" i="1" u="sng" dirty="0" err="1" smtClean="0">
                <a:effectLst/>
                <a:latin typeface="Comic Sans MS" panose="030F0702030302020204" pitchFamily="66" charset="0"/>
              </a:rPr>
              <a:t>Vanquis</a:t>
            </a:r>
            <a:r>
              <a:rPr lang="en-GB" b="1" i="1" u="sng" dirty="0" smtClean="0">
                <a:effectLst/>
                <a:latin typeface="Comic Sans MS" panose="030F0702030302020204" pitchFamily="66" charset="0"/>
              </a:rPr>
              <a:t> Visa Credit Card </a:t>
            </a:r>
            <a:r>
              <a:rPr lang="en-GB" b="1" i="1" u="sng" dirty="0" smtClean="0">
                <a:latin typeface="Comic Sans MS" panose="030F0702030302020204" pitchFamily="66" charset="0"/>
              </a:rPr>
              <a:t/>
            </a:r>
            <a:br>
              <a:rPr lang="en-GB" b="1" i="1" u="sng" dirty="0" smtClean="0">
                <a:latin typeface="Comic Sans MS" panose="030F0702030302020204" pitchFamily="66" charset="0"/>
              </a:rPr>
            </a:br>
            <a:r>
              <a:rPr lang="en-GB" b="1" i="1" u="sng" dirty="0" smtClean="0">
                <a:latin typeface="Comic Sans MS" panose="030F0702030302020204" pitchFamily="66" charset="0"/>
              </a:rPr>
              <a:t/>
            </a:r>
            <a:br>
              <a:rPr lang="en-GB" b="1" i="1" u="sng" dirty="0" smtClean="0">
                <a:latin typeface="Comic Sans MS" panose="030F0702030302020204" pitchFamily="66" charset="0"/>
              </a:rPr>
            </a:br>
            <a:endParaRPr lang="en-GB" b="1" i="1" u="sng" dirty="0" smtClean="0">
              <a:solidFill>
                <a:srgbClr val="FF0000"/>
              </a:solidFill>
              <a:latin typeface="Comic Sans MS" panose="030F0702030302020204" pitchFamily="66" charset="0"/>
            </a:endParaRPr>
          </a:p>
          <a:p>
            <a:r>
              <a:rPr lang="en-GB" b="1" i="1" dirty="0" smtClean="0">
                <a:solidFill>
                  <a:srgbClr val="FF0000"/>
                </a:solidFill>
                <a:latin typeface="Comic Sans MS" panose="030F0702030302020204" pitchFamily="66" charset="0"/>
              </a:rPr>
              <a:t>APR:   </a:t>
            </a:r>
            <a:r>
              <a:rPr lang="en-GB" b="1" i="1" dirty="0" smtClean="0">
                <a:latin typeface="Comic Sans MS" panose="030F0702030302020204" pitchFamily="66" charset="0"/>
              </a:rPr>
              <a:t>39.9%</a:t>
            </a:r>
            <a:endParaRPr lang="en-GB" b="1" i="1" dirty="0" smtClean="0">
              <a:solidFill>
                <a:srgbClr val="FF0000"/>
              </a:solidFill>
              <a:latin typeface="Comic Sans MS" panose="030F0702030302020204" pitchFamily="66" charset="0"/>
            </a:endParaRPr>
          </a:p>
          <a:p>
            <a:r>
              <a:rPr lang="en-GB" b="1" i="1" dirty="0" smtClean="0">
                <a:solidFill>
                  <a:srgbClr val="FF0000"/>
                </a:solidFill>
                <a:latin typeface="Comic Sans MS" panose="030F0702030302020204" pitchFamily="66" charset="0"/>
              </a:rPr>
              <a:t> </a:t>
            </a:r>
          </a:p>
          <a:p>
            <a:r>
              <a:rPr lang="en-GB" b="1" i="1" dirty="0" smtClean="0">
                <a:solidFill>
                  <a:srgbClr val="FF0000"/>
                </a:solidFill>
                <a:latin typeface="Comic Sans MS" panose="030F0702030302020204" pitchFamily="66" charset="0"/>
              </a:rPr>
              <a:t>Limit: </a:t>
            </a:r>
            <a:r>
              <a:rPr lang="en-GB" b="1" i="1" dirty="0" smtClean="0">
                <a:latin typeface="Comic Sans MS" panose="030F0702030302020204" pitchFamily="66" charset="0"/>
              </a:rPr>
              <a:t>£3000</a:t>
            </a:r>
          </a:p>
        </p:txBody>
      </p:sp>
      <p:pic>
        <p:nvPicPr>
          <p:cNvPr id="2050" name="Picture 2" descr="Barclaycard Platinum credit card"/>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80723" y="3068960"/>
            <a:ext cx="1370393" cy="867917"/>
          </a:xfrm>
          <a:prstGeom prst="rect">
            <a:avLst/>
          </a:prstGeom>
          <a:noFill/>
          <a:ln w="25400">
            <a:solidFill>
              <a:schemeClr val="tx1"/>
            </a:solidFill>
          </a:ln>
          <a:extLst>
            <a:ext uri="{909E8E84-426E-40DD-AFC4-6F175D3DCCD1}">
              <a14:hiddenFill xmlns="" xmlns:a14="http://schemas.microsoft.com/office/drawing/2010/main">
                <a:solidFill>
                  <a:srgbClr val="FFFFFF"/>
                </a:solidFill>
              </a14:hiddenFill>
            </a:ext>
          </a:extLst>
        </p:spPr>
      </p:pic>
      <p:pic>
        <p:nvPicPr>
          <p:cNvPr id="2052" name="Picture 4" descr="Classic Platinum"/>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10086" y="3000189"/>
            <a:ext cx="1591974" cy="1005458"/>
          </a:xfrm>
          <a:prstGeom prst="rect">
            <a:avLst/>
          </a:prstGeom>
          <a:noFill/>
          <a:ln w="25400">
            <a:noFill/>
          </a:ln>
          <a:extLst>
            <a:ext uri="{909E8E84-426E-40DD-AFC4-6F175D3DCCD1}">
              <a14:hiddenFill xmlns="" xmlns:a14="http://schemas.microsoft.com/office/drawing/2010/main">
                <a:solidFill>
                  <a:srgbClr val="FFFFFF"/>
                </a:solidFill>
              </a14:hiddenFill>
            </a:ext>
          </a:extLst>
        </p:spPr>
      </p:pic>
      <p:pic>
        <p:nvPicPr>
          <p:cNvPr id="2054" name="Picture 6" descr="http://t3.gstatic.com/images?q=tbn:ANd9GcQtxmehf1X0m2Vto0SVOTXSii5eU9qqy_KdUxBK_cw8v7dTsDV5utd_yA">
            <a:hlinkClick r:id="rId4"/>
          </p:cNvPr>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875899" y="3068960"/>
            <a:ext cx="1368866" cy="86384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Box 14"/>
          <p:cNvSpPr txBox="1"/>
          <p:nvPr/>
        </p:nvSpPr>
        <p:spPr>
          <a:xfrm>
            <a:off x="0" y="4327198"/>
            <a:ext cx="9144000" cy="2308324"/>
          </a:xfrm>
          <a:prstGeom prst="rect">
            <a:avLst/>
          </a:prstGeom>
          <a:noFill/>
        </p:spPr>
        <p:txBody>
          <a:bodyPr wrap="square" rtlCol="0">
            <a:spAutoFit/>
          </a:bodyPr>
          <a:lstStyle/>
          <a:p>
            <a:pPr algn="ctr"/>
            <a:r>
              <a:rPr lang="en-GB" b="1" u="sng" dirty="0" smtClean="0">
                <a:latin typeface="Comic Sans MS" panose="030F0702030302020204" pitchFamily="66" charset="0"/>
              </a:rPr>
              <a:t>Your task </a:t>
            </a:r>
          </a:p>
          <a:p>
            <a:endParaRPr lang="en-GB" b="1" dirty="0">
              <a:latin typeface="Comic Sans MS" panose="030F0702030302020204" pitchFamily="66" charset="0"/>
            </a:endParaRPr>
          </a:p>
          <a:p>
            <a:r>
              <a:rPr lang="en-GB" b="1" dirty="0" smtClean="0">
                <a:solidFill>
                  <a:srgbClr val="FF0000"/>
                </a:solidFill>
                <a:latin typeface="Comic Sans MS" panose="030F0702030302020204" pitchFamily="66" charset="0"/>
              </a:rPr>
              <a:t>On each credit card you have to borrow £1200 .</a:t>
            </a:r>
          </a:p>
          <a:p>
            <a:r>
              <a:rPr lang="en-GB" b="1" dirty="0" smtClean="0">
                <a:solidFill>
                  <a:srgbClr val="FF0000"/>
                </a:solidFill>
                <a:latin typeface="Comic Sans MS" panose="030F0702030302020204" pitchFamily="66" charset="0"/>
              </a:rPr>
              <a:t>you need to work how much you will need to repay over: </a:t>
            </a:r>
          </a:p>
          <a:p>
            <a:pPr marL="285750" indent="-285750" algn="ctr">
              <a:buFont typeface="Arial" panose="020B0604020202020204" pitchFamily="34" charset="0"/>
              <a:buChar char="•"/>
            </a:pPr>
            <a:r>
              <a:rPr lang="en-GB" b="1" dirty="0">
                <a:latin typeface="Comic Sans MS" panose="030F0702030302020204" pitchFamily="66" charset="0"/>
              </a:rPr>
              <a:t> </a:t>
            </a:r>
            <a:r>
              <a:rPr lang="en-GB" b="1" dirty="0" smtClean="0">
                <a:latin typeface="Comic Sans MS" panose="030F0702030302020204" pitchFamily="66" charset="0"/>
              </a:rPr>
              <a:t>1 years</a:t>
            </a:r>
          </a:p>
          <a:p>
            <a:pPr marL="285750" indent="-285750" algn="ctr">
              <a:buFont typeface="Arial" panose="020B0604020202020204" pitchFamily="34" charset="0"/>
              <a:buChar char="•"/>
            </a:pPr>
            <a:r>
              <a:rPr lang="en-GB" b="1" dirty="0">
                <a:latin typeface="Comic Sans MS" panose="030F0702030302020204" pitchFamily="66" charset="0"/>
              </a:rPr>
              <a:t> </a:t>
            </a:r>
            <a:r>
              <a:rPr lang="en-GB" b="1" dirty="0" smtClean="0">
                <a:latin typeface="Comic Sans MS" panose="030F0702030302020204" pitchFamily="66" charset="0"/>
              </a:rPr>
              <a:t>3 years</a:t>
            </a:r>
          </a:p>
          <a:p>
            <a:pPr marL="285750" indent="-285750" algn="ctr">
              <a:buFont typeface="Arial" panose="020B0604020202020204" pitchFamily="34" charset="0"/>
              <a:buChar char="•"/>
            </a:pPr>
            <a:r>
              <a:rPr lang="en-GB" b="1" dirty="0">
                <a:latin typeface="Comic Sans MS" panose="030F0702030302020204" pitchFamily="66" charset="0"/>
              </a:rPr>
              <a:t> </a:t>
            </a:r>
            <a:r>
              <a:rPr lang="en-GB" b="1" dirty="0" smtClean="0">
                <a:latin typeface="Comic Sans MS" panose="030F0702030302020204" pitchFamily="66" charset="0"/>
              </a:rPr>
              <a:t>5 years </a:t>
            </a:r>
          </a:p>
          <a:p>
            <a:pPr algn="r"/>
            <a:r>
              <a:rPr lang="en-GB" b="1" dirty="0" smtClean="0">
                <a:latin typeface="Comic Sans MS" panose="030F0702030302020204" pitchFamily="66" charset="0"/>
              </a:rPr>
              <a:t>(Hint remember APR!) </a:t>
            </a:r>
            <a:endParaRPr lang="en-GB" b="1" dirty="0">
              <a:latin typeface="Comic Sans MS" panose="030F0702030302020204" pitchFamily="66" charset="0"/>
            </a:endParaRPr>
          </a:p>
        </p:txBody>
      </p:sp>
      <p:sp>
        <p:nvSpPr>
          <p:cNvPr id="16" name="TextBox 15"/>
          <p:cNvSpPr txBox="1"/>
          <p:nvPr/>
        </p:nvSpPr>
        <p:spPr>
          <a:xfrm>
            <a:off x="6876256" y="4653136"/>
            <a:ext cx="2088232" cy="830997"/>
          </a:xfrm>
          <a:prstGeom prst="rect">
            <a:avLst/>
          </a:prstGeom>
          <a:noFill/>
        </p:spPr>
        <p:txBody>
          <a:bodyPr wrap="square" rtlCol="0">
            <a:spAutoFit/>
          </a:bodyPr>
          <a:lstStyle/>
          <a:p>
            <a:r>
              <a:rPr lang="en-GB" sz="2400" dirty="0" smtClean="0"/>
              <a:t>Enter Answers on Next Slide</a:t>
            </a:r>
            <a:endParaRPr lang="en-GB" sz="2400" dirty="0"/>
          </a:p>
        </p:txBody>
      </p:sp>
    </p:spTree>
    <p:extLst>
      <p:ext uri="{BB962C8B-B14F-4D97-AF65-F5344CB8AC3E}">
        <p14:creationId xmlns="" xmlns:p14="http://schemas.microsoft.com/office/powerpoint/2010/main" val="1406374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545</Words>
  <Application>Microsoft Office PowerPoint</Application>
  <PresentationFormat>On-screen Show (4:3)</PresentationFormat>
  <Paragraphs>105</Paragraphs>
  <Slides>16</Slides>
  <Notes>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So when you need more moneY!</vt:lpstr>
      <vt:lpstr>Credit Cards</vt:lpstr>
      <vt:lpstr>Slide 7</vt:lpstr>
      <vt:lpstr>Slide 8</vt:lpstr>
      <vt:lpstr>Slide 9</vt:lpstr>
      <vt:lpstr>Slide 10</vt:lpstr>
      <vt:lpstr>Slide 11</vt:lpstr>
      <vt:lpstr>What are the Pros of a Credit Card?</vt:lpstr>
      <vt:lpstr> What might the problems be with a credit card?</vt:lpstr>
      <vt:lpstr>A quick Online Credit Card quiz</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Croxford</dc:creator>
  <cp:lastModifiedBy>wilmar</cp:lastModifiedBy>
  <cp:revision>18</cp:revision>
  <dcterms:created xsi:type="dcterms:W3CDTF">2014-12-18T11:57:42Z</dcterms:created>
  <dcterms:modified xsi:type="dcterms:W3CDTF">2016-11-20T16:19:06Z</dcterms:modified>
</cp:coreProperties>
</file>