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69" r:id="rId3"/>
    <p:sldId id="280" r:id="rId4"/>
    <p:sldId id="294" r:id="rId5"/>
    <p:sldId id="271" r:id="rId6"/>
    <p:sldId id="295" r:id="rId7"/>
    <p:sldId id="296" r:id="rId8"/>
    <p:sldId id="297" r:id="rId9"/>
    <p:sldId id="298" r:id="rId10"/>
    <p:sldId id="302" r:id="rId11"/>
    <p:sldId id="272" r:id="rId12"/>
    <p:sldId id="278" r:id="rId13"/>
    <p:sldId id="301" r:id="rId14"/>
    <p:sldId id="281" r:id="rId15"/>
    <p:sldId id="303" r:id="rId16"/>
    <p:sldId id="304" r:id="rId17"/>
    <p:sldId id="283" r:id="rId18"/>
    <p:sldId id="299" r:id="rId19"/>
    <p:sldId id="279" r:id="rId20"/>
    <p:sldId id="285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792" autoAdjust="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4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4389D2-B9B7-4F43-9885-77EF85ECF6E6}" type="doc">
      <dgm:prSet loTypeId="urn:microsoft.com/office/officeart/2005/8/layout/vList3#2" loCatId="picture" qsTypeId="urn:microsoft.com/office/officeart/2005/8/quickstyle/simple1" qsCatId="simple" csTypeId="urn:microsoft.com/office/officeart/2005/8/colors/accent1_2" csCatId="accent1" phldr="1"/>
      <dgm:spPr/>
    </dgm:pt>
    <dgm:pt modelId="{10247362-143E-48DC-A52D-ED295792EB6B}">
      <dgm:prSet phldrT="[Text]" custT="1"/>
      <dgm:spPr/>
      <dgm:t>
        <a:bodyPr/>
        <a:lstStyle/>
        <a:p>
          <a:r>
            <a:rPr lang="en-GB" sz="2600" dirty="0" smtClean="0"/>
            <a:t>What Language are we using?</a:t>
          </a:r>
        </a:p>
        <a:p>
          <a:endParaRPr lang="en-GB" sz="2700" dirty="0"/>
        </a:p>
      </dgm:t>
    </dgm:pt>
    <dgm:pt modelId="{3601558A-AA5A-4E12-B1B8-F908E7DF3822}" type="parTrans" cxnId="{5DECE971-4CCC-4783-AF7A-3273D45D6F97}">
      <dgm:prSet/>
      <dgm:spPr/>
      <dgm:t>
        <a:bodyPr/>
        <a:lstStyle/>
        <a:p>
          <a:endParaRPr lang="en-GB"/>
        </a:p>
      </dgm:t>
    </dgm:pt>
    <dgm:pt modelId="{81D64158-3334-4BF1-97C8-8A25E233A360}" type="sibTrans" cxnId="{5DECE971-4CCC-4783-AF7A-3273D45D6F97}">
      <dgm:prSet/>
      <dgm:spPr/>
      <dgm:t>
        <a:bodyPr/>
        <a:lstStyle/>
        <a:p>
          <a:endParaRPr lang="en-GB"/>
        </a:p>
      </dgm:t>
    </dgm:pt>
    <dgm:pt modelId="{11DD2FB6-BA1E-4B8D-B11C-718B3CF48186}">
      <dgm:prSet phldrT="[Text]"/>
      <dgm:spPr/>
      <dgm:t>
        <a:bodyPr/>
        <a:lstStyle/>
        <a:p>
          <a:r>
            <a:rPr lang="en-GB" dirty="0" smtClean="0"/>
            <a:t>Describe a variable?</a:t>
          </a:r>
        </a:p>
        <a:p>
          <a:r>
            <a:rPr lang="en-GB" dirty="0" smtClean="0"/>
            <a:t> </a:t>
          </a:r>
          <a:endParaRPr lang="en-GB" dirty="0"/>
        </a:p>
      </dgm:t>
    </dgm:pt>
    <dgm:pt modelId="{DB39796C-C9A4-487C-80F0-2B627FC66313}" type="parTrans" cxnId="{72D861D7-845D-4B82-9BF9-19BF5CF61301}">
      <dgm:prSet/>
      <dgm:spPr/>
      <dgm:t>
        <a:bodyPr/>
        <a:lstStyle/>
        <a:p>
          <a:endParaRPr lang="en-GB"/>
        </a:p>
      </dgm:t>
    </dgm:pt>
    <dgm:pt modelId="{14BEFDFE-C567-4255-AF87-9630ADEE0C00}" type="sibTrans" cxnId="{72D861D7-845D-4B82-9BF9-19BF5CF61301}">
      <dgm:prSet/>
      <dgm:spPr/>
      <dgm:t>
        <a:bodyPr/>
        <a:lstStyle/>
        <a:p>
          <a:endParaRPr lang="en-GB"/>
        </a:p>
      </dgm:t>
    </dgm:pt>
    <dgm:pt modelId="{096EDC49-973D-420A-BCF5-39D7BF515CC9}">
      <dgm:prSet phldrT="[Text]"/>
      <dgm:spPr/>
      <dgm:t>
        <a:bodyPr/>
        <a:lstStyle/>
        <a:p>
          <a:r>
            <a:rPr lang="en-GB" dirty="0" smtClean="0"/>
            <a:t>What does this = mean?</a:t>
          </a:r>
          <a:endParaRPr lang="en-GB" dirty="0"/>
        </a:p>
      </dgm:t>
    </dgm:pt>
    <dgm:pt modelId="{2E1F8EC9-CE46-4D84-B7F5-07064D4F0EEF}" type="parTrans" cxnId="{C3F135C4-2E92-4581-BC0E-1E1060382DCB}">
      <dgm:prSet/>
      <dgm:spPr/>
      <dgm:t>
        <a:bodyPr/>
        <a:lstStyle/>
        <a:p>
          <a:endParaRPr lang="en-GB"/>
        </a:p>
      </dgm:t>
    </dgm:pt>
    <dgm:pt modelId="{CB9D1213-2EF1-41AE-8425-E1FF43F4E0F5}" type="sibTrans" cxnId="{C3F135C4-2E92-4581-BC0E-1E1060382DCB}">
      <dgm:prSet/>
      <dgm:spPr/>
      <dgm:t>
        <a:bodyPr/>
        <a:lstStyle/>
        <a:p>
          <a:endParaRPr lang="en-GB"/>
        </a:p>
      </dgm:t>
    </dgm:pt>
    <dgm:pt modelId="{B0A10C90-2440-4B3E-94C9-489E1A4FAE92}" type="pres">
      <dgm:prSet presAssocID="{584389D2-B9B7-4F43-9885-77EF85ECF6E6}" presName="linearFlow" presStyleCnt="0">
        <dgm:presLayoutVars>
          <dgm:dir/>
          <dgm:resizeHandles val="exact"/>
        </dgm:presLayoutVars>
      </dgm:prSet>
      <dgm:spPr/>
    </dgm:pt>
    <dgm:pt modelId="{47EE823B-C3F8-4A13-B269-93B6051FF02E}" type="pres">
      <dgm:prSet presAssocID="{10247362-143E-48DC-A52D-ED295792EB6B}" presName="composite" presStyleCnt="0"/>
      <dgm:spPr/>
    </dgm:pt>
    <dgm:pt modelId="{E67FDBC7-F833-481F-BC95-CC8C27C410B5}" type="pres">
      <dgm:prSet presAssocID="{10247362-143E-48DC-A52D-ED295792EB6B}" presName="imgShp" presStyleLbl="fgImgPlace1" presStyleIdx="0" presStyleCnt="3" custScaleX="114438" custScaleY="98776" custLinFactNeighborX="-90181" custLinFactNeighborY="-2136"/>
      <dgm:spPr/>
    </dgm:pt>
    <dgm:pt modelId="{5A7E4687-CB44-41EF-807B-F0972F89CC77}" type="pres">
      <dgm:prSet presAssocID="{10247362-143E-48DC-A52D-ED295792EB6B}" presName="txShp" presStyleLbl="node1" presStyleIdx="0" presStyleCnt="3" custScaleX="128772" custScaleY="98776" custLinFactNeighborX="9079" custLinFactNeighborY="49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FBF23-D00E-415F-8555-8DBD2FC19EAD}" type="pres">
      <dgm:prSet presAssocID="{81D64158-3334-4BF1-97C8-8A25E233A360}" presName="spacing" presStyleCnt="0"/>
      <dgm:spPr/>
    </dgm:pt>
    <dgm:pt modelId="{23E5004D-0399-4EF1-AF60-47E11FC591F4}" type="pres">
      <dgm:prSet presAssocID="{11DD2FB6-BA1E-4B8D-B11C-718B3CF48186}" presName="composite" presStyleCnt="0"/>
      <dgm:spPr/>
    </dgm:pt>
    <dgm:pt modelId="{B21FC601-A67F-402F-AA56-42B1ECD4EEED}" type="pres">
      <dgm:prSet presAssocID="{11DD2FB6-BA1E-4B8D-B11C-718B3CF48186}" presName="imgShp" presStyleLbl="fgImgPlace1" presStyleIdx="1" presStyleCnt="3" custScaleX="117483" custLinFactNeighborX="-37498" custLinFactNeighborY="-16787"/>
      <dgm:spPr/>
    </dgm:pt>
    <dgm:pt modelId="{5C79C30D-3B90-4CD1-A2FE-58C77E80022C}" type="pres">
      <dgm:prSet presAssocID="{11DD2FB6-BA1E-4B8D-B11C-718B3CF48186}" presName="txShp" presStyleLbl="node1" presStyleIdx="1" presStyleCnt="3" custScaleX="131609" custLinFactNeighborX="9079" custLinFactNeighborY="-167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04F70-BF1F-4900-87C1-AE2F70D6ED08}" type="pres">
      <dgm:prSet presAssocID="{14BEFDFE-C567-4255-AF87-9630ADEE0C00}" presName="spacing" presStyleCnt="0"/>
      <dgm:spPr/>
    </dgm:pt>
    <dgm:pt modelId="{AEE2B6A9-2E8A-45D1-A0B7-7BA1BF912E6C}" type="pres">
      <dgm:prSet presAssocID="{096EDC49-973D-420A-BCF5-39D7BF515CC9}" presName="composite" presStyleCnt="0"/>
      <dgm:spPr/>
    </dgm:pt>
    <dgm:pt modelId="{920E7462-FFF7-4344-AB5E-420107FFF661}" type="pres">
      <dgm:prSet presAssocID="{096EDC49-973D-420A-BCF5-39D7BF515CC9}" presName="imgShp" presStyleLbl="fgImgPlace1" presStyleIdx="2" presStyleCnt="3" custScaleX="113848" custLinFactNeighborX="-42050" custLinFactNeighborY="-31876"/>
      <dgm:spPr/>
    </dgm:pt>
    <dgm:pt modelId="{5757D860-8D02-44B0-8EA4-4ACF6B82CF9B}" type="pres">
      <dgm:prSet presAssocID="{096EDC49-973D-420A-BCF5-39D7BF515CC9}" presName="txShp" presStyleLbl="node1" presStyleIdx="2" presStyleCnt="3" custScaleX="127537" custLinFactNeighborX="9079" custLinFactNeighborY="-3187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63ED623-9D61-4E95-8508-8E3EB519BB7C}" type="presOf" srcId="{11DD2FB6-BA1E-4B8D-B11C-718B3CF48186}" destId="{5C79C30D-3B90-4CD1-A2FE-58C77E80022C}" srcOrd="0" destOrd="0" presId="urn:microsoft.com/office/officeart/2005/8/layout/vList3#2"/>
    <dgm:cxn modelId="{72D861D7-845D-4B82-9BF9-19BF5CF61301}" srcId="{584389D2-B9B7-4F43-9885-77EF85ECF6E6}" destId="{11DD2FB6-BA1E-4B8D-B11C-718B3CF48186}" srcOrd="1" destOrd="0" parTransId="{DB39796C-C9A4-487C-80F0-2B627FC66313}" sibTransId="{14BEFDFE-C567-4255-AF87-9630ADEE0C00}"/>
    <dgm:cxn modelId="{C56F2166-60D3-41EB-BD6C-E3A15FB9AD56}" type="presOf" srcId="{096EDC49-973D-420A-BCF5-39D7BF515CC9}" destId="{5757D860-8D02-44B0-8EA4-4ACF6B82CF9B}" srcOrd="0" destOrd="0" presId="urn:microsoft.com/office/officeart/2005/8/layout/vList3#2"/>
    <dgm:cxn modelId="{B4AB271A-C97D-429F-BCD1-229D13046BB8}" type="presOf" srcId="{10247362-143E-48DC-A52D-ED295792EB6B}" destId="{5A7E4687-CB44-41EF-807B-F0972F89CC77}" srcOrd="0" destOrd="0" presId="urn:microsoft.com/office/officeart/2005/8/layout/vList3#2"/>
    <dgm:cxn modelId="{C3F135C4-2E92-4581-BC0E-1E1060382DCB}" srcId="{584389D2-B9B7-4F43-9885-77EF85ECF6E6}" destId="{096EDC49-973D-420A-BCF5-39D7BF515CC9}" srcOrd="2" destOrd="0" parTransId="{2E1F8EC9-CE46-4D84-B7F5-07064D4F0EEF}" sibTransId="{CB9D1213-2EF1-41AE-8425-E1FF43F4E0F5}"/>
    <dgm:cxn modelId="{5DECE971-4CCC-4783-AF7A-3273D45D6F97}" srcId="{584389D2-B9B7-4F43-9885-77EF85ECF6E6}" destId="{10247362-143E-48DC-A52D-ED295792EB6B}" srcOrd="0" destOrd="0" parTransId="{3601558A-AA5A-4E12-B1B8-F908E7DF3822}" sibTransId="{81D64158-3334-4BF1-97C8-8A25E233A360}"/>
    <dgm:cxn modelId="{FC6C1CBC-30CD-4071-BB27-FE6ACF27BD03}" type="presOf" srcId="{584389D2-B9B7-4F43-9885-77EF85ECF6E6}" destId="{B0A10C90-2440-4B3E-94C9-489E1A4FAE92}" srcOrd="0" destOrd="0" presId="urn:microsoft.com/office/officeart/2005/8/layout/vList3#2"/>
    <dgm:cxn modelId="{245191A6-C343-441A-81DA-7558B920204E}" type="presParOf" srcId="{B0A10C90-2440-4B3E-94C9-489E1A4FAE92}" destId="{47EE823B-C3F8-4A13-B269-93B6051FF02E}" srcOrd="0" destOrd="0" presId="urn:microsoft.com/office/officeart/2005/8/layout/vList3#2"/>
    <dgm:cxn modelId="{F5BB02AA-9630-479C-9DE9-40BF128F736A}" type="presParOf" srcId="{47EE823B-C3F8-4A13-B269-93B6051FF02E}" destId="{E67FDBC7-F833-481F-BC95-CC8C27C410B5}" srcOrd="0" destOrd="0" presId="urn:microsoft.com/office/officeart/2005/8/layout/vList3#2"/>
    <dgm:cxn modelId="{EF2F8B2F-264C-4CF1-8743-33A79F7070D4}" type="presParOf" srcId="{47EE823B-C3F8-4A13-B269-93B6051FF02E}" destId="{5A7E4687-CB44-41EF-807B-F0972F89CC77}" srcOrd="1" destOrd="0" presId="urn:microsoft.com/office/officeart/2005/8/layout/vList3#2"/>
    <dgm:cxn modelId="{E499AF13-7856-4CC1-B174-8DCB6A63EE89}" type="presParOf" srcId="{B0A10C90-2440-4B3E-94C9-489E1A4FAE92}" destId="{282FBF23-D00E-415F-8555-8DBD2FC19EAD}" srcOrd="1" destOrd="0" presId="urn:microsoft.com/office/officeart/2005/8/layout/vList3#2"/>
    <dgm:cxn modelId="{4EF363F8-5A75-4C27-9C6C-89ACB9603277}" type="presParOf" srcId="{B0A10C90-2440-4B3E-94C9-489E1A4FAE92}" destId="{23E5004D-0399-4EF1-AF60-47E11FC591F4}" srcOrd="2" destOrd="0" presId="urn:microsoft.com/office/officeart/2005/8/layout/vList3#2"/>
    <dgm:cxn modelId="{7436D43D-42D9-40C3-82D8-B2FB5E2206AF}" type="presParOf" srcId="{23E5004D-0399-4EF1-AF60-47E11FC591F4}" destId="{B21FC601-A67F-402F-AA56-42B1ECD4EEED}" srcOrd="0" destOrd="0" presId="urn:microsoft.com/office/officeart/2005/8/layout/vList3#2"/>
    <dgm:cxn modelId="{8CF87765-5056-4484-B030-A0F8EAAA2BE7}" type="presParOf" srcId="{23E5004D-0399-4EF1-AF60-47E11FC591F4}" destId="{5C79C30D-3B90-4CD1-A2FE-58C77E80022C}" srcOrd="1" destOrd="0" presId="urn:microsoft.com/office/officeart/2005/8/layout/vList3#2"/>
    <dgm:cxn modelId="{DAE1090E-C5F2-40F1-B1DB-32A39F376F07}" type="presParOf" srcId="{B0A10C90-2440-4B3E-94C9-489E1A4FAE92}" destId="{3D404F70-BF1F-4900-87C1-AE2F70D6ED08}" srcOrd="3" destOrd="0" presId="urn:microsoft.com/office/officeart/2005/8/layout/vList3#2"/>
    <dgm:cxn modelId="{6092A980-82C0-40DE-9B90-F2241FA631DB}" type="presParOf" srcId="{B0A10C90-2440-4B3E-94C9-489E1A4FAE92}" destId="{AEE2B6A9-2E8A-45D1-A0B7-7BA1BF912E6C}" srcOrd="4" destOrd="0" presId="urn:microsoft.com/office/officeart/2005/8/layout/vList3#2"/>
    <dgm:cxn modelId="{A052AE4F-690E-49BF-B8F1-880825D04D2C}" type="presParOf" srcId="{AEE2B6A9-2E8A-45D1-A0B7-7BA1BF912E6C}" destId="{920E7462-FFF7-4344-AB5E-420107FFF661}" srcOrd="0" destOrd="0" presId="urn:microsoft.com/office/officeart/2005/8/layout/vList3#2"/>
    <dgm:cxn modelId="{6C1D698D-B851-4275-BB3B-545C1081EDC6}" type="presParOf" srcId="{AEE2B6A9-2E8A-45D1-A0B7-7BA1BF912E6C}" destId="{5757D860-8D02-44B0-8EA4-4ACF6B82CF9B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389D2-B9B7-4F43-9885-77EF85ECF6E6}" type="doc">
      <dgm:prSet loTypeId="urn:microsoft.com/office/officeart/2005/8/layout/vList3#3" loCatId="picture" qsTypeId="urn:microsoft.com/office/officeart/2005/8/quickstyle/simple1" qsCatId="simple" csTypeId="urn:microsoft.com/office/officeart/2005/8/colors/accent1_2" csCatId="accent1" phldr="1"/>
      <dgm:spPr/>
    </dgm:pt>
    <dgm:pt modelId="{10247362-143E-48DC-A52D-ED295792EB6B}">
      <dgm:prSet phldrT="[Text]"/>
      <dgm:spPr/>
      <dgm:t>
        <a:bodyPr/>
        <a:lstStyle/>
        <a:p>
          <a:r>
            <a:rPr lang="en-GB" dirty="0" smtClean="0"/>
            <a:t>Name a function we had used?	</a:t>
          </a:r>
          <a:endParaRPr lang="en-GB" dirty="0"/>
        </a:p>
      </dgm:t>
    </dgm:pt>
    <dgm:pt modelId="{3601558A-AA5A-4E12-B1B8-F908E7DF3822}" type="parTrans" cxnId="{5DECE971-4CCC-4783-AF7A-3273D45D6F97}">
      <dgm:prSet/>
      <dgm:spPr/>
      <dgm:t>
        <a:bodyPr/>
        <a:lstStyle/>
        <a:p>
          <a:endParaRPr lang="en-GB"/>
        </a:p>
      </dgm:t>
    </dgm:pt>
    <dgm:pt modelId="{81D64158-3334-4BF1-97C8-8A25E233A360}" type="sibTrans" cxnId="{5DECE971-4CCC-4783-AF7A-3273D45D6F97}">
      <dgm:prSet/>
      <dgm:spPr/>
      <dgm:t>
        <a:bodyPr/>
        <a:lstStyle/>
        <a:p>
          <a:endParaRPr lang="en-GB"/>
        </a:p>
      </dgm:t>
    </dgm:pt>
    <dgm:pt modelId="{11DD2FB6-BA1E-4B8D-B11C-718B3CF48186}">
      <dgm:prSet phldrT="[Text]"/>
      <dgm:spPr/>
      <dgm:t>
        <a:bodyPr/>
        <a:lstStyle/>
        <a:p>
          <a:r>
            <a:rPr lang="en-GB" dirty="0" smtClean="0"/>
            <a:t>What are letters known as in programming?</a:t>
          </a:r>
          <a:endParaRPr lang="en-GB" dirty="0"/>
        </a:p>
      </dgm:t>
    </dgm:pt>
    <dgm:pt modelId="{DB39796C-C9A4-487C-80F0-2B627FC66313}" type="parTrans" cxnId="{72D861D7-845D-4B82-9BF9-19BF5CF61301}">
      <dgm:prSet/>
      <dgm:spPr/>
      <dgm:t>
        <a:bodyPr/>
        <a:lstStyle/>
        <a:p>
          <a:endParaRPr lang="en-GB"/>
        </a:p>
      </dgm:t>
    </dgm:pt>
    <dgm:pt modelId="{14BEFDFE-C567-4255-AF87-9630ADEE0C00}" type="sibTrans" cxnId="{72D861D7-845D-4B82-9BF9-19BF5CF61301}">
      <dgm:prSet/>
      <dgm:spPr/>
      <dgm:t>
        <a:bodyPr/>
        <a:lstStyle/>
        <a:p>
          <a:endParaRPr lang="en-GB"/>
        </a:p>
      </dgm:t>
    </dgm:pt>
    <dgm:pt modelId="{096EDC49-973D-420A-BCF5-39D7BF515CC9}">
      <dgm:prSet phldrT="[Text]"/>
      <dgm:spPr/>
      <dgm:t>
        <a:bodyPr/>
        <a:lstStyle/>
        <a:p>
          <a:r>
            <a:rPr lang="en-GB" dirty="0" smtClean="0"/>
            <a:t>x = input(Enter name) </a:t>
          </a:r>
        </a:p>
        <a:p>
          <a:r>
            <a:rPr lang="en-GB" dirty="0" smtClean="0"/>
            <a:t>Where is the error here?</a:t>
          </a:r>
        </a:p>
        <a:p>
          <a:endParaRPr lang="en-GB" dirty="0"/>
        </a:p>
      </dgm:t>
    </dgm:pt>
    <dgm:pt modelId="{2E1F8EC9-CE46-4D84-B7F5-07064D4F0EEF}" type="parTrans" cxnId="{C3F135C4-2E92-4581-BC0E-1E1060382DCB}">
      <dgm:prSet/>
      <dgm:spPr/>
      <dgm:t>
        <a:bodyPr/>
        <a:lstStyle/>
        <a:p>
          <a:endParaRPr lang="en-GB"/>
        </a:p>
      </dgm:t>
    </dgm:pt>
    <dgm:pt modelId="{CB9D1213-2EF1-41AE-8425-E1FF43F4E0F5}" type="sibTrans" cxnId="{C3F135C4-2E92-4581-BC0E-1E1060382DCB}">
      <dgm:prSet/>
      <dgm:spPr/>
      <dgm:t>
        <a:bodyPr/>
        <a:lstStyle/>
        <a:p>
          <a:endParaRPr lang="en-GB"/>
        </a:p>
      </dgm:t>
    </dgm:pt>
    <dgm:pt modelId="{B0A10C90-2440-4B3E-94C9-489E1A4FAE92}" type="pres">
      <dgm:prSet presAssocID="{584389D2-B9B7-4F43-9885-77EF85ECF6E6}" presName="linearFlow" presStyleCnt="0">
        <dgm:presLayoutVars>
          <dgm:dir/>
          <dgm:resizeHandles val="exact"/>
        </dgm:presLayoutVars>
      </dgm:prSet>
      <dgm:spPr/>
    </dgm:pt>
    <dgm:pt modelId="{47EE823B-C3F8-4A13-B269-93B6051FF02E}" type="pres">
      <dgm:prSet presAssocID="{10247362-143E-48DC-A52D-ED295792EB6B}" presName="composite" presStyleCnt="0"/>
      <dgm:spPr/>
    </dgm:pt>
    <dgm:pt modelId="{E67FDBC7-F833-481F-BC95-CC8C27C410B5}" type="pres">
      <dgm:prSet presAssocID="{10247362-143E-48DC-A52D-ED295792EB6B}" presName="imgShp" presStyleLbl="fgImgPlace1" presStyleIdx="0" presStyleCnt="3" custScaleX="78966" custScaleY="82742" custLinFactNeighborX="-4262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A7E4687-CB44-41EF-807B-F0972F89CC77}" type="pres">
      <dgm:prSet presAssocID="{10247362-143E-48DC-A52D-ED295792EB6B}" presName="txShp" presStyleLbl="node1" presStyleIdx="0" presStyleCnt="3" custScaleX="128650" custScaleY="98776" custLinFactNeighborX="9079" custLinFactNeighborY="49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82FBF23-D00E-415F-8555-8DBD2FC19EAD}" type="pres">
      <dgm:prSet presAssocID="{81D64158-3334-4BF1-97C8-8A25E233A360}" presName="spacing" presStyleCnt="0"/>
      <dgm:spPr/>
    </dgm:pt>
    <dgm:pt modelId="{23E5004D-0399-4EF1-AF60-47E11FC591F4}" type="pres">
      <dgm:prSet presAssocID="{11DD2FB6-BA1E-4B8D-B11C-718B3CF48186}" presName="composite" presStyleCnt="0"/>
      <dgm:spPr/>
    </dgm:pt>
    <dgm:pt modelId="{B21FC601-A67F-402F-AA56-42B1ECD4EEED}" type="pres">
      <dgm:prSet presAssocID="{11DD2FB6-BA1E-4B8D-B11C-718B3CF48186}" presName="imgShp" presStyleLbl="fgImgPlace1" presStyleIdx="1" presStyleCnt="3" custScaleX="117483" custLinFactNeighborX="-39217" custLinFactNeighborY="-16787"/>
      <dgm:spPr/>
    </dgm:pt>
    <dgm:pt modelId="{5C79C30D-3B90-4CD1-A2FE-58C77E80022C}" type="pres">
      <dgm:prSet presAssocID="{11DD2FB6-BA1E-4B8D-B11C-718B3CF48186}" presName="txShp" presStyleLbl="node1" presStyleIdx="1" presStyleCnt="3" custScaleX="131609" custLinFactNeighborX="9079" custLinFactNeighborY="-167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04F70-BF1F-4900-87C1-AE2F70D6ED08}" type="pres">
      <dgm:prSet presAssocID="{14BEFDFE-C567-4255-AF87-9630ADEE0C00}" presName="spacing" presStyleCnt="0"/>
      <dgm:spPr/>
    </dgm:pt>
    <dgm:pt modelId="{AEE2B6A9-2E8A-45D1-A0B7-7BA1BF912E6C}" type="pres">
      <dgm:prSet presAssocID="{096EDC49-973D-420A-BCF5-39D7BF515CC9}" presName="composite" presStyleCnt="0"/>
      <dgm:spPr/>
    </dgm:pt>
    <dgm:pt modelId="{920E7462-FFF7-4344-AB5E-420107FFF661}" type="pres">
      <dgm:prSet presAssocID="{096EDC49-973D-420A-BCF5-39D7BF515CC9}" presName="imgShp" presStyleLbl="fgImgPlace1" presStyleIdx="2" presStyleCnt="3" custScaleX="113019" custScaleY="89128" custLinFactNeighborX="-43259" custLinFactNeighborY="-4376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5757D860-8D02-44B0-8EA4-4ACF6B82CF9B}" type="pres">
      <dgm:prSet presAssocID="{096EDC49-973D-420A-BCF5-39D7BF515CC9}" presName="txShp" presStyleLbl="node1" presStyleIdx="2" presStyleCnt="3" custScaleX="127537" custLinFactNeighborX="9079" custLinFactNeighborY="-3187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936D40A-45AA-4E9A-944E-6A1D21BCF26B}" type="presOf" srcId="{584389D2-B9B7-4F43-9885-77EF85ECF6E6}" destId="{B0A10C90-2440-4B3E-94C9-489E1A4FAE92}" srcOrd="0" destOrd="0" presId="urn:microsoft.com/office/officeart/2005/8/layout/vList3#3"/>
    <dgm:cxn modelId="{2591E1E1-EEAD-449B-914B-33C4BDA14520}" type="presOf" srcId="{11DD2FB6-BA1E-4B8D-B11C-718B3CF48186}" destId="{5C79C30D-3B90-4CD1-A2FE-58C77E80022C}" srcOrd="0" destOrd="0" presId="urn:microsoft.com/office/officeart/2005/8/layout/vList3#3"/>
    <dgm:cxn modelId="{72D861D7-845D-4B82-9BF9-19BF5CF61301}" srcId="{584389D2-B9B7-4F43-9885-77EF85ECF6E6}" destId="{11DD2FB6-BA1E-4B8D-B11C-718B3CF48186}" srcOrd="1" destOrd="0" parTransId="{DB39796C-C9A4-487C-80F0-2B627FC66313}" sibTransId="{14BEFDFE-C567-4255-AF87-9630ADEE0C00}"/>
    <dgm:cxn modelId="{33D9B2F4-1B82-431D-B0F5-A28AA2157E51}" type="presOf" srcId="{096EDC49-973D-420A-BCF5-39D7BF515CC9}" destId="{5757D860-8D02-44B0-8EA4-4ACF6B82CF9B}" srcOrd="0" destOrd="0" presId="urn:microsoft.com/office/officeart/2005/8/layout/vList3#3"/>
    <dgm:cxn modelId="{C3F135C4-2E92-4581-BC0E-1E1060382DCB}" srcId="{584389D2-B9B7-4F43-9885-77EF85ECF6E6}" destId="{096EDC49-973D-420A-BCF5-39D7BF515CC9}" srcOrd="2" destOrd="0" parTransId="{2E1F8EC9-CE46-4D84-B7F5-07064D4F0EEF}" sibTransId="{CB9D1213-2EF1-41AE-8425-E1FF43F4E0F5}"/>
    <dgm:cxn modelId="{5DECE971-4CCC-4783-AF7A-3273D45D6F97}" srcId="{584389D2-B9B7-4F43-9885-77EF85ECF6E6}" destId="{10247362-143E-48DC-A52D-ED295792EB6B}" srcOrd="0" destOrd="0" parTransId="{3601558A-AA5A-4E12-B1B8-F908E7DF3822}" sibTransId="{81D64158-3334-4BF1-97C8-8A25E233A360}"/>
    <dgm:cxn modelId="{286D6503-2EB0-44E1-91EB-E5EA7D17DF10}" type="presOf" srcId="{10247362-143E-48DC-A52D-ED295792EB6B}" destId="{5A7E4687-CB44-41EF-807B-F0972F89CC77}" srcOrd="0" destOrd="0" presId="urn:microsoft.com/office/officeart/2005/8/layout/vList3#3"/>
    <dgm:cxn modelId="{28DBED39-00A9-400A-A08B-FD2A31CACF78}" type="presParOf" srcId="{B0A10C90-2440-4B3E-94C9-489E1A4FAE92}" destId="{47EE823B-C3F8-4A13-B269-93B6051FF02E}" srcOrd="0" destOrd="0" presId="urn:microsoft.com/office/officeart/2005/8/layout/vList3#3"/>
    <dgm:cxn modelId="{622F1E2D-CF52-421A-B863-266F6098F5B3}" type="presParOf" srcId="{47EE823B-C3F8-4A13-B269-93B6051FF02E}" destId="{E67FDBC7-F833-481F-BC95-CC8C27C410B5}" srcOrd="0" destOrd="0" presId="urn:microsoft.com/office/officeart/2005/8/layout/vList3#3"/>
    <dgm:cxn modelId="{ED932AE9-509A-44C1-B9F3-408DE16FAB56}" type="presParOf" srcId="{47EE823B-C3F8-4A13-B269-93B6051FF02E}" destId="{5A7E4687-CB44-41EF-807B-F0972F89CC77}" srcOrd="1" destOrd="0" presId="urn:microsoft.com/office/officeart/2005/8/layout/vList3#3"/>
    <dgm:cxn modelId="{88788C2C-CC2B-41FA-A0CF-28570795E717}" type="presParOf" srcId="{B0A10C90-2440-4B3E-94C9-489E1A4FAE92}" destId="{282FBF23-D00E-415F-8555-8DBD2FC19EAD}" srcOrd="1" destOrd="0" presId="urn:microsoft.com/office/officeart/2005/8/layout/vList3#3"/>
    <dgm:cxn modelId="{D965EF94-081C-435D-83D3-D76A7FB89484}" type="presParOf" srcId="{B0A10C90-2440-4B3E-94C9-489E1A4FAE92}" destId="{23E5004D-0399-4EF1-AF60-47E11FC591F4}" srcOrd="2" destOrd="0" presId="urn:microsoft.com/office/officeart/2005/8/layout/vList3#3"/>
    <dgm:cxn modelId="{15E8E6A3-E8A5-4961-8BC0-39C6114AD4BF}" type="presParOf" srcId="{23E5004D-0399-4EF1-AF60-47E11FC591F4}" destId="{B21FC601-A67F-402F-AA56-42B1ECD4EEED}" srcOrd="0" destOrd="0" presId="urn:microsoft.com/office/officeart/2005/8/layout/vList3#3"/>
    <dgm:cxn modelId="{38EF4EDB-709B-4406-A847-4E50D7FB7655}" type="presParOf" srcId="{23E5004D-0399-4EF1-AF60-47E11FC591F4}" destId="{5C79C30D-3B90-4CD1-A2FE-58C77E80022C}" srcOrd="1" destOrd="0" presId="urn:microsoft.com/office/officeart/2005/8/layout/vList3#3"/>
    <dgm:cxn modelId="{77EFC377-4854-4CBF-9D3B-19D3A4ACBCEC}" type="presParOf" srcId="{B0A10C90-2440-4B3E-94C9-489E1A4FAE92}" destId="{3D404F70-BF1F-4900-87C1-AE2F70D6ED08}" srcOrd="3" destOrd="0" presId="urn:microsoft.com/office/officeart/2005/8/layout/vList3#3"/>
    <dgm:cxn modelId="{165816F4-2DD4-47EB-B0DC-C87AF3AC9702}" type="presParOf" srcId="{B0A10C90-2440-4B3E-94C9-489E1A4FAE92}" destId="{AEE2B6A9-2E8A-45D1-A0B7-7BA1BF912E6C}" srcOrd="4" destOrd="0" presId="urn:microsoft.com/office/officeart/2005/8/layout/vList3#3"/>
    <dgm:cxn modelId="{216A3FD6-9E2B-41F8-8378-CB1C67128045}" type="presParOf" srcId="{AEE2B6A9-2E8A-45D1-A0B7-7BA1BF912E6C}" destId="{920E7462-FFF7-4344-AB5E-420107FFF661}" srcOrd="0" destOrd="0" presId="urn:microsoft.com/office/officeart/2005/8/layout/vList3#3"/>
    <dgm:cxn modelId="{D27B6147-9EA9-41E6-BC82-5B8598D49233}" type="presParOf" srcId="{AEE2B6A9-2E8A-45D1-A0B7-7BA1BF912E6C}" destId="{5757D860-8D02-44B0-8EA4-4ACF6B82CF9B}" srcOrd="1" destOrd="0" presId="urn:microsoft.com/office/officeart/2005/8/layout/vList3#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7E4687-CB44-41EF-807B-F0972F89CC77}">
      <dsp:nvSpPr>
        <dsp:cNvPr id="0" name=""/>
        <dsp:cNvSpPr/>
      </dsp:nvSpPr>
      <dsp:spPr>
        <a:xfrm rot="10800000">
          <a:off x="896906" y="57632"/>
          <a:ext cx="5809395" cy="11191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620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What Language are we using?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 dirty="0"/>
        </a:p>
      </dsp:txBody>
      <dsp:txXfrm rot="10800000">
        <a:off x="896906" y="57632"/>
        <a:ext cx="5809395" cy="1119128"/>
      </dsp:txXfrm>
    </dsp:sp>
    <dsp:sp modelId="{E67FDBC7-F833-481F-BC95-CC8C27C410B5}">
      <dsp:nvSpPr>
        <dsp:cNvPr id="0" name=""/>
        <dsp:cNvSpPr/>
      </dsp:nvSpPr>
      <dsp:spPr>
        <a:xfrm>
          <a:off x="0" y="0"/>
          <a:ext cx="1296578" cy="111912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C30D-3B90-4CD1-A2FE-58C77E80022C}">
      <dsp:nvSpPr>
        <dsp:cNvPr id="0" name=""/>
        <dsp:cNvSpPr/>
      </dsp:nvSpPr>
      <dsp:spPr>
        <a:xfrm rot="10800000">
          <a:off x="832912" y="1268371"/>
          <a:ext cx="5937383" cy="11329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62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Describe a variable?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 </a:t>
          </a:r>
          <a:endParaRPr lang="en-GB" sz="2900" kern="1200" dirty="0"/>
        </a:p>
      </dsp:txBody>
      <dsp:txXfrm rot="10800000">
        <a:off x="832912" y="1268371"/>
        <a:ext cx="5937383" cy="1132996"/>
      </dsp:txXfrm>
    </dsp:sp>
    <dsp:sp modelId="{B21FC601-A67F-402F-AA56-42B1ECD4EEED}">
      <dsp:nvSpPr>
        <dsp:cNvPr id="0" name=""/>
        <dsp:cNvSpPr/>
      </dsp:nvSpPr>
      <dsp:spPr>
        <a:xfrm>
          <a:off x="45935" y="1268371"/>
          <a:ext cx="1331078" cy="11329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7D860-8D02-44B0-8EA4-4ACF6B82CF9B}">
      <dsp:nvSpPr>
        <dsp:cNvPr id="0" name=""/>
        <dsp:cNvSpPr/>
      </dsp:nvSpPr>
      <dsp:spPr>
        <a:xfrm rot="10800000">
          <a:off x="936662" y="2568618"/>
          <a:ext cx="5753680" cy="11329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620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What does this = mean?</a:t>
          </a:r>
          <a:endParaRPr lang="en-GB" sz="2900" kern="1200" dirty="0"/>
        </a:p>
      </dsp:txBody>
      <dsp:txXfrm rot="10800000">
        <a:off x="936662" y="2568618"/>
        <a:ext cx="5753680" cy="1132996"/>
      </dsp:txXfrm>
    </dsp:sp>
    <dsp:sp modelId="{920E7462-FFF7-4344-AB5E-420107FFF661}">
      <dsp:nvSpPr>
        <dsp:cNvPr id="0" name=""/>
        <dsp:cNvSpPr/>
      </dsp:nvSpPr>
      <dsp:spPr>
        <a:xfrm>
          <a:off x="26852" y="2568618"/>
          <a:ext cx="1289893" cy="11329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7E4687-CB44-41EF-807B-F0972F89CC77}">
      <dsp:nvSpPr>
        <dsp:cNvPr id="0" name=""/>
        <dsp:cNvSpPr/>
      </dsp:nvSpPr>
      <dsp:spPr>
        <a:xfrm rot="10800000">
          <a:off x="808415" y="58042"/>
          <a:ext cx="5215265" cy="1118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51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Name a function we had used?	</a:t>
          </a:r>
          <a:endParaRPr lang="en-GB" sz="1900" kern="1200" dirty="0"/>
        </a:p>
      </dsp:txBody>
      <dsp:txXfrm rot="10800000">
        <a:off x="808415" y="58042"/>
        <a:ext cx="5215265" cy="1118895"/>
      </dsp:txXfrm>
    </dsp:sp>
    <dsp:sp modelId="{E67FDBC7-F833-481F-BC95-CC8C27C410B5}">
      <dsp:nvSpPr>
        <dsp:cNvPr id="0" name=""/>
        <dsp:cNvSpPr/>
      </dsp:nvSpPr>
      <dsp:spPr>
        <a:xfrm>
          <a:off x="90981" y="92467"/>
          <a:ext cx="894495" cy="93726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9C30D-3B90-4CD1-A2FE-58C77E80022C}">
      <dsp:nvSpPr>
        <dsp:cNvPr id="0" name=""/>
        <dsp:cNvSpPr/>
      </dsp:nvSpPr>
      <dsp:spPr>
        <a:xfrm rot="10800000">
          <a:off x="760781" y="1268530"/>
          <a:ext cx="5335218" cy="11327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51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What are letters known as in programming?</a:t>
          </a:r>
          <a:endParaRPr lang="en-GB" sz="1900" kern="1200" dirty="0"/>
        </a:p>
      </dsp:txBody>
      <dsp:txXfrm rot="10800000">
        <a:off x="760781" y="1268530"/>
        <a:ext cx="5335218" cy="1132760"/>
      </dsp:txXfrm>
    </dsp:sp>
    <dsp:sp modelId="{B21FC601-A67F-402F-AA56-42B1ECD4EEED}">
      <dsp:nvSpPr>
        <dsp:cNvPr id="0" name=""/>
        <dsp:cNvSpPr/>
      </dsp:nvSpPr>
      <dsp:spPr>
        <a:xfrm>
          <a:off x="0" y="1268530"/>
          <a:ext cx="1330801" cy="113276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7D860-8D02-44B0-8EA4-4ACF6B82CF9B}">
      <dsp:nvSpPr>
        <dsp:cNvPr id="0" name=""/>
        <dsp:cNvSpPr/>
      </dsp:nvSpPr>
      <dsp:spPr>
        <a:xfrm rot="10800000">
          <a:off x="871957" y="2568506"/>
          <a:ext cx="5170145" cy="11327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516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x = input(Enter name)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Where is the error here?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 dirty="0"/>
        </a:p>
      </dsp:txBody>
      <dsp:txXfrm rot="10800000">
        <a:off x="871957" y="2568506"/>
        <a:ext cx="5170145" cy="1132760"/>
      </dsp:txXfrm>
    </dsp:sp>
    <dsp:sp modelId="{920E7462-FFF7-4344-AB5E-420107FFF661}">
      <dsp:nvSpPr>
        <dsp:cNvPr id="0" name=""/>
        <dsp:cNvSpPr/>
      </dsp:nvSpPr>
      <dsp:spPr>
        <a:xfrm>
          <a:off x="0" y="2495420"/>
          <a:ext cx="1280234" cy="100960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E735-41B8-40FF-8196-A68A3F0EF46E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E809-E97B-491B-9A34-CCA2CC8E2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743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80 69 69 69</a:t>
            </a:r>
            <a:r>
              <a:rPr lang="en-GB" baseline="0" dirty="0" smtClean="0"/>
              <a:t>, Calibri  24</a:t>
            </a:r>
            <a:endParaRPr lang="en-GB" dirty="0" smtClean="0"/>
          </a:p>
          <a:p>
            <a:r>
              <a:rPr lang="en-GB" dirty="0" smtClean="0"/>
              <a:t>Dark Red RGB 153 0 0,</a:t>
            </a:r>
            <a:r>
              <a:rPr lang="en-GB" baseline="0" dirty="0" smtClean="0"/>
              <a:t> Calibri 54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16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Adapted from</a:t>
            </a:r>
            <a:r>
              <a:rPr lang="en-GB" baseline="0" dirty="0" smtClean="0"/>
              <a:t>  </a:t>
            </a:r>
            <a:r>
              <a:rPr lang="en-GB" baseline="0" dirty="0" err="1" smtClean="0"/>
              <a:t>ComputingCurriculum</a:t>
            </a:r>
            <a:r>
              <a:rPr lang="en-GB" baseline="0" dirty="0" smtClean="0"/>
              <a:t> (Computing at School Working Group)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Gray</a:t>
            </a:r>
            <a:r>
              <a:rPr lang="en-GB" dirty="0" smtClean="0"/>
              <a:t> 80%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FE809-E97B-491B-9A34-CCA2CC8E26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863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C73D093-028E-4C31-96F2-C3E2441300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6BCD50D-7794-4ACF-B792-2F8E90F3A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-calculato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990656" cy="1927225"/>
          </a:xfrm>
        </p:spPr>
        <p:txBody>
          <a:bodyPr/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  <a:endParaRPr lang="en-US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09600"/>
          </a:xfrm>
        </p:spPr>
        <p:txBody>
          <a:bodyPr/>
          <a:lstStyle/>
          <a:p>
            <a:r>
              <a:rPr lang="en-GB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lesson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1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908720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Our calculator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72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program explained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220072" y="5301207"/>
            <a:ext cx="2880320" cy="603521"/>
          </a:xfrm>
          <a:prstGeom prst="wedgeRoundRectCallout">
            <a:avLst>
              <a:gd name="adj1" fmla="val -74342"/>
              <a:gd name="adj2" fmla="val 235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990000"/>
                </a:solidFill>
              </a:rPr>
              <a:t>ans</a:t>
            </a:r>
            <a:r>
              <a:rPr lang="en-GB" dirty="0" smtClean="0">
                <a:solidFill>
                  <a:srgbClr val="990000"/>
                </a:solidFill>
              </a:rPr>
              <a:t> will be printed as 22</a:t>
            </a:r>
            <a:endParaRPr lang="en-GB" dirty="0">
              <a:solidFill>
                <a:srgbClr val="99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9" y="2531805"/>
            <a:ext cx="6867092" cy="147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6" y="4953131"/>
            <a:ext cx="8496944" cy="11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826873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5494758" y="2924944"/>
            <a:ext cx="3582112" cy="432048"/>
          </a:xfrm>
          <a:prstGeom prst="wedgeRoundRectCallout">
            <a:avLst>
              <a:gd name="adj1" fmla="val -60064"/>
              <a:gd name="adj2" fmla="val 342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990000"/>
                </a:solidFill>
              </a:rPr>
              <a:t>#red writing is useful comments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2895600" y="3429000"/>
            <a:ext cx="6068888" cy="432048"/>
          </a:xfrm>
          <a:prstGeom prst="wedgeRoundRectCallout">
            <a:avLst>
              <a:gd name="adj1" fmla="val -60064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990000"/>
                </a:solidFill>
              </a:rPr>
              <a:t>numb1 and num2 variables which will be located memory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779911" y="4437112"/>
            <a:ext cx="4680521" cy="432048"/>
          </a:xfrm>
          <a:prstGeom prst="wedgeRoundRectCallout">
            <a:avLst>
              <a:gd name="adj1" fmla="val -60064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990000"/>
                </a:solidFill>
              </a:rPr>
              <a:t>The variable </a:t>
            </a:r>
            <a:r>
              <a:rPr lang="en-GB" dirty="0" err="1" smtClean="0">
                <a:solidFill>
                  <a:srgbClr val="990000"/>
                </a:solidFill>
              </a:rPr>
              <a:t>ans</a:t>
            </a:r>
            <a:r>
              <a:rPr lang="en-GB" dirty="0" smtClean="0">
                <a:solidFill>
                  <a:srgbClr val="990000"/>
                </a:solidFill>
              </a:rPr>
              <a:t> is assigned the sum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043608" y="4737107"/>
            <a:ext cx="2304256" cy="377135"/>
          </a:xfrm>
          <a:prstGeom prst="wedgeRoundRectCallout">
            <a:avLst>
              <a:gd name="adj1" fmla="val -49877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solidFill>
                  <a:srgbClr val="990000"/>
                </a:solidFill>
              </a:rPr>
              <a:t>a</a:t>
            </a:r>
            <a:r>
              <a:rPr lang="en-GB" dirty="0" err="1" smtClean="0">
                <a:solidFill>
                  <a:srgbClr val="990000"/>
                </a:solidFill>
              </a:rPr>
              <a:t>ns</a:t>
            </a:r>
            <a:r>
              <a:rPr lang="en-GB" dirty="0" smtClean="0">
                <a:solidFill>
                  <a:srgbClr val="990000"/>
                </a:solidFill>
              </a:rPr>
              <a:t> = 14      +     8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878402" y="5904728"/>
            <a:ext cx="550527" cy="377135"/>
          </a:xfrm>
          <a:prstGeom prst="wedgeRoundRectCallout">
            <a:avLst>
              <a:gd name="adj1" fmla="val -49877"/>
              <a:gd name="adj2" fmla="val 4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990000"/>
                </a:solidFill>
              </a:rPr>
              <a:t>22</a:t>
            </a:r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1414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Running our Python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star is telling us we have not saved the program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Save it as adding.py. Push F5 on the keyboard to run</a:t>
            </a: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356992"/>
            <a:ext cx="6558443" cy="2808312"/>
            <a:chOff x="827583" y="2996952"/>
            <a:chExt cx="6558443" cy="280831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3068960"/>
              <a:ext cx="6558443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1187624" y="2996952"/>
              <a:ext cx="936104" cy="6480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75040"/>
            <a:ext cx="25908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564318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Checkpoint 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7-Point Star 4"/>
          <p:cNvSpPr/>
          <p:nvPr/>
        </p:nvSpPr>
        <p:spPr>
          <a:xfrm>
            <a:off x="6934200" y="978408"/>
            <a:ext cx="1143000" cy="990600"/>
          </a:xfrm>
          <a:prstGeom prst="star7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759996457"/>
              </p:ext>
            </p:extLst>
          </p:nvPr>
        </p:nvGraphicFramePr>
        <p:xfrm>
          <a:off x="1676400" y="2760472"/>
          <a:ext cx="67840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352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sound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3528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Python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58549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temporary value in memory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6096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Assign to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Tom\AppData\Local\Microsoft\Windows\Temporary Internet Files\Content.IE5\SFZUTKBE\MC900058917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93" y="4154090"/>
            <a:ext cx="926307" cy="8628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93" y="2844800"/>
            <a:ext cx="825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3628" y="5726668"/>
            <a:ext cx="131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990000"/>
                </a:solidFill>
                <a:latin typeface="Aharoni" pitchFamily="2" charset="-79"/>
                <a:cs typeface="Aharoni" pitchFamily="2" charset="-79"/>
              </a:rPr>
              <a:t>x</a:t>
            </a:r>
            <a:r>
              <a:rPr lang="en-GB" dirty="0" smtClean="0">
                <a:solidFill>
                  <a:srgbClr val="990000"/>
                </a:solidFill>
                <a:latin typeface="Aharoni" pitchFamily="2" charset="-79"/>
                <a:cs typeface="Aharoni" pitchFamily="2" charset="-79"/>
              </a:rPr>
              <a:t> = x + 1</a:t>
            </a:r>
            <a:endParaRPr lang="en-GB" dirty="0">
              <a:solidFill>
                <a:srgbClr val="99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534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Revisit Exercise 1 (5 mins)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Can you now revisit exercise 1 and try to answer the questions again, put your new answer next to your old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37517" y="3068960"/>
            <a:ext cx="7192390" cy="3168352"/>
            <a:chOff x="1037517" y="3068960"/>
            <a:chExt cx="7192390" cy="316835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517" y="3068960"/>
              <a:ext cx="7192390" cy="3168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499992" y="5603304"/>
              <a:ext cx="720080" cy="576064"/>
            </a:xfrm>
            <a:prstGeom prst="ellipse">
              <a:avLst/>
            </a:prstGeom>
            <a:noFill/>
            <a:ln w="41275">
              <a:solidFill>
                <a:srgbClr val="FF0000">
                  <a:alpha val="9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2748982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2 - A static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Our program is static in that it only adds up two numbers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Let’s change it so we can add up any numbers like a calculator</a:t>
            </a: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56432"/>
            <a:ext cx="6963744" cy="181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3275856" y="5677600"/>
            <a:ext cx="3931499" cy="648072"/>
          </a:xfrm>
          <a:prstGeom prst="wedgeRoundRectCallout">
            <a:avLst>
              <a:gd name="adj1" fmla="val -70917"/>
              <a:gd name="adj2" fmla="val -7013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990000"/>
                </a:solidFill>
              </a:rPr>
              <a:t>input is a built in Function stored in the code Library</a:t>
            </a:r>
            <a:endParaRPr lang="en-GB" dirty="0">
              <a:solidFill>
                <a:srgbClr val="99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012160" y="4581128"/>
            <a:ext cx="2922885" cy="648072"/>
          </a:xfrm>
          <a:prstGeom prst="wedgeRoundRectCallout">
            <a:avLst>
              <a:gd name="adj1" fmla="val -63160"/>
              <a:gd name="adj2" fmla="val 465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990000"/>
                </a:solidFill>
              </a:rPr>
              <a:t>Green letters are known as a string</a:t>
            </a:r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720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19392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Recording your python programs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20208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Create a new folder in your current </a:t>
            </a:r>
            <a:r>
              <a:rPr lang="en-GB" sz="2800" dirty="0" err="1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ict</a:t>
            </a:r>
            <a:r>
              <a:rPr lang="en-GB" sz="28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 folder called “python”</a:t>
            </a:r>
            <a:endParaRPr lang="en-GB" sz="2800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GB" sz="2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a Word document </a:t>
            </a:r>
            <a:r>
              <a:rPr lang="en-GB" sz="280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your_name_</a:t>
            </a:r>
            <a:r>
              <a:rPr lang="en-GB" sz="2800" i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python.docx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E.g. Fred_smith_python.docx</a:t>
            </a:r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From now on for each working (or non working – as far as you got) 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Require a sub heading – the exercise number is adequate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Require 2 screen shots (use crop to leave only the following)</a:t>
            </a:r>
          </a:p>
          <a:p>
            <a:pPr lvl="2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One of the actual python program source</a:t>
            </a:r>
          </a:p>
          <a:p>
            <a:pPr lvl="2"/>
            <a:r>
              <a:rPr lang="en-GB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One of the program after it completes running</a:t>
            </a:r>
          </a:p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Just keep adding to the end of the document for each program you get working/or not</a:t>
            </a:r>
            <a:endParaRPr lang="en-GB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720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690528" y="2078968"/>
            <a:ext cx="8295456" cy="9144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Example of Recording your python programs</a:t>
            </a:r>
            <a:endParaRPr lang="en-GB" sz="2800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933" t="4547" r="57666" b="6250"/>
          <a:stretch>
            <a:fillRect/>
          </a:stretch>
        </p:blipFill>
        <p:spPr bwMode="auto">
          <a:xfrm>
            <a:off x="1979712" y="0"/>
            <a:ext cx="5256584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dist="2159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520720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3 - BIDMAS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Brackets of Indices, division, multiplication, addition, subtraction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The order we do are calculations in is important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Worked example: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Calculate: 3 x (7 - 3)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Solution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 this question, we have a bracket, a subtraction and a multiplication.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BIDMAS tells us that brackets come first, so we calculate: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 x (7 - 3) = 3 x 4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= 12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55664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Exercise 3 - BIDMAS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Can you change the program so it can work out this sum?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068960"/>
            <a:ext cx="613386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17269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Checkpoint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Computer programming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54906"/>
            <a:ext cx="1165225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399593480"/>
              </p:ext>
            </p:extLst>
          </p:nvPr>
        </p:nvGraphicFramePr>
        <p:xfrm>
          <a:off x="1676400" y="27604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3471672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Print() or input()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4800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 string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60808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No speech marks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Tom\AppData\Local\Microsoft\Windows\Temporary Internet Files\Content.IE5\R09W48HJ\MC900325502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95" y="4068007"/>
            <a:ext cx="946983" cy="11263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29904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Objective and Outcome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Teaching Objective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are going to look at how to construct a computer program. We will look at the role of variables, operators and comments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We will use a programming language called Python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Learning Outcome</a:t>
            </a:r>
          </a:p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All of you will have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experienced writing a simple computer program 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Most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will understand how to input into a program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Most of you will understand what a function is 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Some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of you will be able to </a:t>
            </a:r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develop a simple program on your own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Extension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Can you work out the missing syntax?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This program should add up four numbers and then return the average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12975"/>
            <a:ext cx="4752528" cy="348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27921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Plenary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In today’s lesson we have learnt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How to program a simple calculator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What a variable is (temporary memory allocation)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What a function is (print() and input()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written a string (a string is letters)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We have got the user to enter data (using the input() Function)</a:t>
            </a: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8561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Lesson Keywords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Words to remember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Python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Operator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Variable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Assignment</a:t>
            </a:r>
          </a:p>
          <a:p>
            <a:r>
              <a:rPr lang="en-GB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Calibri" pitchFamily="34" charset="0"/>
                <a:cs typeface="Calibri" pitchFamily="34" charset="0"/>
              </a:rPr>
              <a:t>Function</a:t>
            </a:r>
          </a:p>
          <a:p>
            <a:endParaRPr lang="en-GB" dirty="0" smtClean="0">
              <a:solidFill>
                <a:schemeClr val="tx2">
                  <a:lumMod val="90000"/>
                  <a:lumOff val="1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What do you know? (5 mins)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5575" y="2204864"/>
            <a:ext cx="7465657" cy="3960440"/>
            <a:chOff x="755575" y="2204864"/>
            <a:chExt cx="7465657" cy="396044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5" y="2204864"/>
              <a:ext cx="7465657" cy="3960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4355976" y="5517232"/>
              <a:ext cx="576064" cy="504056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1721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</a:t>
            </a:r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  <a:hlinkClick r:id="rId3"/>
              </a:rPr>
              <a:t>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We input our first number – 9</a:t>
            </a:r>
          </a:p>
          <a:p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We then select the operator (the divide sign)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70620" y="2780928"/>
            <a:ext cx="6237684" cy="1733550"/>
            <a:chOff x="1070620" y="2780928"/>
            <a:chExt cx="6237684" cy="1733550"/>
          </a:xfrm>
        </p:grpSpPr>
        <p:grpSp>
          <p:nvGrpSpPr>
            <p:cNvPr id="7" name="Group 6"/>
            <p:cNvGrpSpPr/>
            <p:nvPr/>
          </p:nvGrpSpPr>
          <p:grpSpPr>
            <a:xfrm>
              <a:off x="1070620" y="2780928"/>
              <a:ext cx="2809875" cy="1733550"/>
              <a:chOff x="1070620" y="2780928"/>
              <a:chExt cx="2809875" cy="173355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0620" y="2780928"/>
                <a:ext cx="2809875" cy="173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Oval 4"/>
              <p:cNvSpPr/>
              <p:nvPr/>
            </p:nvSpPr>
            <p:spPr>
              <a:xfrm>
                <a:off x="2222747" y="4005064"/>
                <a:ext cx="576845" cy="509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987725" y="2838078"/>
              <a:ext cx="3320579" cy="1676400"/>
              <a:chOff x="3987725" y="2838078"/>
              <a:chExt cx="3320579" cy="1676400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7004" y="2838078"/>
                <a:ext cx="2781300" cy="167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Notched Right Arrow 5"/>
              <p:cNvSpPr/>
              <p:nvPr/>
            </p:nvSpPr>
            <p:spPr>
              <a:xfrm>
                <a:off x="3987725" y="3429000"/>
                <a:ext cx="539279" cy="576064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765155" y="5013176"/>
            <a:ext cx="2886075" cy="1695450"/>
            <a:chOff x="1068131" y="4600552"/>
            <a:chExt cx="2886075" cy="169545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131" y="4600552"/>
              <a:ext cx="2886075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2677289" y="5786588"/>
              <a:ext cx="576845" cy="50941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11777551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When we input our second number 4, nine disappears along with the operator divide. They are placed into memory </a:t>
            </a: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366284"/>
            <a:ext cx="2652943" cy="159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5" y="3356992"/>
            <a:ext cx="30194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hevron 12"/>
          <p:cNvSpPr/>
          <p:nvPr/>
        </p:nvSpPr>
        <p:spPr>
          <a:xfrm>
            <a:off x="3563888" y="3984079"/>
            <a:ext cx="720080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54088" y="3501735"/>
            <a:ext cx="3168352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Memory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743929" y="3501008"/>
            <a:ext cx="67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 /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40692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50786E-6 L 0.20243 0.04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2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evron 12"/>
          <p:cNvSpPr/>
          <p:nvPr/>
        </p:nvSpPr>
        <p:spPr>
          <a:xfrm rot="10800000">
            <a:off x="3561992" y="3284984"/>
            <a:ext cx="720080" cy="5040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0104" y="3068960"/>
            <a:ext cx="3168352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Internal Memory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28384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555776" y="5157192"/>
            <a:ext cx="648072" cy="576064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3561991" y="4276129"/>
            <a:ext cx="4069993" cy="1961183"/>
            <a:chOff x="3561991" y="4276129"/>
            <a:chExt cx="4069993" cy="1961183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071" y="4276129"/>
              <a:ext cx="3349913" cy="1961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Chevron 18"/>
            <p:cNvSpPr/>
            <p:nvPr/>
          </p:nvSpPr>
          <p:spPr>
            <a:xfrm>
              <a:off x="3561991" y="4941168"/>
              <a:ext cx="720080" cy="50405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equals sign will return both the 9 and the operator in order to work out the answer and return it to screen</a:t>
            </a: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9024" y="3339700"/>
            <a:ext cx="77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9 / </a:t>
            </a:r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4258585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82054E-6 L -0.25659 -0.05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-2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54906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How a calculator works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calculator uses some important concepts which we will use when we create our program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It has input (the numbers 9 and 4) – these are called variables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Variables are held in temporary storage 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calculator used an operator (/) divide. 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The calculator used an assignment operator ( =). 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In Python programming this does not mean equals</a:t>
            </a:r>
          </a:p>
          <a:p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Equals is written (==) 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 ==7, this means a equals 7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 = 7, this means assign the value 7 to a, it may change later</a:t>
            </a: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1396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908720"/>
            <a:ext cx="5486400" cy="91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990000"/>
                </a:solidFill>
                <a:latin typeface="Calibri" pitchFamily="34" charset="0"/>
                <a:cs typeface="Calibri" pitchFamily="34" charset="0"/>
              </a:rPr>
              <a:t>Our calculator program</a:t>
            </a:r>
            <a:endParaRPr lang="en-GB" dirty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05000"/>
            <a:ext cx="7787208" cy="4764360"/>
          </a:xfrm>
        </p:spPr>
        <p:txBody>
          <a:bodyPr>
            <a:normAutofit/>
          </a:bodyPr>
          <a:lstStyle/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b="1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endParaRPr lang="en-GB" dirty="0" smtClean="0">
              <a:solidFill>
                <a:srgbClr val="99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72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Our calculator program will add up two numbers and then return the answer to the screen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9" y="2531805"/>
            <a:ext cx="6867092" cy="147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53131"/>
            <a:ext cx="8496944" cy="114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826873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87123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2155</TotalTime>
  <Words>876</Words>
  <Application>Microsoft Office PowerPoint</Application>
  <PresentationFormat>On-screen Show (4:3)</PresentationFormat>
  <Paragraphs>186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Computer Programming</vt:lpstr>
      <vt:lpstr>Objective and Outcome</vt:lpstr>
      <vt:lpstr>Lesson Keywords</vt:lpstr>
      <vt:lpstr>What do you know? (5 mins)</vt:lpstr>
      <vt:lpstr>How a calculator works</vt:lpstr>
      <vt:lpstr>How a calculator works</vt:lpstr>
      <vt:lpstr>How a calculator works</vt:lpstr>
      <vt:lpstr>How a calculator works</vt:lpstr>
      <vt:lpstr>Our calculator program</vt:lpstr>
      <vt:lpstr>Our calculator program</vt:lpstr>
      <vt:lpstr>Computer Programming</vt:lpstr>
      <vt:lpstr>Checkpoint </vt:lpstr>
      <vt:lpstr>Revisit Exercise 1 (5 mins)</vt:lpstr>
      <vt:lpstr>Exercise 2 - A static program</vt:lpstr>
      <vt:lpstr>Recording your python programs</vt:lpstr>
      <vt:lpstr>Example of Recording your python programs</vt:lpstr>
      <vt:lpstr>Exercise 3 - BIDMAS</vt:lpstr>
      <vt:lpstr>Exercise 3 - BIDMAS</vt:lpstr>
      <vt:lpstr>Checkpoint</vt:lpstr>
      <vt:lpstr>Extension</vt:lpstr>
      <vt:lpstr>Plenary</vt:lpstr>
    </vt:vector>
  </TitlesOfParts>
  <Company>Hardenhuish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Madness</dc:title>
  <dc:creator>James Blackmore</dc:creator>
  <cp:lastModifiedBy>wilmar</cp:lastModifiedBy>
  <cp:revision>116</cp:revision>
  <dcterms:created xsi:type="dcterms:W3CDTF">2012-07-04T11:25:10Z</dcterms:created>
  <dcterms:modified xsi:type="dcterms:W3CDTF">2016-04-07T20:25:56Z</dcterms:modified>
</cp:coreProperties>
</file>