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80" r:id="rId4"/>
    <p:sldId id="294" r:id="rId5"/>
    <p:sldId id="297" r:id="rId6"/>
    <p:sldId id="302" r:id="rId7"/>
    <p:sldId id="303" r:id="rId8"/>
    <p:sldId id="304" r:id="rId9"/>
    <p:sldId id="278" r:id="rId10"/>
    <p:sldId id="283" r:id="rId11"/>
    <p:sldId id="305" r:id="rId12"/>
    <p:sldId id="299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0093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98" autoAdjust="0"/>
  </p:normalViewPr>
  <p:slideViewPr>
    <p:cSldViewPr>
      <p:cViewPr>
        <p:scale>
          <a:sx n="75" d="100"/>
          <a:sy n="75" d="100"/>
        </p:scale>
        <p:origin x="-123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389D2-B9B7-4F43-9885-77EF85ECF6E6}" type="doc">
      <dgm:prSet loTypeId="urn:microsoft.com/office/officeart/2005/8/layout/vList3#2" loCatId="picture" qsTypeId="urn:microsoft.com/office/officeart/2005/8/quickstyle/simple1" qsCatId="simple" csTypeId="urn:microsoft.com/office/officeart/2005/8/colors/accent1_2" csCatId="accent1" phldr="1"/>
      <dgm:spPr/>
    </dgm:pt>
    <dgm:pt modelId="{10247362-143E-48DC-A52D-ED295792EB6B}">
      <dgm:prSet phldrT="[Text]" custT="1"/>
      <dgm:spPr/>
      <dgm:t>
        <a:bodyPr/>
        <a:lstStyle/>
        <a:p>
          <a:r>
            <a:rPr lang="en-GB" sz="2600" dirty="0" smtClean="0"/>
            <a:t>Name three different data types?</a:t>
          </a:r>
        </a:p>
        <a:p>
          <a:endParaRPr lang="en-GB" sz="2700" dirty="0"/>
        </a:p>
      </dgm:t>
    </dgm:pt>
    <dgm:pt modelId="{3601558A-AA5A-4E12-B1B8-F908E7DF3822}" type="parTrans" cxnId="{5DECE971-4CCC-4783-AF7A-3273D45D6F97}">
      <dgm:prSet/>
      <dgm:spPr/>
      <dgm:t>
        <a:bodyPr/>
        <a:lstStyle/>
        <a:p>
          <a:endParaRPr lang="en-GB"/>
        </a:p>
      </dgm:t>
    </dgm:pt>
    <dgm:pt modelId="{81D64158-3334-4BF1-97C8-8A25E233A360}" type="sibTrans" cxnId="{5DECE971-4CCC-4783-AF7A-3273D45D6F97}">
      <dgm:prSet/>
      <dgm:spPr/>
      <dgm:t>
        <a:bodyPr/>
        <a:lstStyle/>
        <a:p>
          <a:endParaRPr lang="en-GB"/>
        </a:p>
      </dgm:t>
    </dgm:pt>
    <dgm:pt modelId="{11DD2FB6-BA1E-4B8D-B11C-718B3CF48186}">
      <dgm:prSet phldrT="[Text]"/>
      <dgm:spPr/>
      <dgm:t>
        <a:bodyPr/>
        <a:lstStyle/>
        <a:p>
          <a:r>
            <a:rPr lang="en-GB" dirty="0" smtClean="0"/>
            <a:t>What is a function?</a:t>
          </a:r>
        </a:p>
        <a:p>
          <a:r>
            <a:rPr lang="en-GB" dirty="0" smtClean="0"/>
            <a:t> </a:t>
          </a:r>
          <a:endParaRPr lang="en-GB" dirty="0"/>
        </a:p>
      </dgm:t>
    </dgm:pt>
    <dgm:pt modelId="{DB39796C-C9A4-487C-80F0-2B627FC66313}" type="parTrans" cxnId="{72D861D7-845D-4B82-9BF9-19BF5CF61301}">
      <dgm:prSet/>
      <dgm:spPr/>
      <dgm:t>
        <a:bodyPr/>
        <a:lstStyle/>
        <a:p>
          <a:endParaRPr lang="en-GB"/>
        </a:p>
      </dgm:t>
    </dgm:pt>
    <dgm:pt modelId="{14BEFDFE-C567-4255-AF87-9630ADEE0C00}" type="sibTrans" cxnId="{72D861D7-845D-4B82-9BF9-19BF5CF61301}">
      <dgm:prSet/>
      <dgm:spPr/>
      <dgm:t>
        <a:bodyPr/>
        <a:lstStyle/>
        <a:p>
          <a:endParaRPr lang="en-GB"/>
        </a:p>
      </dgm:t>
    </dgm:pt>
    <dgm:pt modelId="{096EDC49-973D-420A-BCF5-39D7BF515CC9}">
      <dgm:prSet phldrT="[Text]"/>
      <dgm:spPr/>
      <dgm:t>
        <a:bodyPr/>
        <a:lstStyle/>
        <a:p>
          <a:r>
            <a:rPr lang="en-GB" dirty="0" smtClean="0"/>
            <a:t>What character do we use to concatenate a string?</a:t>
          </a:r>
          <a:endParaRPr lang="en-GB" dirty="0"/>
        </a:p>
      </dgm:t>
    </dgm:pt>
    <dgm:pt modelId="{2E1F8EC9-CE46-4D84-B7F5-07064D4F0EEF}" type="parTrans" cxnId="{C3F135C4-2E92-4581-BC0E-1E1060382DCB}">
      <dgm:prSet/>
      <dgm:spPr/>
      <dgm:t>
        <a:bodyPr/>
        <a:lstStyle/>
        <a:p>
          <a:endParaRPr lang="en-GB"/>
        </a:p>
      </dgm:t>
    </dgm:pt>
    <dgm:pt modelId="{CB9D1213-2EF1-41AE-8425-E1FF43F4E0F5}" type="sibTrans" cxnId="{C3F135C4-2E92-4581-BC0E-1E1060382DCB}">
      <dgm:prSet/>
      <dgm:spPr/>
      <dgm:t>
        <a:bodyPr/>
        <a:lstStyle/>
        <a:p>
          <a:endParaRPr lang="en-GB"/>
        </a:p>
      </dgm:t>
    </dgm:pt>
    <dgm:pt modelId="{B0A10C90-2440-4B3E-94C9-489E1A4FAE92}" type="pres">
      <dgm:prSet presAssocID="{584389D2-B9B7-4F43-9885-77EF85ECF6E6}" presName="linearFlow" presStyleCnt="0">
        <dgm:presLayoutVars>
          <dgm:dir/>
          <dgm:resizeHandles val="exact"/>
        </dgm:presLayoutVars>
      </dgm:prSet>
      <dgm:spPr/>
    </dgm:pt>
    <dgm:pt modelId="{47EE823B-C3F8-4A13-B269-93B6051FF02E}" type="pres">
      <dgm:prSet presAssocID="{10247362-143E-48DC-A52D-ED295792EB6B}" presName="composite" presStyleCnt="0"/>
      <dgm:spPr/>
    </dgm:pt>
    <dgm:pt modelId="{E67FDBC7-F833-481F-BC95-CC8C27C410B5}" type="pres">
      <dgm:prSet presAssocID="{10247362-143E-48DC-A52D-ED295792EB6B}" presName="imgShp" presStyleLbl="fgImgPlace1" presStyleIdx="0" presStyleCnt="3" custScaleX="114438" custScaleY="98776" custLinFactNeighborX="-90181" custLinFactNeighborY="-213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7E4687-CB44-41EF-807B-F0972F89CC77}" type="pres">
      <dgm:prSet presAssocID="{10247362-143E-48DC-A52D-ED295792EB6B}" presName="txShp" presStyleLbl="node1" presStyleIdx="0" presStyleCnt="3" custScaleX="128772" custScaleY="98776" custLinFactNeighborX="9079" custLinFactNeighborY="49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FBF23-D00E-415F-8555-8DBD2FC19EAD}" type="pres">
      <dgm:prSet presAssocID="{81D64158-3334-4BF1-97C8-8A25E233A360}" presName="spacing" presStyleCnt="0"/>
      <dgm:spPr/>
    </dgm:pt>
    <dgm:pt modelId="{23E5004D-0399-4EF1-AF60-47E11FC591F4}" type="pres">
      <dgm:prSet presAssocID="{11DD2FB6-BA1E-4B8D-B11C-718B3CF48186}" presName="composite" presStyleCnt="0"/>
      <dgm:spPr/>
    </dgm:pt>
    <dgm:pt modelId="{B21FC601-A67F-402F-AA56-42B1ECD4EEED}" type="pres">
      <dgm:prSet presAssocID="{11DD2FB6-BA1E-4B8D-B11C-718B3CF48186}" presName="imgShp" presStyleLbl="fgImgPlace1" presStyleIdx="1" presStyleCnt="3" custScaleX="117483" custLinFactNeighborX="-37498" custLinFactNeighborY="-16787"/>
      <dgm:spPr/>
    </dgm:pt>
    <dgm:pt modelId="{5C79C30D-3B90-4CD1-A2FE-58C77E80022C}" type="pres">
      <dgm:prSet presAssocID="{11DD2FB6-BA1E-4B8D-B11C-718B3CF48186}" presName="txShp" presStyleLbl="node1" presStyleIdx="1" presStyleCnt="3" custScaleX="131609" custLinFactNeighborX="9079" custLinFactNeighborY="-167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04F70-BF1F-4900-87C1-AE2F70D6ED08}" type="pres">
      <dgm:prSet presAssocID="{14BEFDFE-C567-4255-AF87-9630ADEE0C00}" presName="spacing" presStyleCnt="0"/>
      <dgm:spPr/>
    </dgm:pt>
    <dgm:pt modelId="{AEE2B6A9-2E8A-45D1-A0B7-7BA1BF912E6C}" type="pres">
      <dgm:prSet presAssocID="{096EDC49-973D-420A-BCF5-39D7BF515CC9}" presName="composite" presStyleCnt="0"/>
      <dgm:spPr/>
    </dgm:pt>
    <dgm:pt modelId="{920E7462-FFF7-4344-AB5E-420107FFF661}" type="pres">
      <dgm:prSet presAssocID="{096EDC49-973D-420A-BCF5-39D7BF515CC9}" presName="imgShp" presStyleLbl="fgImgPlace1" presStyleIdx="2" presStyleCnt="3" custScaleX="113848" custLinFactNeighborX="-42050" custLinFactNeighborY="-3187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57D860-8D02-44B0-8EA4-4ACF6B82CF9B}" type="pres">
      <dgm:prSet presAssocID="{096EDC49-973D-420A-BCF5-39D7BF515CC9}" presName="txShp" presStyleLbl="node1" presStyleIdx="2" presStyleCnt="3" custScaleX="127537" custScaleY="117505" custLinFactNeighborX="9405" custLinFactNeighborY="-41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63ED623-9D61-4E95-8508-8E3EB519BB7C}" type="presOf" srcId="{11DD2FB6-BA1E-4B8D-B11C-718B3CF48186}" destId="{5C79C30D-3B90-4CD1-A2FE-58C77E80022C}" srcOrd="0" destOrd="0" presId="urn:microsoft.com/office/officeart/2005/8/layout/vList3#2"/>
    <dgm:cxn modelId="{72D861D7-845D-4B82-9BF9-19BF5CF61301}" srcId="{584389D2-B9B7-4F43-9885-77EF85ECF6E6}" destId="{11DD2FB6-BA1E-4B8D-B11C-718B3CF48186}" srcOrd="1" destOrd="0" parTransId="{DB39796C-C9A4-487C-80F0-2B627FC66313}" sibTransId="{14BEFDFE-C567-4255-AF87-9630ADEE0C00}"/>
    <dgm:cxn modelId="{C56F2166-60D3-41EB-BD6C-E3A15FB9AD56}" type="presOf" srcId="{096EDC49-973D-420A-BCF5-39D7BF515CC9}" destId="{5757D860-8D02-44B0-8EA4-4ACF6B82CF9B}" srcOrd="0" destOrd="0" presId="urn:microsoft.com/office/officeart/2005/8/layout/vList3#2"/>
    <dgm:cxn modelId="{B4AB271A-C97D-429F-BCD1-229D13046BB8}" type="presOf" srcId="{10247362-143E-48DC-A52D-ED295792EB6B}" destId="{5A7E4687-CB44-41EF-807B-F0972F89CC77}" srcOrd="0" destOrd="0" presId="urn:microsoft.com/office/officeart/2005/8/layout/vList3#2"/>
    <dgm:cxn modelId="{C3F135C4-2E92-4581-BC0E-1E1060382DCB}" srcId="{584389D2-B9B7-4F43-9885-77EF85ECF6E6}" destId="{096EDC49-973D-420A-BCF5-39D7BF515CC9}" srcOrd="2" destOrd="0" parTransId="{2E1F8EC9-CE46-4D84-B7F5-07064D4F0EEF}" sibTransId="{CB9D1213-2EF1-41AE-8425-E1FF43F4E0F5}"/>
    <dgm:cxn modelId="{5DECE971-4CCC-4783-AF7A-3273D45D6F97}" srcId="{584389D2-B9B7-4F43-9885-77EF85ECF6E6}" destId="{10247362-143E-48DC-A52D-ED295792EB6B}" srcOrd="0" destOrd="0" parTransId="{3601558A-AA5A-4E12-B1B8-F908E7DF3822}" sibTransId="{81D64158-3334-4BF1-97C8-8A25E233A360}"/>
    <dgm:cxn modelId="{FC6C1CBC-30CD-4071-BB27-FE6ACF27BD03}" type="presOf" srcId="{584389D2-B9B7-4F43-9885-77EF85ECF6E6}" destId="{B0A10C90-2440-4B3E-94C9-489E1A4FAE92}" srcOrd="0" destOrd="0" presId="urn:microsoft.com/office/officeart/2005/8/layout/vList3#2"/>
    <dgm:cxn modelId="{245191A6-C343-441A-81DA-7558B920204E}" type="presParOf" srcId="{B0A10C90-2440-4B3E-94C9-489E1A4FAE92}" destId="{47EE823B-C3F8-4A13-B269-93B6051FF02E}" srcOrd="0" destOrd="0" presId="urn:microsoft.com/office/officeart/2005/8/layout/vList3#2"/>
    <dgm:cxn modelId="{F5BB02AA-9630-479C-9DE9-40BF128F736A}" type="presParOf" srcId="{47EE823B-C3F8-4A13-B269-93B6051FF02E}" destId="{E67FDBC7-F833-481F-BC95-CC8C27C410B5}" srcOrd="0" destOrd="0" presId="urn:microsoft.com/office/officeart/2005/8/layout/vList3#2"/>
    <dgm:cxn modelId="{EF2F8B2F-264C-4CF1-8743-33A79F7070D4}" type="presParOf" srcId="{47EE823B-C3F8-4A13-B269-93B6051FF02E}" destId="{5A7E4687-CB44-41EF-807B-F0972F89CC77}" srcOrd="1" destOrd="0" presId="urn:microsoft.com/office/officeart/2005/8/layout/vList3#2"/>
    <dgm:cxn modelId="{E499AF13-7856-4CC1-B174-8DCB6A63EE89}" type="presParOf" srcId="{B0A10C90-2440-4B3E-94C9-489E1A4FAE92}" destId="{282FBF23-D00E-415F-8555-8DBD2FC19EAD}" srcOrd="1" destOrd="0" presId="urn:microsoft.com/office/officeart/2005/8/layout/vList3#2"/>
    <dgm:cxn modelId="{4EF363F8-5A75-4C27-9C6C-89ACB9603277}" type="presParOf" srcId="{B0A10C90-2440-4B3E-94C9-489E1A4FAE92}" destId="{23E5004D-0399-4EF1-AF60-47E11FC591F4}" srcOrd="2" destOrd="0" presId="urn:microsoft.com/office/officeart/2005/8/layout/vList3#2"/>
    <dgm:cxn modelId="{7436D43D-42D9-40C3-82D8-B2FB5E2206AF}" type="presParOf" srcId="{23E5004D-0399-4EF1-AF60-47E11FC591F4}" destId="{B21FC601-A67F-402F-AA56-42B1ECD4EEED}" srcOrd="0" destOrd="0" presId="urn:microsoft.com/office/officeart/2005/8/layout/vList3#2"/>
    <dgm:cxn modelId="{8CF87765-5056-4484-B030-A0F8EAAA2BE7}" type="presParOf" srcId="{23E5004D-0399-4EF1-AF60-47E11FC591F4}" destId="{5C79C30D-3B90-4CD1-A2FE-58C77E80022C}" srcOrd="1" destOrd="0" presId="urn:microsoft.com/office/officeart/2005/8/layout/vList3#2"/>
    <dgm:cxn modelId="{DAE1090E-C5F2-40F1-B1DB-32A39F376F07}" type="presParOf" srcId="{B0A10C90-2440-4B3E-94C9-489E1A4FAE92}" destId="{3D404F70-BF1F-4900-87C1-AE2F70D6ED08}" srcOrd="3" destOrd="0" presId="urn:microsoft.com/office/officeart/2005/8/layout/vList3#2"/>
    <dgm:cxn modelId="{6092A980-82C0-40DE-9B90-F2241FA631DB}" type="presParOf" srcId="{B0A10C90-2440-4B3E-94C9-489E1A4FAE92}" destId="{AEE2B6A9-2E8A-45D1-A0B7-7BA1BF912E6C}" srcOrd="4" destOrd="0" presId="urn:microsoft.com/office/officeart/2005/8/layout/vList3#2"/>
    <dgm:cxn modelId="{A052AE4F-690E-49BF-B8F1-880825D04D2C}" type="presParOf" srcId="{AEE2B6A9-2E8A-45D1-A0B7-7BA1BF912E6C}" destId="{920E7462-FFF7-4344-AB5E-420107FFF661}" srcOrd="0" destOrd="0" presId="urn:microsoft.com/office/officeart/2005/8/layout/vList3#2"/>
    <dgm:cxn modelId="{6C1D698D-B851-4275-BB3B-545C1081EDC6}" type="presParOf" srcId="{AEE2B6A9-2E8A-45D1-A0B7-7BA1BF912E6C}" destId="{5757D860-8D02-44B0-8EA4-4ACF6B82CF9B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7E4687-CB44-41EF-807B-F0972F89CC77}">
      <dsp:nvSpPr>
        <dsp:cNvPr id="0" name=""/>
        <dsp:cNvSpPr/>
      </dsp:nvSpPr>
      <dsp:spPr>
        <a:xfrm rot="10800000">
          <a:off x="896906" y="53918"/>
          <a:ext cx="5809395" cy="10676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2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Name three different data types?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 dirty="0"/>
        </a:p>
      </dsp:txBody>
      <dsp:txXfrm rot="10800000">
        <a:off x="896906" y="53918"/>
        <a:ext cx="5809395" cy="1067611"/>
      </dsp:txXfrm>
    </dsp:sp>
    <dsp:sp modelId="{E67FDBC7-F833-481F-BC95-CC8C27C410B5}">
      <dsp:nvSpPr>
        <dsp:cNvPr id="0" name=""/>
        <dsp:cNvSpPr/>
      </dsp:nvSpPr>
      <dsp:spPr>
        <a:xfrm>
          <a:off x="0" y="0"/>
          <a:ext cx="1236892" cy="106761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C30D-3B90-4CD1-A2FE-58C77E80022C}">
      <dsp:nvSpPr>
        <dsp:cNvPr id="0" name=""/>
        <dsp:cNvSpPr/>
      </dsp:nvSpPr>
      <dsp:spPr>
        <a:xfrm rot="10800000">
          <a:off x="832912" y="1208923"/>
          <a:ext cx="5937383" cy="10808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2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What is a function?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 </a:t>
          </a:r>
          <a:endParaRPr lang="en-GB" sz="2700" kern="1200" dirty="0"/>
        </a:p>
      </dsp:txBody>
      <dsp:txXfrm rot="10800000">
        <a:off x="832912" y="1208923"/>
        <a:ext cx="5937383" cy="1080840"/>
      </dsp:txXfrm>
    </dsp:sp>
    <dsp:sp modelId="{B21FC601-A67F-402F-AA56-42B1ECD4EEED}">
      <dsp:nvSpPr>
        <dsp:cNvPr id="0" name=""/>
        <dsp:cNvSpPr/>
      </dsp:nvSpPr>
      <dsp:spPr>
        <a:xfrm>
          <a:off x="96129" y="1208923"/>
          <a:ext cx="1269804" cy="108084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7D860-8D02-44B0-8EA4-4ACF6B82CF9B}">
      <dsp:nvSpPr>
        <dsp:cNvPr id="0" name=""/>
        <dsp:cNvSpPr/>
      </dsp:nvSpPr>
      <dsp:spPr>
        <a:xfrm rot="10800000">
          <a:off x="939471" y="2350699"/>
          <a:ext cx="5753680" cy="12700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2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What character do we use to concatenate a string?</a:t>
          </a:r>
          <a:endParaRPr lang="en-GB" sz="2700" kern="1200" dirty="0"/>
        </a:p>
      </dsp:txBody>
      <dsp:txXfrm rot="10800000">
        <a:off x="939471" y="2350699"/>
        <a:ext cx="5753680" cy="1270041"/>
      </dsp:txXfrm>
    </dsp:sp>
    <dsp:sp modelId="{920E7462-FFF7-4344-AB5E-420107FFF661}">
      <dsp:nvSpPr>
        <dsp:cNvPr id="0" name=""/>
        <dsp:cNvSpPr/>
      </dsp:nvSpPr>
      <dsp:spPr>
        <a:xfrm>
          <a:off x="66574" y="2543915"/>
          <a:ext cx="1230515" cy="108084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E735-41B8-40FF-8196-A68A3F0EF46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E809-E97B-491B-9A34-CCA2CC8E2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43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80 69 69 69</a:t>
            </a:r>
            <a:r>
              <a:rPr lang="en-GB" baseline="0" dirty="0" smtClean="0"/>
              <a:t>, Calibri  24</a:t>
            </a:r>
            <a:endParaRPr lang="en-GB" dirty="0" smtClean="0"/>
          </a:p>
          <a:p>
            <a:r>
              <a:rPr lang="en-GB" dirty="0" smtClean="0"/>
              <a:t>Dark Red RGB 153 0 0,</a:t>
            </a:r>
            <a:r>
              <a:rPr lang="en-GB" baseline="0" dirty="0" smtClean="0"/>
              <a:t> Calibri 54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16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Adapted from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ComputingCurriculum</a:t>
            </a:r>
            <a:r>
              <a:rPr lang="en-GB" baseline="0" dirty="0" smtClean="0"/>
              <a:t> (Computing at School Working Group)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90656" cy="1927225"/>
          </a:xfrm>
        </p:spPr>
        <p:txBody>
          <a:bodyPr/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09600"/>
          </a:xfrm>
        </p:spPr>
        <p:txBody>
          <a:bodyPr/>
          <a:lstStyle/>
          <a:p>
            <a:r>
              <a:rPr lang="en-GB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lesson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– Adding input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8712968" cy="4608512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GB" sz="36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GB" sz="36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GB" sz="36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Function (and </a:t>
            </a:r>
            <a:r>
              <a:rPr lang="en-GB" sz="3600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GB" sz="36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() , float() )</a:t>
            </a:r>
            <a:endParaRPr lang="en-GB" sz="3600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The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() Function will allow us to enter a string data type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month = </a:t>
            </a:r>
            <a:r>
              <a:rPr lang="en-GB" dirty="0" smtClean="0">
                <a:solidFill>
                  <a:srgbClr val="D60093"/>
                </a:solidFill>
              </a:rPr>
              <a:t>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month “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Whole numbers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need a combination of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() and </a:t>
            </a:r>
            <a:r>
              <a:rPr lang="en-GB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()</a:t>
            </a:r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score </a:t>
            </a:r>
            <a:r>
              <a:rPr lang="en-GB" dirty="0" smtClean="0">
                <a:solidFill>
                  <a:srgbClr val="D60093"/>
                </a:solidFill>
              </a:rPr>
              <a:t>= </a:t>
            </a:r>
            <a:r>
              <a:rPr lang="en-GB" dirty="0" err="1" smtClean="0">
                <a:solidFill>
                  <a:srgbClr val="D60093"/>
                </a:solidFill>
              </a:rPr>
              <a:t>int</a:t>
            </a:r>
            <a:r>
              <a:rPr lang="en-GB" dirty="0" smtClean="0">
                <a:solidFill>
                  <a:srgbClr val="D60093"/>
                </a:solidFill>
              </a:rPr>
              <a:t>(input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score</a:t>
            </a:r>
            <a:r>
              <a:rPr lang="en-GB" dirty="0" smtClean="0">
                <a:solidFill>
                  <a:srgbClr val="00B050"/>
                </a:solidFill>
              </a:rPr>
              <a:t>”</a:t>
            </a:r>
            <a:r>
              <a:rPr lang="en-GB" dirty="0" smtClean="0"/>
              <a:t>))</a:t>
            </a:r>
            <a:endParaRPr lang="en-GB" dirty="0" smtClean="0"/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Floating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numbers need a combination of input() and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float()</a:t>
            </a:r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= percentage = </a:t>
            </a:r>
            <a:r>
              <a:rPr lang="en-GB" dirty="0" smtClean="0">
                <a:solidFill>
                  <a:srgbClr val="D60093"/>
                </a:solidFill>
              </a:rPr>
              <a:t>float(input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decimal “</a:t>
            </a:r>
            <a:r>
              <a:rPr lang="en-GB" dirty="0" smtClean="0"/>
              <a:t>))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6012160" y="4221088"/>
            <a:ext cx="648072" cy="2232248"/>
          </a:xfrm>
          <a:prstGeom prst="rightBrac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/>
          <p:cNvSpPr/>
          <p:nvPr/>
        </p:nvSpPr>
        <p:spPr>
          <a:xfrm rot="5400000">
            <a:off x="5544108" y="4185084"/>
            <a:ext cx="1080120" cy="3168352"/>
          </a:xfrm>
          <a:prstGeom prst="rightBrac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endCxn id="5" idx="1"/>
          </p:cNvCxnSpPr>
          <p:nvPr/>
        </p:nvCxnSpPr>
        <p:spPr>
          <a:xfrm>
            <a:off x="4139952" y="5301208"/>
            <a:ext cx="1944216" cy="1008112"/>
          </a:xfrm>
          <a:prstGeom prst="bentConnector4">
            <a:avLst>
              <a:gd name="adj1" fmla="val 11289"/>
              <a:gd name="adj2" fmla="val 100929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"/>
          <p:cNvCxnSpPr/>
          <p:nvPr/>
        </p:nvCxnSpPr>
        <p:spPr>
          <a:xfrm>
            <a:off x="4788024" y="5301208"/>
            <a:ext cx="1512168" cy="288032"/>
          </a:xfrm>
          <a:prstGeom prst="bentConnector3">
            <a:avLst>
              <a:gd name="adj1" fmla="val 15566"/>
            </a:avLst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556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– Adding input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Using the Functions below, ask the user to enter their name, age and year group</a:t>
            </a:r>
          </a:p>
          <a:p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month = </a:t>
            </a:r>
            <a:r>
              <a:rPr lang="en-GB" dirty="0" smtClean="0">
                <a:solidFill>
                  <a:srgbClr val="D60093"/>
                </a:solidFill>
              </a:rPr>
              <a:t>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month “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Whole numbers can be entered using just 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() and </a:t>
            </a:r>
            <a:r>
              <a:rPr lang="en-GB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()</a:t>
            </a:r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score = </a:t>
            </a:r>
            <a:r>
              <a:rPr lang="en-GB" dirty="0" err="1" smtClean="0">
                <a:solidFill>
                  <a:srgbClr val="D60093"/>
                </a:solidFill>
              </a:rPr>
              <a:t>int</a:t>
            </a:r>
            <a:r>
              <a:rPr lang="en-GB" dirty="0" smtClean="0">
                <a:solidFill>
                  <a:srgbClr val="D60093"/>
                </a:solidFill>
              </a:rPr>
              <a:t>(input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the score</a:t>
            </a:r>
            <a:r>
              <a:rPr lang="en-GB" dirty="0" smtClean="0">
                <a:solidFill>
                  <a:srgbClr val="00B050"/>
                </a:solidFill>
              </a:rPr>
              <a:t>”</a:t>
            </a:r>
            <a:r>
              <a:rPr lang="en-GB" dirty="0" smtClean="0"/>
              <a:t>))</a:t>
            </a:r>
            <a:endParaRPr lang="en-GB" dirty="0" smtClean="0"/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Floating numbers need a combination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Example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percentage = </a:t>
            </a:r>
            <a:r>
              <a:rPr lang="en-GB" dirty="0" smtClean="0">
                <a:solidFill>
                  <a:srgbClr val="D60093"/>
                </a:solidFill>
              </a:rPr>
              <a:t>float(input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dirty="0" smtClean="0">
                <a:solidFill>
                  <a:srgbClr val="00B050"/>
                </a:solidFill>
              </a:rPr>
              <a:t>“Enter decimal </a:t>
            </a:r>
            <a:r>
              <a:rPr lang="en-GB" dirty="0" smtClean="0">
                <a:solidFill>
                  <a:srgbClr val="00B050"/>
                </a:solidFill>
              </a:rPr>
              <a:t>“</a:t>
            </a:r>
            <a:r>
              <a:rPr lang="en-GB" dirty="0" smtClean="0"/>
              <a:t>))</a:t>
            </a:r>
            <a:endParaRPr lang="en-GB" dirty="0" smtClean="0"/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86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– The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Can you change the program so it works like this?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25578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726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Plenary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 today’s lesson we have learnt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How to program with different data types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assigned different data types to variables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concatenated a string and number data type into a sentence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got the user to enter data (using the input() Function)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also used the raw_input() for a string data type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And entered a floating data type </a:t>
            </a:r>
            <a:r>
              <a:rPr lang="en-GB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using float(input()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85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Objective and Outcome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Teaching Objective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are going to look at how to construct a computer program using different data types</a:t>
            </a: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Learning Outcome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All of you will have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experienced writing a simple computer program using different data types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Most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will be able to concatenate strings and variables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Some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will be able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to be make choices about what data types to use and how best to join them</a:t>
            </a:r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Lesson Keywords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Words to remember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Data types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String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Number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Floating Number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Concatenate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Assigning variables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021" y="2276872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to assign a variable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Declaring a variable at the start of the program ensures that there is memory space available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The operand to the left of the = operator is the name of the variable, and the operand to the right of the = operator is the value stored in the variable. For example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14628"/>
            <a:ext cx="5891501" cy="95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426712" y="5871528"/>
            <a:ext cx="5161512" cy="462402"/>
            <a:chOff x="1426712" y="5871528"/>
            <a:chExt cx="5161512" cy="46240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547664" y="5882160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03848" y="5871528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26712" y="5964598"/>
              <a:ext cx="516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Variable		value to store in the variable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215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Data types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Python has lots of different data types that we can use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String for text	name = </a:t>
            </a:r>
            <a:r>
              <a:rPr lang="en-GB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“John”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Number for whole numbers		counter = 100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Floating number for decimals	miles = 1000.0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3789040"/>
            <a:ext cx="8280920" cy="2728724"/>
            <a:chOff x="539552" y="3789040"/>
            <a:chExt cx="8280920" cy="27287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2410" t="15375" r="56559" b="55094"/>
            <a:stretch>
              <a:fillRect/>
            </a:stretch>
          </p:blipFill>
          <p:spPr bwMode="auto">
            <a:xfrm>
              <a:off x="539552" y="3789040"/>
              <a:ext cx="3456384" cy="2728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innerShdw blurRad="63500" dist="50800" dir="81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9046" t="8657" r="66050" b="61812"/>
            <a:stretch>
              <a:fillRect/>
            </a:stretch>
          </p:blipFill>
          <p:spPr bwMode="auto">
            <a:xfrm>
              <a:off x="5076056" y="3861047"/>
              <a:ext cx="3744416" cy="2496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innerShdw blurRad="63500" dist="50800" dir="81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</p:pic>
        <p:sp>
          <p:nvSpPr>
            <p:cNvPr id="10" name="Right Arrow 9"/>
            <p:cNvSpPr/>
            <p:nvPr/>
          </p:nvSpPr>
          <p:spPr>
            <a:xfrm>
              <a:off x="4211960" y="4941168"/>
              <a:ext cx="792088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64513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1 (5 minutes)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Using this example, write a program that displays: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Your name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Your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age as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 decimal so 12.25 would be 12 and a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¼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What year you are in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5698" y="3573016"/>
            <a:ext cx="347718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60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Concatenate a string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program we just wrote used three different variables, it printed them all out on separate lines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could join them together in one sentences</a:t>
            </a:r>
          </a:p>
          <a:p>
            <a:pPr marL="0" indent="0">
              <a:buNone/>
            </a:pP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2883087" cy="244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782679" y="3995319"/>
            <a:ext cx="5077481" cy="1457325"/>
            <a:chOff x="3782679" y="3995319"/>
            <a:chExt cx="5077481" cy="14573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3995319"/>
              <a:ext cx="4648200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782679" y="4723981"/>
              <a:ext cx="429281" cy="505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304670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Concatenate a string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Strings can be joined to other variables using a (, ) comma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Now try exercise two</a:t>
            </a:r>
          </a:p>
          <a:p>
            <a:pPr marL="0" indent="0">
              <a:buNone/>
            </a:pP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b="1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OR use a FUNCTION to convert the variable to a string</a:t>
            </a: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5688"/>
            <a:ext cx="859071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487" t="36047" r="37743" b="58047"/>
          <a:stretch>
            <a:fillRect/>
          </a:stretch>
        </p:blipFill>
        <p:spPr bwMode="auto">
          <a:xfrm>
            <a:off x="395536" y="3645024"/>
            <a:ext cx="84249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487" t="42478" r="31655" b="50172"/>
          <a:stretch>
            <a:fillRect/>
          </a:stretch>
        </p:blipFill>
        <p:spPr bwMode="auto">
          <a:xfrm>
            <a:off x="179512" y="5085184"/>
            <a:ext cx="87849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311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Checkpoint 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7-Point Star 4"/>
          <p:cNvSpPr/>
          <p:nvPr/>
        </p:nvSpPr>
        <p:spPr>
          <a:xfrm>
            <a:off x="6934200" y="978408"/>
            <a:ext cx="1143000" cy="990600"/>
          </a:xfrm>
          <a:prstGeom prst="star7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9602725"/>
              </p:ext>
            </p:extLst>
          </p:nvPr>
        </p:nvGraphicFramePr>
        <p:xfrm>
          <a:off x="1676400" y="2760472"/>
          <a:ext cx="67840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352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sound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3528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String, number, floating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585493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Premade code which we can use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60212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comma 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Tom\AppData\Local\Microsoft\Windows\Temporary Internet Files\Content.IE5\SFZUTKBE\MC900441523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328" y="4051831"/>
            <a:ext cx="1209679" cy="10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053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2514</TotalTime>
  <Words>573</Words>
  <Application>Microsoft Office PowerPoint</Application>
  <PresentationFormat>On-screen Show (4:3)</PresentationFormat>
  <Paragraphs>120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Computer Programming</vt:lpstr>
      <vt:lpstr>Objective and Outcome</vt:lpstr>
      <vt:lpstr>Lesson Keywords</vt:lpstr>
      <vt:lpstr>Assigning variables</vt:lpstr>
      <vt:lpstr>Data types</vt:lpstr>
      <vt:lpstr>Exercise 1 (5 minutes)</vt:lpstr>
      <vt:lpstr>Concatenate a string</vt:lpstr>
      <vt:lpstr>Concatenate a string</vt:lpstr>
      <vt:lpstr>Checkpoint </vt:lpstr>
      <vt:lpstr>Exercise 3 – Adding input</vt:lpstr>
      <vt:lpstr>Exercise 3 – Adding input</vt:lpstr>
      <vt:lpstr>Exercise 3 – The program</vt:lpstr>
      <vt:lpstr>Plenary</vt:lpstr>
    </vt:vector>
  </TitlesOfParts>
  <Company>Hardenhuish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Madness</dc:title>
  <dc:creator>James Blackmore</dc:creator>
  <cp:lastModifiedBy>wilmar</cp:lastModifiedBy>
  <cp:revision>133</cp:revision>
  <dcterms:created xsi:type="dcterms:W3CDTF">2012-07-04T11:25:10Z</dcterms:created>
  <dcterms:modified xsi:type="dcterms:W3CDTF">2016-04-07T15:51:47Z</dcterms:modified>
</cp:coreProperties>
</file>