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sldIdLst>
    <p:sldId id="257" r:id="rId2"/>
    <p:sldId id="260" r:id="rId3"/>
    <p:sldId id="256" r:id="rId4"/>
    <p:sldId id="258" r:id="rId5"/>
    <p:sldId id="261" r:id="rId6"/>
    <p:sldId id="262" r:id="rId7"/>
    <p:sldId id="263" r:id="rId8"/>
    <p:sldId id="264" r:id="rId9"/>
    <p:sldId id="265" r:id="rId10"/>
    <p:sldId id="266" r:id="rId11"/>
    <p:sldId id="267" r:id="rId12"/>
    <p:sldId id="268" r:id="rId13"/>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clrMode="bw"/>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varScale="1">
        <p:scale>
          <a:sx n="106" d="100"/>
          <a:sy n="106" d="100"/>
        </p:scale>
        <p:origin x="-744" y="-10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89EAA9-9342-4629-9CE8-EFE968DD11F6}" type="datetimeFigureOut">
              <a:rPr lang="en-GB" smtClean="0"/>
              <a:pPr/>
              <a:t>9/17/12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0652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89EAA9-9342-4629-9CE8-EFE968DD11F6}" type="datetimeFigureOut">
              <a:rPr lang="en-GB" smtClean="0"/>
              <a:pPr/>
              <a:t>9/17/12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3440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89EAA9-9342-4629-9CE8-EFE968DD11F6}" type="datetimeFigureOut">
              <a:rPr lang="en-GB" smtClean="0"/>
              <a:pPr/>
              <a:t>9/17/12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7018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89EAA9-9342-4629-9CE8-EFE968DD11F6}" type="datetimeFigureOut">
              <a:rPr lang="en-GB" smtClean="0"/>
              <a:pPr/>
              <a:t>9/17/12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7298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89EAA9-9342-4629-9CE8-EFE968DD11F6}" type="datetimeFigureOut">
              <a:rPr lang="en-GB" smtClean="0"/>
              <a:pPr/>
              <a:t>9/17/12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27144258"/>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89EAA9-9342-4629-9CE8-EFE968DD11F6}" type="datetimeFigureOut">
              <a:rPr lang="en-GB" smtClean="0"/>
              <a:pPr/>
              <a:t>9/17/12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8423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89EAA9-9342-4629-9CE8-EFE968DD11F6}" type="datetimeFigureOut">
              <a:rPr lang="en-GB" smtClean="0"/>
              <a:pPr/>
              <a:t>9/17/12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9703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89EAA9-9342-4629-9CE8-EFE968DD11F6}" type="datetimeFigureOut">
              <a:rPr lang="en-GB" smtClean="0"/>
              <a:pPr/>
              <a:t>9/17/12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95429579"/>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9EAA9-9342-4629-9CE8-EFE968DD11F6}" type="datetimeFigureOut">
              <a:rPr lang="en-GB" smtClean="0"/>
              <a:pPr/>
              <a:t>9/17/12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1092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89EAA9-9342-4629-9CE8-EFE968DD11F6}" type="datetimeFigureOut">
              <a:rPr lang="en-GB" smtClean="0"/>
              <a:pPr/>
              <a:t>9/17/12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1116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89EAA9-9342-4629-9CE8-EFE968DD11F6}" type="datetimeFigureOut">
              <a:rPr lang="en-GB" smtClean="0"/>
              <a:pPr/>
              <a:t>9/17/12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9154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9EAA9-9342-4629-9CE8-EFE968DD11F6}" type="datetimeFigureOut">
              <a:rPr lang="en-GB" smtClean="0"/>
              <a:pPr/>
              <a:t>9/17/12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2FDF-691F-4047-B813-E048CAF241AE}" type="slidenum">
              <a:rPr lang="en-GB" smtClean="0"/>
              <a:pPr/>
              <a:t>‹#›</a:t>
            </a:fld>
            <a:endParaRPr lang="en-GB"/>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24450409"/>
      </p:ext>
    </p:extLst>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07504" y="116632"/>
            <a:ext cx="4104456" cy="4616648"/>
          </a:xfrm>
          <a:prstGeom prst="rect">
            <a:avLst/>
          </a:prstGeom>
        </p:spPr>
        <p:txBody>
          <a:bodyPr wrap="square">
            <a:spAutoFit/>
          </a:bodyPr>
          <a:lstStyle/>
          <a:p>
            <a:r>
              <a:rPr lang="en-GB" sz="1400" b="1" dirty="0" smtClean="0">
                <a:latin typeface="Verdana" pitchFamily="34" charset="0"/>
              </a:rPr>
              <a:t>The Islanders</a:t>
            </a:r>
          </a:p>
          <a:p>
            <a:endParaRPr lang="en-GB" sz="1400" b="1" dirty="0">
              <a:latin typeface="Verdana" pitchFamily="34" charset="0"/>
            </a:endParaRPr>
          </a:p>
          <a:p>
            <a:r>
              <a:rPr lang="en-GB" sz="1400" dirty="0">
                <a:latin typeface="Verdana" pitchFamily="34" charset="0"/>
              </a:rPr>
              <a:t>There are two beautiful yet remote islands in the south pacific. The Islanders born on one island always tell the truth, and the Islanders from the other island always lie</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You are on one of the islands, and meet three Islanders. You ask the first which island they are from in the most appropriate Polynesian tongue, and he indicates that the other two Islanders are from the same Island. </a:t>
            </a:r>
            <a:endParaRPr lang="en-GB" sz="1400" dirty="0" smtClean="0">
              <a:latin typeface="Verdana" pitchFamily="34" charset="0"/>
            </a:endParaRPr>
          </a:p>
          <a:p>
            <a:endParaRPr lang="en-GB" sz="1400" dirty="0">
              <a:latin typeface="Verdana" pitchFamily="34" charset="0"/>
            </a:endParaRPr>
          </a:p>
          <a:p>
            <a:r>
              <a:rPr lang="en-GB" sz="1400" dirty="0" smtClean="0">
                <a:latin typeface="Verdana" pitchFamily="34" charset="0"/>
              </a:rPr>
              <a:t>You </a:t>
            </a:r>
            <a:r>
              <a:rPr lang="en-GB" sz="1400" dirty="0">
                <a:latin typeface="Verdana" pitchFamily="34" charset="0"/>
              </a:rPr>
              <a:t>ask the second Islander the same question, and he also indicates that the other two Islanders are from the same island</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Can you guess what the third Islander will answer to the same question?</a:t>
            </a:r>
          </a:p>
        </p:txBody>
      </p:sp>
      <p:cxnSp>
        <p:nvCxnSpPr>
          <p:cNvPr id="5" name="Straight Connector 4"/>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pic>
        <p:nvPicPr>
          <p:cNvPr id="1026" name="Picture 2" descr="Palm Tree On Island Clip Art"/>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79512" y="4941168"/>
            <a:ext cx="1335285" cy="1542306"/>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7" name="Picture 2" descr="Palm Tree On Island Clip Art"/>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flipH="1">
            <a:off x="2876675" y="4957754"/>
            <a:ext cx="1335285" cy="1542306"/>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47047935"/>
      </p:ext>
    </p:extLst>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9354" y="90644"/>
            <a:ext cx="3883956" cy="3970318"/>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smtClean="0">
                <a:latin typeface="Verdana" pitchFamily="34" charset="0"/>
              </a:rPr>
              <a:t>Tower of Hanoi</a:t>
            </a:r>
          </a:p>
          <a:p>
            <a:endParaRPr lang="en-GB" sz="1400" b="1" dirty="0" smtClean="0">
              <a:latin typeface="Verdana" pitchFamily="34" charset="0"/>
            </a:endParaRPr>
          </a:p>
          <a:p>
            <a:r>
              <a:rPr lang="en-GB" sz="1400" dirty="0" smtClean="0">
                <a:latin typeface="Verdana" pitchFamily="34" charset="0"/>
              </a:rPr>
              <a:t>You have three wooden poles. On the first there are 3 discs of different sizes – with the biggest on the bottom and getting progressively smaller.</a:t>
            </a:r>
          </a:p>
          <a:p>
            <a:endParaRPr lang="en-GB" sz="1400" dirty="0" smtClean="0">
              <a:latin typeface="Verdana" pitchFamily="34" charset="0"/>
            </a:endParaRPr>
          </a:p>
          <a:p>
            <a:r>
              <a:rPr lang="en-GB" sz="1400" dirty="0" smtClean="0">
                <a:latin typeface="Verdana" pitchFamily="34" charset="0"/>
              </a:rPr>
              <a:t>You can only move one disc at a time and you can never put a bigger disc on top of a smaller one.</a:t>
            </a:r>
          </a:p>
          <a:p>
            <a:endParaRPr lang="en-GB" sz="1400" dirty="0" smtClean="0">
              <a:latin typeface="Verdana" pitchFamily="34" charset="0"/>
            </a:endParaRPr>
          </a:p>
          <a:p>
            <a:r>
              <a:rPr lang="en-GB" sz="1400" dirty="0" smtClean="0">
                <a:latin typeface="Verdana" pitchFamily="34" charset="0"/>
              </a:rPr>
              <a:t>Describe the steps to move all 3 rings to the right hand pole.</a:t>
            </a:r>
          </a:p>
          <a:p>
            <a:endParaRPr lang="en-GB" sz="1400" dirty="0" smtClean="0">
              <a:latin typeface="Verdana" pitchFamily="34" charset="0"/>
            </a:endParaRPr>
          </a:p>
          <a:p>
            <a:r>
              <a:rPr lang="en-GB" sz="1400" dirty="0" smtClean="0">
                <a:latin typeface="Verdana" pitchFamily="34" charset="0"/>
              </a:rPr>
              <a:t>Now repeat with 4 discs.</a:t>
            </a:r>
          </a:p>
          <a:p>
            <a:endParaRPr lang="en-GB" sz="1400" dirty="0" smtClean="0">
              <a:latin typeface="Verdana" pitchFamily="34" charset="0"/>
            </a:endParaRPr>
          </a:p>
          <a:p>
            <a:r>
              <a:rPr lang="en-GB" sz="1400" dirty="0" smtClean="0">
                <a:latin typeface="Verdana" pitchFamily="34" charset="0"/>
              </a:rPr>
              <a:t>And again with 5. </a:t>
            </a:r>
          </a:p>
          <a:p>
            <a:endParaRPr lang="en-GB" sz="1400" dirty="0" smtClean="0">
              <a:latin typeface="Verdana" pitchFamily="34" charset="0"/>
            </a:endParaRPr>
          </a:p>
          <a:p>
            <a:endParaRPr lang="en-GB" sz="1400" dirty="0">
              <a:latin typeface="Verdana" pitchFamily="34" charset="0"/>
            </a:endParaRP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Rectangle 1"/>
          <p:cNvSpPr/>
          <p:nvPr/>
        </p:nvSpPr>
        <p:spPr>
          <a:xfrm>
            <a:off x="4788024" y="585520"/>
            <a:ext cx="4032448" cy="4524315"/>
          </a:xfrm>
          <a:prstGeom prst="rect">
            <a:avLst/>
          </a:prstGeom>
        </p:spPr>
        <p:txBody>
          <a:bodyPr wrap="square">
            <a:spAutoFit/>
          </a:bodyPr>
          <a:lstStyle/>
          <a:p>
            <a:r>
              <a:rPr lang="en-GB" sz="1400" b="1" dirty="0"/>
              <a:t>Answer</a:t>
            </a:r>
            <a:r>
              <a:rPr lang="en-GB" sz="1400" b="1" dirty="0" smtClean="0"/>
              <a:t>:</a:t>
            </a:r>
            <a:r>
              <a:rPr lang="en-GB" sz="1400" dirty="0" smtClean="0"/>
              <a:t> (with 4 rings, 1</a:t>
            </a:r>
            <a:r>
              <a:rPr lang="en-GB" sz="1400" baseline="30000" dirty="0" smtClean="0"/>
              <a:t>st</a:t>
            </a:r>
            <a:r>
              <a:rPr lang="en-GB" sz="1400" dirty="0" smtClean="0"/>
              <a:t> move to the middle)</a:t>
            </a:r>
          </a:p>
          <a:p>
            <a:r>
              <a:rPr lang="en-GB" sz="1000" dirty="0" smtClean="0"/>
              <a:t>   11 </a:t>
            </a:r>
          </a:p>
          <a:p>
            <a:r>
              <a:rPr lang="en-GB" sz="1000" dirty="0" smtClean="0"/>
              <a:t> 2222</a:t>
            </a:r>
          </a:p>
          <a:p>
            <a:r>
              <a:rPr lang="en-GB" sz="1000" dirty="0" smtClean="0"/>
              <a:t>333333</a:t>
            </a:r>
          </a:p>
          <a:p>
            <a:r>
              <a:rPr lang="en-GB" sz="1000" dirty="0" smtClean="0"/>
              <a:t>=================================</a:t>
            </a:r>
          </a:p>
          <a:p>
            <a:r>
              <a:rPr lang="en-GB" sz="1000" dirty="0" smtClean="0"/>
              <a:t> 2222		</a:t>
            </a:r>
          </a:p>
          <a:p>
            <a:r>
              <a:rPr lang="en-GB" sz="1000" dirty="0" smtClean="0"/>
              <a:t>333333		  11</a:t>
            </a:r>
          </a:p>
          <a:p>
            <a:r>
              <a:rPr lang="en-GB" sz="1000" dirty="0" smtClean="0"/>
              <a:t>=================================</a:t>
            </a:r>
          </a:p>
          <a:p>
            <a:r>
              <a:rPr lang="en-GB" sz="1000" dirty="0" smtClean="0"/>
              <a:t>333333	 2222	  11</a:t>
            </a:r>
          </a:p>
          <a:p>
            <a:r>
              <a:rPr lang="en-GB" sz="1000" dirty="0" smtClean="0"/>
              <a:t>=================================</a:t>
            </a:r>
          </a:p>
          <a:p>
            <a:r>
              <a:rPr lang="en-GB" sz="1000" dirty="0" smtClean="0"/>
              <a:t>	  11</a:t>
            </a:r>
          </a:p>
          <a:p>
            <a:r>
              <a:rPr lang="en-GB" sz="1000" dirty="0" smtClean="0"/>
              <a:t>333333	 2222</a:t>
            </a:r>
          </a:p>
          <a:p>
            <a:r>
              <a:rPr lang="en-GB" sz="1000" dirty="0" smtClean="0"/>
              <a:t>=================================</a:t>
            </a:r>
          </a:p>
          <a:p>
            <a:r>
              <a:rPr lang="en-GB" sz="1000" dirty="0" smtClean="0"/>
              <a:t>	  11</a:t>
            </a:r>
          </a:p>
          <a:p>
            <a:r>
              <a:rPr lang="en-GB" sz="1000" dirty="0" smtClean="0"/>
              <a:t>	 2222	333333</a:t>
            </a:r>
          </a:p>
          <a:p>
            <a:r>
              <a:rPr lang="en-GB" sz="1000" dirty="0" smtClean="0"/>
              <a:t>=================================</a:t>
            </a:r>
          </a:p>
          <a:p>
            <a:r>
              <a:rPr lang="en-GB" sz="1000" dirty="0" smtClean="0"/>
              <a:t>  11	 2222	333333</a:t>
            </a:r>
          </a:p>
          <a:p>
            <a:r>
              <a:rPr lang="en-GB" sz="1000" dirty="0" smtClean="0"/>
              <a:t>=================================</a:t>
            </a:r>
          </a:p>
          <a:p>
            <a:r>
              <a:rPr lang="en-GB" sz="1000" dirty="0" smtClean="0"/>
              <a:t>		 2222</a:t>
            </a:r>
          </a:p>
          <a:p>
            <a:r>
              <a:rPr lang="en-GB" sz="1000" dirty="0" smtClean="0"/>
              <a:t>  11		333333</a:t>
            </a:r>
          </a:p>
          <a:p>
            <a:r>
              <a:rPr lang="en-GB" sz="1000" dirty="0" smtClean="0"/>
              <a:t>=================================</a:t>
            </a:r>
          </a:p>
          <a:p>
            <a:r>
              <a:rPr lang="en-GB" sz="1000" dirty="0" smtClean="0"/>
              <a:t>		  11</a:t>
            </a:r>
          </a:p>
          <a:p>
            <a:r>
              <a:rPr lang="en-GB" sz="1000" dirty="0" smtClean="0"/>
              <a:t>		 2222</a:t>
            </a:r>
          </a:p>
          <a:p>
            <a:r>
              <a:rPr lang="en-GB" sz="1000" dirty="0" smtClean="0"/>
              <a:t>		333333</a:t>
            </a:r>
          </a:p>
          <a:p>
            <a:r>
              <a:rPr lang="en-GB" sz="1000" dirty="0" smtClean="0"/>
              <a:t>=================================</a:t>
            </a:r>
          </a:p>
          <a:p>
            <a:endParaRPr lang="en-GB" sz="1000" dirty="0" smtClean="0"/>
          </a:p>
          <a:p>
            <a:endParaRPr lang="en-GB" sz="1000" dirty="0" smtClean="0"/>
          </a:p>
          <a:p>
            <a:endParaRPr lang="en-GB" sz="1400" dirty="0" smtClean="0"/>
          </a:p>
          <a:p>
            <a:endParaRPr lang="en-GB" sz="1400" dirty="0"/>
          </a:p>
        </p:txBody>
      </p:sp>
      <p:pic>
        <p:nvPicPr>
          <p:cNvPr id="9" name="Picture 8"/>
          <p:cNvPicPr>
            <a:picLocks noChangeAspect="1"/>
          </p:cNvPicPr>
          <p:nvPr/>
        </p:nvPicPr>
        <p:blipFill>
          <a:blip r:embed="rId2"/>
          <a:stretch>
            <a:fillRect/>
          </a:stretch>
        </p:blipFill>
        <p:spPr>
          <a:xfrm>
            <a:off x="1143000" y="5321808"/>
            <a:ext cx="2971800" cy="1307592"/>
          </a:xfrm>
          <a:prstGeom prst="rect">
            <a:avLst/>
          </a:prstGeom>
        </p:spPr>
      </p:pic>
      <p:sp>
        <p:nvSpPr>
          <p:cNvPr id="10" name="Rectangle 9"/>
          <p:cNvSpPr/>
          <p:nvPr/>
        </p:nvSpPr>
        <p:spPr>
          <a:xfrm>
            <a:off x="4800600" y="4458831"/>
            <a:ext cx="4038600" cy="2246769"/>
          </a:xfrm>
          <a:prstGeom prst="rect">
            <a:avLst/>
          </a:prstGeom>
        </p:spPr>
        <p:txBody>
          <a:bodyPr wrap="square">
            <a:spAutoFit/>
          </a:bodyPr>
          <a:lstStyle/>
          <a:p>
            <a:r>
              <a:rPr lang="en-US" sz="1400" b="1" dirty="0" smtClean="0"/>
              <a:t>For an even number of disks:</a:t>
            </a:r>
          </a:p>
          <a:p>
            <a:pPr>
              <a:buFont typeface="Arial"/>
              <a:buChar char="•"/>
            </a:pPr>
            <a:r>
              <a:rPr lang="en-US" sz="1400" dirty="0" smtClean="0"/>
              <a:t>make the legal move between pegs A and B</a:t>
            </a:r>
          </a:p>
          <a:p>
            <a:pPr>
              <a:buFont typeface="Arial"/>
              <a:buChar char="•"/>
            </a:pPr>
            <a:r>
              <a:rPr lang="en-US" sz="1400" dirty="0" smtClean="0"/>
              <a:t>make the legal move between pegs A and C</a:t>
            </a:r>
          </a:p>
          <a:p>
            <a:pPr>
              <a:buFont typeface="Arial"/>
              <a:buChar char="•"/>
            </a:pPr>
            <a:r>
              <a:rPr lang="en-US" sz="1400" dirty="0" smtClean="0"/>
              <a:t>make the legal move between pegs B and C</a:t>
            </a:r>
          </a:p>
          <a:p>
            <a:pPr>
              <a:buFont typeface="Arial"/>
              <a:buChar char="•"/>
            </a:pPr>
            <a:r>
              <a:rPr lang="en-US" sz="1400" dirty="0" smtClean="0"/>
              <a:t>repeat until complete</a:t>
            </a:r>
          </a:p>
          <a:p>
            <a:r>
              <a:rPr lang="en-US" sz="1400" b="1" dirty="0" smtClean="0"/>
              <a:t>For an odd number of disks:</a:t>
            </a:r>
          </a:p>
          <a:p>
            <a:pPr>
              <a:buFont typeface="Arial"/>
              <a:buChar char="•"/>
            </a:pPr>
            <a:r>
              <a:rPr lang="en-US" sz="1400" dirty="0" smtClean="0"/>
              <a:t>make the legal move between pegs A and C</a:t>
            </a:r>
          </a:p>
          <a:p>
            <a:pPr>
              <a:buFont typeface="Arial"/>
              <a:buChar char="•"/>
            </a:pPr>
            <a:r>
              <a:rPr lang="en-US" sz="1400" dirty="0" smtClean="0"/>
              <a:t>make the legal move between pegs A and B</a:t>
            </a:r>
          </a:p>
          <a:p>
            <a:pPr>
              <a:buFont typeface="Arial"/>
              <a:buChar char="•"/>
            </a:pPr>
            <a:r>
              <a:rPr lang="en-US" sz="1400" dirty="0" smtClean="0"/>
              <a:t>make the legal move between pegs B and C</a:t>
            </a:r>
          </a:p>
          <a:p>
            <a:pPr>
              <a:buFont typeface="Arial"/>
              <a:buChar char="•"/>
            </a:pPr>
            <a:r>
              <a:rPr lang="en-US" sz="1400" dirty="0" smtClean="0"/>
              <a:t>repeat until complete</a:t>
            </a:r>
            <a:endParaRPr lang="en-US" sz="14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6597382"/>
      </p:ext>
    </p:extLst>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9354" y="90644"/>
            <a:ext cx="3883956" cy="5262978"/>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smtClean="0">
                <a:latin typeface="Verdana" pitchFamily="34" charset="0"/>
              </a:rPr>
              <a:t>Camels &amp; Bananas</a:t>
            </a:r>
          </a:p>
          <a:p>
            <a:endParaRPr lang="en-GB" sz="1400" b="1" dirty="0" smtClean="0">
              <a:latin typeface="Verdana" pitchFamily="34" charset="0"/>
            </a:endParaRPr>
          </a:p>
          <a:p>
            <a:r>
              <a:rPr lang="en-GB" sz="1400" dirty="0" smtClean="0">
                <a:latin typeface="Verdana" pitchFamily="34" charset="0"/>
              </a:rPr>
              <a:t>A trader has 3 000 bananas that must be transported 1 000km across a desert to a market.</a:t>
            </a: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r>
              <a:rPr lang="en-GB" sz="1400" dirty="0" smtClean="0">
                <a:latin typeface="Verdana" pitchFamily="34" charset="0"/>
              </a:rPr>
              <a:t> </a:t>
            </a:r>
          </a:p>
          <a:p>
            <a:endParaRPr lang="en-GB" sz="1400" dirty="0" smtClean="0">
              <a:latin typeface="Verdana" pitchFamily="34" charset="0"/>
            </a:endParaRPr>
          </a:p>
          <a:p>
            <a:r>
              <a:rPr lang="en-GB" sz="1400" dirty="0" smtClean="0">
                <a:latin typeface="Verdana" pitchFamily="34" charset="0"/>
              </a:rPr>
              <a:t>He has a single camel that can carry up to 1,000 bananas, however it needs to eat one banana for each km that it walks.</a:t>
            </a: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r>
              <a:rPr lang="en-GB" sz="1400" dirty="0" smtClean="0">
                <a:latin typeface="Verdana" pitchFamily="34" charset="0"/>
              </a:rPr>
              <a:t>What is the largest number of bananas the trader can get to market?</a:t>
            </a:r>
          </a:p>
          <a:p>
            <a:endParaRPr lang="en-GB" sz="1400" dirty="0">
              <a:latin typeface="Verdana" pitchFamily="34" charset="0"/>
            </a:endParaRP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Rectangle 1"/>
          <p:cNvSpPr/>
          <p:nvPr/>
        </p:nvSpPr>
        <p:spPr>
          <a:xfrm>
            <a:off x="4788024" y="585520"/>
            <a:ext cx="4032448" cy="307777"/>
          </a:xfrm>
          <a:prstGeom prst="rect">
            <a:avLst/>
          </a:prstGeom>
        </p:spPr>
        <p:txBody>
          <a:bodyPr wrap="square">
            <a:spAutoFit/>
          </a:bodyPr>
          <a:lstStyle/>
          <a:p>
            <a:r>
              <a:rPr lang="en-GB" sz="1400" b="1" dirty="0"/>
              <a:t>Answer</a:t>
            </a:r>
            <a:r>
              <a:rPr lang="en-GB" sz="1400" b="1" dirty="0" smtClean="0"/>
              <a:t>:  </a:t>
            </a:r>
            <a:endParaRPr lang="en-GB" sz="1400" dirty="0"/>
          </a:p>
        </p:txBody>
      </p:sp>
      <p:pic>
        <p:nvPicPr>
          <p:cNvPr id="24578" name="Picture 2"/>
          <p:cNvPicPr>
            <a:picLocks noChangeAspect="1" noChangeArrowheads="1"/>
          </p:cNvPicPr>
          <p:nvPr/>
        </p:nvPicPr>
        <p:blipFill>
          <a:blip r:embed="rId2"/>
          <a:srcRect/>
          <a:stretch>
            <a:fillRect/>
          </a:stretch>
        </p:blipFill>
        <p:spPr bwMode="auto">
          <a:xfrm>
            <a:off x="1676400" y="3352800"/>
            <a:ext cx="1422400" cy="11938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1524000" y="1143000"/>
            <a:ext cx="1377462" cy="1193800"/>
          </a:xfrm>
          <a:prstGeom prst="rect">
            <a:avLst/>
          </a:prstGeom>
          <a:noFill/>
          <a:ln w="9525">
            <a:noFill/>
            <a:miter lim="800000"/>
            <a:headEnd/>
            <a:tailEnd/>
          </a:ln>
          <a:effec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6597382"/>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9354" y="90644"/>
            <a:ext cx="3883956" cy="5262978"/>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smtClean="0">
                <a:latin typeface="Verdana" pitchFamily="34" charset="0"/>
              </a:rPr>
              <a:t>Camels &amp; Bananas</a:t>
            </a:r>
          </a:p>
          <a:p>
            <a:endParaRPr lang="en-GB" sz="1400" b="1" smtClean="0">
              <a:latin typeface="Verdana" pitchFamily="34" charset="0"/>
            </a:endParaRPr>
          </a:p>
          <a:p>
            <a:r>
              <a:rPr lang="en-GB" sz="1400" dirty="0" smtClean="0">
                <a:latin typeface="Verdana" pitchFamily="34" charset="0"/>
              </a:rPr>
              <a:t>A trader has 3 000 bananas that must be transported 1 000km across a desert to a market.</a:t>
            </a: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r>
              <a:rPr lang="en-GB" sz="1400" dirty="0" smtClean="0">
                <a:latin typeface="Verdana" pitchFamily="34" charset="0"/>
              </a:rPr>
              <a:t> </a:t>
            </a:r>
          </a:p>
          <a:p>
            <a:endParaRPr lang="en-GB" sz="1400" dirty="0" smtClean="0">
              <a:latin typeface="Verdana" pitchFamily="34" charset="0"/>
            </a:endParaRPr>
          </a:p>
          <a:p>
            <a:r>
              <a:rPr lang="en-GB" sz="1400" dirty="0" smtClean="0">
                <a:latin typeface="Verdana" pitchFamily="34" charset="0"/>
              </a:rPr>
              <a:t>He has a single camel that can carry up to 1,000 bananas, however it needs to eat one banana for each km that it walks.</a:t>
            </a: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r>
              <a:rPr lang="en-GB" sz="1400" dirty="0" smtClean="0">
                <a:latin typeface="Verdana" pitchFamily="34" charset="0"/>
              </a:rPr>
              <a:t>What is the largest number of bananas the trader can get to market?</a:t>
            </a:r>
          </a:p>
          <a:p>
            <a:endParaRPr lang="en-GB" sz="1400" dirty="0">
              <a:latin typeface="Verdana" pitchFamily="34" charset="0"/>
            </a:endParaRP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Rectangle 1"/>
          <p:cNvSpPr/>
          <p:nvPr/>
        </p:nvSpPr>
        <p:spPr>
          <a:xfrm>
            <a:off x="4788024" y="585520"/>
            <a:ext cx="4032448" cy="5139868"/>
          </a:xfrm>
          <a:prstGeom prst="rect">
            <a:avLst/>
          </a:prstGeom>
        </p:spPr>
        <p:txBody>
          <a:bodyPr wrap="square">
            <a:spAutoFit/>
          </a:bodyPr>
          <a:lstStyle/>
          <a:p>
            <a:r>
              <a:rPr lang="en-GB" sz="1400" b="1" dirty="0"/>
              <a:t>Answer</a:t>
            </a:r>
            <a:r>
              <a:rPr lang="en-GB" sz="1400" b="1" dirty="0" smtClean="0"/>
              <a:t>: 533</a:t>
            </a:r>
          </a:p>
          <a:p>
            <a:endParaRPr lang="en-GB" sz="1400" b="1" dirty="0" smtClean="0"/>
          </a:p>
          <a:p>
            <a:r>
              <a:rPr lang="en-GB" sz="1400" dirty="0" smtClean="0"/>
              <a:t>We always start with batches of 1000 bananas so after each ‘leg’ we want a multiple of 1000 bananas. </a:t>
            </a:r>
          </a:p>
          <a:p>
            <a:endParaRPr lang="en-GB" sz="1400" dirty="0" smtClean="0"/>
          </a:p>
          <a:p>
            <a:r>
              <a:rPr lang="en-GB" sz="1400" dirty="0" smtClean="0"/>
              <a:t>The first leg will involve carry 3 lots of bananas + 2 return trips, so there will be 5 trips. 1000 bananas / 5 trips = 200km.</a:t>
            </a:r>
          </a:p>
          <a:p>
            <a:endParaRPr lang="en-GB" sz="1400" dirty="0" smtClean="0"/>
          </a:p>
          <a:p>
            <a:r>
              <a:rPr lang="en-GB" sz="1400" dirty="0" smtClean="0"/>
              <a:t>By the second leg there will be 2000 bananas, with means 2 trips + 1 return trip. 1000 / 3 = 333km.</a:t>
            </a:r>
          </a:p>
          <a:p>
            <a:endParaRPr lang="en-GB" sz="1400" dirty="0" smtClean="0"/>
          </a:p>
          <a:p>
            <a:r>
              <a:rPr lang="en-GB" sz="1200" dirty="0" smtClean="0"/>
              <a:t>0km	200km	533km	1000km</a:t>
            </a:r>
          </a:p>
          <a:p>
            <a:r>
              <a:rPr lang="en-GB" sz="1200" dirty="0" smtClean="0"/>
              <a:t>2k  (1k</a:t>
            </a:r>
            <a:r>
              <a:rPr lang="en-GB" sz="1200" dirty="0" smtClean="0">
                <a:sym typeface="Wingdings"/>
              </a:rPr>
              <a:t></a:t>
            </a:r>
            <a:r>
              <a:rPr lang="en-GB" sz="1200" dirty="0" smtClean="0"/>
              <a:t>)	0	0	0	Eat 200</a:t>
            </a:r>
            <a:endParaRPr lang="en-GB" sz="1200" dirty="0" smtClean="0">
              <a:sym typeface="Wingdings"/>
            </a:endParaRPr>
          </a:p>
          <a:p>
            <a:r>
              <a:rPr lang="en-GB" sz="1200" dirty="0" smtClean="0"/>
              <a:t>2k  (</a:t>
            </a:r>
            <a:r>
              <a:rPr lang="en-GB" sz="1200" dirty="0" smtClean="0">
                <a:sym typeface="Wingdings"/>
              </a:rPr>
              <a:t>200)	600	0	0	Eat 200</a:t>
            </a:r>
          </a:p>
          <a:p>
            <a:r>
              <a:rPr lang="en-GB" sz="1200" dirty="0" smtClean="0">
                <a:sym typeface="Wingdings"/>
              </a:rPr>
              <a:t>1k  (1k )	0	0	0	Eat 200</a:t>
            </a:r>
          </a:p>
          <a:p>
            <a:r>
              <a:rPr lang="en-GB" sz="1200" dirty="0" smtClean="0">
                <a:sym typeface="Wingdings"/>
              </a:rPr>
              <a:t>1k  ( 200)	1200	0	0	Eat 200</a:t>
            </a:r>
          </a:p>
          <a:p>
            <a:r>
              <a:rPr lang="en-GB" sz="1200" dirty="0" smtClean="0">
                <a:sym typeface="Wingdings"/>
              </a:rPr>
              <a:t>0    (1k )	2k	0	0	Eat 200</a:t>
            </a:r>
          </a:p>
          <a:p>
            <a:r>
              <a:rPr lang="en-GB" sz="1200" dirty="0" smtClean="0">
                <a:sym typeface="Wingdings"/>
              </a:rPr>
              <a:t>0	1k  (1k )	334	0	Eat 333</a:t>
            </a:r>
          </a:p>
          <a:p>
            <a:r>
              <a:rPr lang="en-GB" sz="1200" dirty="0" smtClean="0">
                <a:sym typeface="Wingdings"/>
              </a:rPr>
              <a:t>0	1k  ( 333)	334	0	Eat 333</a:t>
            </a:r>
          </a:p>
          <a:p>
            <a:r>
              <a:rPr lang="en-GB" sz="1200" dirty="0" smtClean="0">
                <a:sym typeface="Wingdings"/>
              </a:rPr>
              <a:t>0	0    (1k )	1001	0	Eat 333</a:t>
            </a:r>
          </a:p>
          <a:p>
            <a:r>
              <a:rPr lang="en-GB" sz="1200" dirty="0" smtClean="0">
                <a:sym typeface="Wingdings"/>
              </a:rPr>
              <a:t>0	0	1    (1k </a:t>
            </a:r>
            <a:r>
              <a:rPr lang="en-GB" sz="1200" smtClean="0">
                <a:sym typeface="Wingdings"/>
              </a:rPr>
              <a:t>)	0	</a:t>
            </a:r>
            <a:r>
              <a:rPr lang="en-GB" sz="1200" dirty="0" smtClean="0">
                <a:sym typeface="Wingdings"/>
              </a:rPr>
              <a:t>Eat 477</a:t>
            </a:r>
          </a:p>
          <a:p>
            <a:r>
              <a:rPr lang="en-GB" sz="1200" dirty="0" smtClean="0">
                <a:sym typeface="Wingdings"/>
              </a:rPr>
              <a:t>0	0	1	533</a:t>
            </a:r>
            <a:endParaRPr lang="en-GB" sz="1200" dirty="0"/>
          </a:p>
        </p:txBody>
      </p:sp>
      <p:pic>
        <p:nvPicPr>
          <p:cNvPr id="24578" name="Picture 2"/>
          <p:cNvPicPr>
            <a:picLocks noChangeAspect="1" noChangeArrowheads="1"/>
          </p:cNvPicPr>
          <p:nvPr/>
        </p:nvPicPr>
        <p:blipFill>
          <a:blip r:embed="rId2"/>
          <a:srcRect/>
          <a:stretch>
            <a:fillRect/>
          </a:stretch>
        </p:blipFill>
        <p:spPr bwMode="auto">
          <a:xfrm>
            <a:off x="1676400" y="3352800"/>
            <a:ext cx="1422400" cy="11938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1524000" y="1143000"/>
            <a:ext cx="1377462" cy="1193800"/>
          </a:xfrm>
          <a:prstGeom prst="rect">
            <a:avLst/>
          </a:prstGeom>
          <a:noFill/>
          <a:ln w="9525">
            <a:noFill/>
            <a:miter lim="800000"/>
            <a:headEnd/>
            <a:tailEnd/>
          </a:ln>
          <a:effec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6597382"/>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07504" y="116632"/>
            <a:ext cx="4104456" cy="4616648"/>
          </a:xfrm>
          <a:prstGeom prst="rect">
            <a:avLst/>
          </a:prstGeom>
        </p:spPr>
        <p:txBody>
          <a:bodyPr wrap="square">
            <a:spAutoFit/>
          </a:bodyPr>
          <a:lstStyle/>
          <a:p>
            <a:r>
              <a:rPr lang="en-GB" sz="1400" b="1" dirty="0" smtClean="0">
                <a:latin typeface="Verdana" pitchFamily="34" charset="0"/>
              </a:rPr>
              <a:t>The Islanders</a:t>
            </a:r>
          </a:p>
          <a:p>
            <a:endParaRPr lang="en-GB" sz="1400" b="1" dirty="0">
              <a:latin typeface="Verdana" pitchFamily="34" charset="0"/>
            </a:endParaRPr>
          </a:p>
          <a:p>
            <a:r>
              <a:rPr lang="en-GB" sz="1400" dirty="0">
                <a:latin typeface="Verdana" pitchFamily="34" charset="0"/>
              </a:rPr>
              <a:t>There are two beautiful yet remote islands in the south pacific. The Islanders born on one island always tell the truth, and the Islanders from the other island always lie</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You are on one of the islands, and meet three Islanders. You ask the first which island they are from in the most appropriate Polynesian tongue, and he indicates that the other two Islanders are from the same Island. </a:t>
            </a:r>
            <a:endParaRPr lang="en-GB" sz="1400" dirty="0" smtClean="0">
              <a:latin typeface="Verdana" pitchFamily="34" charset="0"/>
            </a:endParaRPr>
          </a:p>
          <a:p>
            <a:endParaRPr lang="en-GB" sz="1400" dirty="0">
              <a:latin typeface="Verdana" pitchFamily="34" charset="0"/>
            </a:endParaRPr>
          </a:p>
          <a:p>
            <a:r>
              <a:rPr lang="en-GB" sz="1400" dirty="0" smtClean="0">
                <a:latin typeface="Verdana" pitchFamily="34" charset="0"/>
              </a:rPr>
              <a:t>You </a:t>
            </a:r>
            <a:r>
              <a:rPr lang="en-GB" sz="1400" dirty="0">
                <a:latin typeface="Verdana" pitchFamily="34" charset="0"/>
              </a:rPr>
              <a:t>ask the second Islander the same question, and he also indicates that the other two Islanders are from the same island</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Can you guess what the third Islander will answer to the same question?</a:t>
            </a:r>
          </a:p>
        </p:txBody>
      </p:sp>
      <p:cxnSp>
        <p:nvCxnSpPr>
          <p:cNvPr id="5" name="Straight Connector 4"/>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TextBox 1"/>
          <p:cNvSpPr txBox="1"/>
          <p:nvPr/>
        </p:nvSpPr>
        <p:spPr>
          <a:xfrm>
            <a:off x="4860032" y="980728"/>
            <a:ext cx="3888432" cy="1200329"/>
          </a:xfrm>
          <a:prstGeom prst="rect">
            <a:avLst/>
          </a:prstGeom>
          <a:noFill/>
        </p:spPr>
        <p:txBody>
          <a:bodyPr wrap="square" rtlCol="0">
            <a:spAutoFit/>
          </a:bodyPr>
          <a:lstStyle/>
          <a:p>
            <a:r>
              <a:rPr lang="en-GB" b="1" dirty="0"/>
              <a:t>Answer: </a:t>
            </a:r>
            <a:endParaRPr lang="en-GB" b="1" dirty="0" smtClean="0"/>
          </a:p>
          <a:p>
            <a:endParaRPr lang="en-GB" b="1" dirty="0"/>
          </a:p>
          <a:p>
            <a:r>
              <a:rPr lang="en-GB" dirty="0" smtClean="0"/>
              <a:t>Yes</a:t>
            </a:r>
            <a:r>
              <a:rPr lang="en-GB" dirty="0"/>
              <a:t>, the third Islander will say the other two Islanders are from the same island.</a:t>
            </a:r>
          </a:p>
        </p:txBody>
      </p:sp>
      <p:pic>
        <p:nvPicPr>
          <p:cNvPr id="7" name="Picture 2" descr="Palm Tree On Island Clip Art"/>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79512" y="4941168"/>
            <a:ext cx="1335285" cy="1542306"/>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8" name="Picture 2" descr="Palm Tree On Island Clip Art"/>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flipH="1">
            <a:off x="2876675" y="4957754"/>
            <a:ext cx="1335285" cy="1542306"/>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12608297"/>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7182" y="116632"/>
            <a:ext cx="3883956" cy="4616648"/>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tabLst/>
            </a:pPr>
            <a:r>
              <a:rPr kumimoji="0" lang="en-US" sz="1400" b="1" i="0" u="none" strike="noStrike" cap="none" normalizeH="0" baseline="0" dirty="0" smtClean="0">
                <a:ln>
                  <a:noFill/>
                </a:ln>
                <a:solidFill>
                  <a:srgbClr val="000000"/>
                </a:solidFill>
                <a:effectLst/>
                <a:latin typeface="Verdana" pitchFamily="34" charset="0"/>
                <a:cs typeface="Arial" pitchFamily="34" charset="0"/>
              </a:rPr>
              <a:t>The Camels</a:t>
            </a:r>
          </a:p>
          <a:p>
            <a:pPr marR="0" lvl="0" algn="l" defTabSz="914400" rtl="0" eaLnBrk="1" fontAlgn="base" latinLnBrk="0" hangingPunct="1">
              <a:lnSpc>
                <a:spcPct val="100000"/>
              </a:lnSpc>
              <a:spcBef>
                <a:spcPct val="0"/>
              </a:spcBef>
              <a:spcAft>
                <a:spcPct val="0"/>
              </a:spcAft>
              <a:buClrTx/>
              <a:buSzTx/>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Four Tasmanian camels traveling on a very narrow ledge encounter four Tasmanian camels coming the other way.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As everyone knows, Tasmanian camels never go backwards, especially when on a precarious ledge.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camels will climb over each other, but only if there is a camel sized space on the other side.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camels didn't see each other until there was only exactly one camel's width between the two groups.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How can all camels pass, allowing both groups to go on their way, without any camel reversing?</a:t>
            </a:r>
            <a:endParaRPr kumimoji="0" lang="en-US" sz="1400" b="0" i="0" u="none" strike="noStrike" cap="none" normalizeH="0" baseline="0" dirty="0" smtClean="0">
              <a:ln>
                <a:noFill/>
              </a:ln>
              <a:solidFill>
                <a:schemeClr val="tx1"/>
              </a:solidFill>
              <a:effectLst/>
              <a:latin typeface="Verdana" pitchFamily="34" charset="0"/>
            </a:endParaRPr>
          </a:p>
        </p:txBody>
      </p:sp>
      <p:pic>
        <p:nvPicPr>
          <p:cNvPr id="1027" name="Picture 3" descr="http://www.folj.com/puzzles/media/camels.jpg"/>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80666"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28" name="Picture 4" descr="http://www.folj.com/puzzles/media/camels.jpg"/>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931516"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29" name="Picture 5" descr="http://www.folj.com/puzzles/media/camels.jpg"/>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379191"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30" name="Picture 6" descr="http://www.folj.com/puzzles/media/camels2.jpg"/>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293517"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31" name="Picture 7" descr="http://www.folj.com/puzzles/media/camels2.jpg"/>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741192"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32" name="Picture 8" descr="http://www.folj.com/puzzles/media/camels2.jpg"/>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188867"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33" name="Picture 9" descr="http://www.folj.com/puzzles/media/camels2.jpg"/>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636542"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4" name="Picture 3" descr="http://www.folj.com/puzzles/media/camels.jpg"/>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07504" y="4952900"/>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89069196"/>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7182" y="116632"/>
            <a:ext cx="3883956" cy="4616648"/>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tabLst/>
            </a:pPr>
            <a:r>
              <a:rPr kumimoji="0" lang="en-US" sz="1400" b="1" i="0" u="none" strike="noStrike" cap="none" normalizeH="0" baseline="0" dirty="0" smtClean="0">
                <a:ln>
                  <a:noFill/>
                </a:ln>
                <a:solidFill>
                  <a:srgbClr val="000000"/>
                </a:solidFill>
                <a:effectLst/>
                <a:latin typeface="Verdana" pitchFamily="34" charset="0"/>
                <a:cs typeface="Arial" pitchFamily="34" charset="0"/>
              </a:rPr>
              <a:t>The Camels</a:t>
            </a:r>
          </a:p>
          <a:p>
            <a:pPr marR="0" lvl="0" algn="l" defTabSz="914400" rtl="0" eaLnBrk="1" fontAlgn="base" latinLnBrk="0" hangingPunct="1">
              <a:lnSpc>
                <a:spcPct val="100000"/>
              </a:lnSpc>
              <a:spcBef>
                <a:spcPct val="0"/>
              </a:spcBef>
              <a:spcAft>
                <a:spcPct val="0"/>
              </a:spcAft>
              <a:buClrTx/>
              <a:buSzTx/>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Four Tasmanian camels traveling on a very narrow ledge encounter four Tasmanian camels coming the other way.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As everyone knows, Tasmanian camels never go backwards, especially when on a precarious ledge.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camels will climb over each other, but only if there is a camel sized space on the other side.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camels didn't see each other until there was only exactly one camel's width between the two groups.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How can all camels pass, allowing both groups to go on their way, without any camel reversing?</a:t>
            </a:r>
            <a:endParaRPr kumimoji="0" lang="en-US" sz="1400" b="0" i="0" u="none" strike="noStrike" cap="none" normalizeH="0" baseline="0" dirty="0" smtClean="0">
              <a:ln>
                <a:noFill/>
              </a:ln>
              <a:solidFill>
                <a:schemeClr val="tx1"/>
              </a:solidFill>
              <a:effectLst/>
              <a:latin typeface="Verdana" pitchFamily="34" charset="0"/>
            </a:endParaRPr>
          </a:p>
        </p:txBody>
      </p:sp>
      <p:pic>
        <p:nvPicPr>
          <p:cNvPr id="1027" name="Picture 3" descr="http://www.folj.com/puzzles/media/camels.jpg"/>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80666"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28" name="Picture 4" descr="http://www.folj.com/puzzles/media/camels.jpg"/>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931516"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29" name="Picture 5" descr="http://www.folj.com/puzzles/media/camels.jpg"/>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379191"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30" name="Picture 6" descr="http://www.folj.com/puzzles/media/camels2.jpg"/>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293517"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31" name="Picture 7" descr="http://www.folj.com/puzzles/media/camels2.jpg"/>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741192"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32" name="Picture 8" descr="http://www.folj.com/puzzles/media/camels2.jpg"/>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188867"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33" name="Picture 9" descr="http://www.folj.com/puzzles/media/camels2.jpg"/>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636542" y="4941168"/>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4" name="Picture 3" descr="http://www.folj.com/puzzles/media/camels.jpg"/>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07504" y="4952900"/>
            <a:ext cx="419100" cy="3143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pic>
        <p:nvPicPr>
          <p:cNvPr id="2050" name="Picture 2"/>
          <p:cNvPicPr>
            <a:picLocks noChangeAspect="1" noChangeArrowheads="1"/>
          </p:cNvPicPr>
          <p:nvPr/>
        </p:nvPicPr>
        <p:blipFill rotWithShape="1">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1995" t="23382" r="62737" b="30125"/>
          <a:stretch/>
        </p:blipFill>
        <p:spPr bwMode="auto">
          <a:xfrm>
            <a:off x="4788023" y="836712"/>
            <a:ext cx="4189869" cy="4418781"/>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1104243"/>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7182" y="116632"/>
            <a:ext cx="3883956" cy="353943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smtClean="0">
                <a:latin typeface="Verdana" pitchFamily="34" charset="0"/>
              </a:rPr>
              <a:t>The Cubes</a:t>
            </a:r>
          </a:p>
          <a:p>
            <a:endParaRPr lang="en-GB" sz="1400" b="1" dirty="0">
              <a:latin typeface="Verdana" pitchFamily="34" charset="0"/>
            </a:endParaRPr>
          </a:p>
          <a:p>
            <a:r>
              <a:rPr lang="en-GB" sz="1400" dirty="0">
                <a:latin typeface="Verdana" pitchFamily="34" charset="0"/>
              </a:rPr>
              <a:t>A corporate businessman has two cubes on his office desk. </a:t>
            </a:r>
            <a:endParaRPr lang="en-GB" sz="1400" dirty="0" smtClean="0">
              <a:latin typeface="Verdana" pitchFamily="34" charset="0"/>
            </a:endParaRPr>
          </a:p>
          <a:p>
            <a:endParaRPr lang="en-GB" sz="1400" dirty="0">
              <a:latin typeface="Verdana" pitchFamily="34" charset="0"/>
            </a:endParaRPr>
          </a:p>
          <a:p>
            <a:r>
              <a:rPr lang="en-GB" sz="1400" dirty="0" smtClean="0">
                <a:latin typeface="Verdana" pitchFamily="34" charset="0"/>
              </a:rPr>
              <a:t>Every </a:t>
            </a:r>
            <a:r>
              <a:rPr lang="en-GB" sz="1400" dirty="0">
                <a:latin typeface="Verdana" pitchFamily="34" charset="0"/>
              </a:rPr>
              <a:t>day he arranges both cubes so that the front faces show the current day of the month</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What numbers are on the faces of the cubes to allow this</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Note: You can't represent the day "7" with a single cube with a side that says 7 on it. You have to use both cubes all the time. So the 7th day would be "07".</a:t>
            </a: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pic>
        <p:nvPicPr>
          <p:cNvPr id="2050" name="Picture 2" descr="http://www.primaryclassroomresources.co.uk/teaching-resources/142001.gif"/>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043608" y="4077072"/>
            <a:ext cx="2276475" cy="173355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01902072"/>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7182" y="116632"/>
            <a:ext cx="3883956" cy="353943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smtClean="0">
                <a:latin typeface="Verdana" pitchFamily="34" charset="0"/>
              </a:rPr>
              <a:t>The Cubes</a:t>
            </a:r>
          </a:p>
          <a:p>
            <a:endParaRPr lang="en-GB" sz="1400" b="1" dirty="0">
              <a:latin typeface="Verdana" pitchFamily="34" charset="0"/>
            </a:endParaRPr>
          </a:p>
          <a:p>
            <a:r>
              <a:rPr lang="en-GB" sz="1400" dirty="0">
                <a:latin typeface="Verdana" pitchFamily="34" charset="0"/>
              </a:rPr>
              <a:t>A corporate businessman has two cubes on his office desk. </a:t>
            </a:r>
            <a:endParaRPr lang="en-GB" sz="1400" dirty="0" smtClean="0">
              <a:latin typeface="Verdana" pitchFamily="34" charset="0"/>
            </a:endParaRPr>
          </a:p>
          <a:p>
            <a:endParaRPr lang="en-GB" sz="1400" dirty="0">
              <a:latin typeface="Verdana" pitchFamily="34" charset="0"/>
            </a:endParaRPr>
          </a:p>
          <a:p>
            <a:r>
              <a:rPr lang="en-GB" sz="1400" dirty="0" smtClean="0">
                <a:latin typeface="Verdana" pitchFamily="34" charset="0"/>
              </a:rPr>
              <a:t>Every </a:t>
            </a:r>
            <a:r>
              <a:rPr lang="en-GB" sz="1400" dirty="0">
                <a:latin typeface="Verdana" pitchFamily="34" charset="0"/>
              </a:rPr>
              <a:t>day he arranges both cubes so that the front faces show the current day of the month</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What numbers are on the faces of the cubes to allow this</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Note: You can't represent the day "7" with a single cube with a side that says 7 on it. You have to use both cubes all the time. So the 7th day would be "07".</a:t>
            </a: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Rectangle 1"/>
          <p:cNvSpPr/>
          <p:nvPr/>
        </p:nvSpPr>
        <p:spPr>
          <a:xfrm>
            <a:off x="4644008" y="764704"/>
            <a:ext cx="4392488" cy="3046988"/>
          </a:xfrm>
          <a:prstGeom prst="rect">
            <a:avLst/>
          </a:prstGeom>
        </p:spPr>
        <p:txBody>
          <a:bodyPr wrap="square">
            <a:spAutoFit/>
          </a:bodyPr>
          <a:lstStyle/>
          <a:p>
            <a:r>
              <a:rPr lang="en-GB" sz="1200" b="1" dirty="0">
                <a:latin typeface="Verdana" pitchFamily="34" charset="0"/>
              </a:rPr>
              <a:t>Answer:</a:t>
            </a:r>
            <a:endParaRPr lang="en-GB" sz="1200" dirty="0">
              <a:latin typeface="Verdana" pitchFamily="34" charset="0"/>
            </a:endParaRPr>
          </a:p>
          <a:p>
            <a:r>
              <a:rPr lang="en-GB" sz="1200" dirty="0">
                <a:latin typeface="Verdana" pitchFamily="34" charset="0"/>
              </a:rPr>
              <a:t>Cube One has the following numbers: 0, 1, 2, 3, 4, </a:t>
            </a:r>
            <a:r>
              <a:rPr lang="en-GB" sz="1200" dirty="0" smtClean="0">
                <a:latin typeface="Verdana" pitchFamily="34" charset="0"/>
              </a:rPr>
              <a:t>5</a:t>
            </a:r>
          </a:p>
          <a:p>
            <a:endParaRPr lang="en-GB" sz="1200" dirty="0">
              <a:latin typeface="Verdana" pitchFamily="34" charset="0"/>
            </a:endParaRPr>
          </a:p>
          <a:p>
            <a:r>
              <a:rPr lang="en-GB" sz="1200" dirty="0">
                <a:latin typeface="Verdana" pitchFamily="34" charset="0"/>
              </a:rPr>
              <a:t>Cube two has the following numbers: 0, 1, 2, 6, 7, </a:t>
            </a:r>
            <a:r>
              <a:rPr lang="en-GB" sz="1200" dirty="0" smtClean="0">
                <a:latin typeface="Verdana" pitchFamily="34" charset="0"/>
              </a:rPr>
              <a:t>8</a:t>
            </a:r>
          </a:p>
          <a:p>
            <a:endParaRPr lang="en-GB" sz="1200" dirty="0">
              <a:latin typeface="Verdana" pitchFamily="34" charset="0"/>
            </a:endParaRPr>
          </a:p>
          <a:p>
            <a:r>
              <a:rPr lang="en-GB" sz="1200" dirty="0">
                <a:latin typeface="Verdana" pitchFamily="34" charset="0"/>
              </a:rPr>
              <a:t>The 6 doubles as a 9 when turned the other way around</a:t>
            </a:r>
            <a:r>
              <a:rPr lang="en-GB" sz="1200" dirty="0" smtClean="0">
                <a:latin typeface="Verdana" pitchFamily="34" charset="0"/>
              </a:rPr>
              <a:t>.</a:t>
            </a:r>
          </a:p>
          <a:p>
            <a:endParaRPr lang="en-GB" sz="1200" dirty="0">
              <a:latin typeface="Verdana" pitchFamily="34" charset="0"/>
            </a:endParaRPr>
          </a:p>
          <a:p>
            <a:r>
              <a:rPr lang="en-GB" sz="1200" dirty="0">
                <a:latin typeface="Verdana" pitchFamily="34" charset="0"/>
              </a:rPr>
              <a:t>There is no day 00, but you still need the 0 on both cubes in order to make all the numbers between 01 and 09</a:t>
            </a:r>
            <a:r>
              <a:rPr lang="en-GB" sz="1200" dirty="0" smtClean="0">
                <a:latin typeface="Verdana" pitchFamily="34" charset="0"/>
              </a:rPr>
              <a:t>.</a:t>
            </a:r>
          </a:p>
          <a:p>
            <a:endParaRPr lang="en-GB" sz="1200" dirty="0">
              <a:latin typeface="Verdana" pitchFamily="34" charset="0"/>
            </a:endParaRPr>
          </a:p>
          <a:p>
            <a:r>
              <a:rPr lang="en-GB" sz="1200" dirty="0">
                <a:latin typeface="Verdana" pitchFamily="34" charset="0"/>
              </a:rPr>
              <a:t>Alternate solutions are also possible e.g</a:t>
            </a:r>
            <a:r>
              <a:rPr lang="en-GB" sz="1200" dirty="0" smtClean="0">
                <a:latin typeface="Verdana" pitchFamily="34" charset="0"/>
              </a:rPr>
              <a:t>.</a:t>
            </a:r>
          </a:p>
          <a:p>
            <a:r>
              <a:rPr lang="en-GB" sz="1200" dirty="0">
                <a:latin typeface="Verdana" pitchFamily="34" charset="0"/>
              </a:rPr>
              <a:t> </a:t>
            </a:r>
            <a:r>
              <a:rPr lang="en-GB" sz="1200" dirty="0" smtClean="0">
                <a:latin typeface="Verdana" pitchFamily="34" charset="0"/>
              </a:rPr>
              <a:t/>
            </a:r>
            <a:br>
              <a:rPr lang="en-GB" sz="1200" dirty="0" smtClean="0">
                <a:latin typeface="Verdana" pitchFamily="34" charset="0"/>
              </a:rPr>
            </a:br>
            <a:r>
              <a:rPr lang="en-GB" sz="1200" dirty="0">
                <a:latin typeface="Verdana" pitchFamily="34" charset="0"/>
              </a:rPr>
              <a:t>Cube One: 1, 2, 4, 0, 5, 6 </a:t>
            </a:r>
            <a:r>
              <a:rPr lang="en-GB" sz="1200" dirty="0" smtClean="0">
                <a:latin typeface="Verdana" pitchFamily="34" charset="0"/>
              </a:rPr>
              <a:t/>
            </a:r>
            <a:br>
              <a:rPr lang="en-GB" sz="1200" dirty="0" smtClean="0">
                <a:latin typeface="Verdana" pitchFamily="34" charset="0"/>
              </a:rPr>
            </a:br>
            <a:r>
              <a:rPr lang="en-GB" sz="1200" dirty="0">
                <a:latin typeface="Verdana" pitchFamily="34" charset="0"/>
              </a:rPr>
              <a:t>Cube Two: 3, 1, 2, 7, 8, 0</a:t>
            </a:r>
          </a:p>
        </p:txBody>
      </p:sp>
      <p:pic>
        <p:nvPicPr>
          <p:cNvPr id="6" name="Picture 2" descr="http://www.primaryclassroomresources.co.uk/teaching-resources/142001.gif"/>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043608" y="4077072"/>
            <a:ext cx="2276475" cy="173355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68578712"/>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9354" y="90644"/>
            <a:ext cx="3883956" cy="6124754"/>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a:latin typeface="Verdana" pitchFamily="34" charset="0"/>
              </a:rPr>
              <a:t>100 Gold </a:t>
            </a:r>
            <a:r>
              <a:rPr lang="en-GB" sz="1400" b="1" dirty="0" smtClean="0">
                <a:latin typeface="Verdana" pitchFamily="34" charset="0"/>
              </a:rPr>
              <a:t>Coins</a:t>
            </a:r>
          </a:p>
          <a:p>
            <a:endParaRPr lang="en-GB" sz="1400" b="1" dirty="0">
              <a:latin typeface="Verdana" pitchFamily="34" charset="0"/>
            </a:endParaRPr>
          </a:p>
          <a:p>
            <a:r>
              <a:rPr lang="en-GB" sz="1400" dirty="0">
                <a:latin typeface="Verdana" pitchFamily="34" charset="0"/>
              </a:rPr>
              <a:t>Five pirates have obtained 100 gold coins and have to divide up the loot. </a:t>
            </a:r>
            <a:endParaRPr lang="en-GB" sz="1400" dirty="0" smtClean="0">
              <a:latin typeface="Verdana" pitchFamily="34" charset="0"/>
            </a:endParaRPr>
          </a:p>
          <a:p>
            <a:endParaRPr lang="en-GB" sz="1400" dirty="0">
              <a:latin typeface="Verdana" pitchFamily="34" charset="0"/>
            </a:endParaRPr>
          </a:p>
          <a:p>
            <a:r>
              <a:rPr lang="en-GB" sz="1400" dirty="0" smtClean="0">
                <a:latin typeface="Verdana" pitchFamily="34" charset="0"/>
              </a:rPr>
              <a:t>The </a:t>
            </a:r>
            <a:r>
              <a:rPr lang="en-GB" sz="1400" dirty="0">
                <a:latin typeface="Verdana" pitchFamily="34" charset="0"/>
              </a:rPr>
              <a:t>pirates are all extremely intelligent, treacherous and selfish (especially the captain</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The captain always proposes a distribution of the loot. All pirates vote on the proposal, and if half the crew or more go "Aye", the loot is divided as proposed, as no pirate would be willing to take on the captain without superior force on their side</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If the captain fails to obtain support of at least half his crew (which includes himself), he faces a mutiny, and all pirates will turn against him and make him walk the plank. The pirates start over again with the next senior pirate as captain</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What is the maximum number of coins the captain can keep without risking his life?</a:t>
            </a: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pic>
        <p:nvPicPr>
          <p:cNvPr id="4098" name="Picture 2" descr="http://www.aworldafilm.com/wp-content/uploads/2011/10/Investing-in-Gold-Coins.jpg"/>
          <p:cNvPicPr>
            <a:picLocks noChangeAspect="1" noChangeArrowheads="1"/>
          </p:cNvPicPr>
          <p:nvPr/>
        </p:nvPicPr>
        <p:blipFill>
          <a:blip r:embed="rId2"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907704" y="6021288"/>
            <a:ext cx="811585" cy="660932"/>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25901274"/>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9354" y="90644"/>
            <a:ext cx="3883956" cy="6124754"/>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a:latin typeface="Verdana" pitchFamily="34" charset="0"/>
              </a:rPr>
              <a:t>100 Gold </a:t>
            </a:r>
            <a:r>
              <a:rPr lang="en-GB" sz="1400" b="1" dirty="0" smtClean="0">
                <a:latin typeface="Verdana" pitchFamily="34" charset="0"/>
              </a:rPr>
              <a:t>Coins</a:t>
            </a:r>
          </a:p>
          <a:p>
            <a:endParaRPr lang="en-GB" sz="1400" b="1" dirty="0">
              <a:latin typeface="Verdana" pitchFamily="34" charset="0"/>
            </a:endParaRPr>
          </a:p>
          <a:p>
            <a:r>
              <a:rPr lang="en-GB" sz="1400" dirty="0">
                <a:latin typeface="Verdana" pitchFamily="34" charset="0"/>
              </a:rPr>
              <a:t>Five pirates have obtained 100 gold coins and have to divide up the loot. </a:t>
            </a:r>
            <a:endParaRPr lang="en-GB" sz="1400" dirty="0" smtClean="0">
              <a:latin typeface="Verdana" pitchFamily="34" charset="0"/>
            </a:endParaRPr>
          </a:p>
          <a:p>
            <a:endParaRPr lang="en-GB" sz="1400" dirty="0">
              <a:latin typeface="Verdana" pitchFamily="34" charset="0"/>
            </a:endParaRPr>
          </a:p>
          <a:p>
            <a:r>
              <a:rPr lang="en-GB" sz="1400" dirty="0" smtClean="0">
                <a:latin typeface="Verdana" pitchFamily="34" charset="0"/>
              </a:rPr>
              <a:t>The </a:t>
            </a:r>
            <a:r>
              <a:rPr lang="en-GB" sz="1400" dirty="0">
                <a:latin typeface="Verdana" pitchFamily="34" charset="0"/>
              </a:rPr>
              <a:t>pirates are all extremely intelligent, treacherous and selfish (especially the captain</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The captain always proposes a distribution of the loot. All pirates vote on the proposal, and if half the crew or more go "Aye", the loot is divided as proposed, as no pirate would be willing to take on the captain without superior force on their side</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If the captain fails to obtain support of at least half his crew (which includes himself), he faces a mutiny, and all pirates will turn against him and make him walk the plank. The pirates start over again with the next senior pirate as captain</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What is the maximum number of coins the captain can keep without risking his life?</a:t>
            </a: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Rectangle 1"/>
          <p:cNvSpPr/>
          <p:nvPr/>
        </p:nvSpPr>
        <p:spPr>
          <a:xfrm>
            <a:off x="4788024" y="585520"/>
            <a:ext cx="4032448" cy="5693866"/>
          </a:xfrm>
          <a:prstGeom prst="rect">
            <a:avLst/>
          </a:prstGeom>
        </p:spPr>
        <p:txBody>
          <a:bodyPr wrap="square">
            <a:spAutoFit/>
          </a:bodyPr>
          <a:lstStyle/>
          <a:p>
            <a:r>
              <a:rPr lang="en-GB" sz="1400" b="1" dirty="0"/>
              <a:t>Answer: </a:t>
            </a:r>
            <a:r>
              <a:rPr lang="en-GB" sz="1400" dirty="0"/>
              <a:t>98</a:t>
            </a:r>
          </a:p>
          <a:p>
            <a:r>
              <a:rPr lang="en-GB" sz="1400" dirty="0"/>
              <a:t>The captain says he will take 98 coins, and will give one coin to the third most senior pirate and another coin to the most junior pirate. He then explains his decision in a manner like this</a:t>
            </a:r>
            <a:r>
              <a:rPr lang="en-GB" sz="1400" dirty="0" smtClean="0"/>
              <a:t>...</a:t>
            </a:r>
          </a:p>
          <a:p>
            <a:endParaRPr lang="en-GB" sz="1400" dirty="0"/>
          </a:p>
          <a:p>
            <a:r>
              <a:rPr lang="en-GB" sz="1400" dirty="0"/>
              <a:t>If there were 2 pirates, pirate 2 being the most senior, he would just vote for himself and that would be 50% of the vote, so he's obviously going to keep all the money for himself</a:t>
            </a:r>
            <a:r>
              <a:rPr lang="en-GB" sz="1400" dirty="0" smtClean="0"/>
              <a:t>.</a:t>
            </a:r>
          </a:p>
          <a:p>
            <a:endParaRPr lang="en-GB" sz="1400" dirty="0"/>
          </a:p>
          <a:p>
            <a:r>
              <a:rPr lang="en-GB" sz="1400" dirty="0"/>
              <a:t>If there were 3 pirates, pirate 3 has to convince at least one other person to join in his plan. Pirate 3 would take 99 gold coins and give 1 coin to pirate 1. Pirate 1 knows if he does not vote for pirate 3, then he gets nothing, so obviously is going to vote for this plan</a:t>
            </a:r>
            <a:r>
              <a:rPr lang="en-GB" sz="1400" dirty="0" smtClean="0"/>
              <a:t>.</a:t>
            </a:r>
          </a:p>
          <a:p>
            <a:endParaRPr lang="en-GB" sz="1400" dirty="0"/>
          </a:p>
          <a:p>
            <a:r>
              <a:rPr lang="en-GB" sz="1400" dirty="0"/>
              <a:t>If there were 4 pirates, pirate 4 would give 1 coin to pirate 2, and pirate 2 knows if he does not vote for pirate 4, then he gets nothing, so obviously is going to vote for this plan</a:t>
            </a:r>
            <a:r>
              <a:rPr lang="en-GB" sz="1400" dirty="0" smtClean="0"/>
              <a:t>.</a:t>
            </a:r>
          </a:p>
          <a:p>
            <a:endParaRPr lang="en-GB" sz="1400" dirty="0"/>
          </a:p>
          <a:p>
            <a:r>
              <a:rPr lang="en-GB" sz="1400" dirty="0"/>
              <a:t>As there are 5 pirates, pirates 1 &amp; 3 had obviously better vote for the captain, or they face choosing nothing or risking death.</a:t>
            </a:r>
          </a:p>
        </p:txBody>
      </p:sp>
      <p:pic>
        <p:nvPicPr>
          <p:cNvPr id="6" name="Picture 2" descr="http://www.aworldafilm.com/wp-content/uploads/2011/10/Investing-in-Gold-Coins.jpg"/>
          <p:cNvPicPr>
            <a:picLocks noChangeAspect="1" noChangeArrowheads="1"/>
          </p:cNvPicPr>
          <p:nvPr/>
        </p:nvPicPr>
        <p:blipFill>
          <a:blip r:embed="rId2"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907704" y="6021288"/>
            <a:ext cx="811585" cy="660932"/>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6597382"/>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9354" y="90644"/>
            <a:ext cx="3883956" cy="3970318"/>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smtClean="0">
                <a:latin typeface="Verdana" pitchFamily="34" charset="0"/>
              </a:rPr>
              <a:t>Tower of Hanoi</a:t>
            </a:r>
          </a:p>
          <a:p>
            <a:endParaRPr lang="en-GB" sz="1400" b="1" dirty="0" smtClean="0">
              <a:latin typeface="Verdana" pitchFamily="34" charset="0"/>
            </a:endParaRPr>
          </a:p>
          <a:p>
            <a:r>
              <a:rPr lang="en-GB" sz="1400" dirty="0" smtClean="0">
                <a:latin typeface="Verdana" pitchFamily="34" charset="0"/>
              </a:rPr>
              <a:t>You have three wooden poles. On the first there are 3 discs of different sizes – with the biggest on the bottom and getting progressively smaller.</a:t>
            </a:r>
          </a:p>
          <a:p>
            <a:endParaRPr lang="en-GB" sz="1400" dirty="0" smtClean="0">
              <a:latin typeface="Verdana" pitchFamily="34" charset="0"/>
            </a:endParaRPr>
          </a:p>
          <a:p>
            <a:r>
              <a:rPr lang="en-GB" sz="1400" dirty="0" smtClean="0">
                <a:latin typeface="Verdana" pitchFamily="34" charset="0"/>
              </a:rPr>
              <a:t>You can only move one disc at a time and you can never put a bigger disc on top of a smaller one.</a:t>
            </a:r>
          </a:p>
          <a:p>
            <a:endParaRPr lang="en-GB" sz="1400" dirty="0" smtClean="0">
              <a:latin typeface="Verdana" pitchFamily="34" charset="0"/>
            </a:endParaRPr>
          </a:p>
          <a:p>
            <a:r>
              <a:rPr lang="en-GB" sz="1400" dirty="0" smtClean="0">
                <a:latin typeface="Verdana" pitchFamily="34" charset="0"/>
              </a:rPr>
              <a:t>Describe the steps to move all 3 rings to the right hand pole.</a:t>
            </a:r>
          </a:p>
          <a:p>
            <a:endParaRPr lang="en-GB" sz="1400" dirty="0" smtClean="0">
              <a:latin typeface="Verdana" pitchFamily="34" charset="0"/>
            </a:endParaRPr>
          </a:p>
          <a:p>
            <a:r>
              <a:rPr lang="en-GB" sz="1400" dirty="0" smtClean="0">
                <a:latin typeface="Verdana" pitchFamily="34" charset="0"/>
              </a:rPr>
              <a:t>Now repeat with 4 discs.</a:t>
            </a:r>
          </a:p>
          <a:p>
            <a:endParaRPr lang="en-GB" sz="1400" dirty="0" smtClean="0">
              <a:latin typeface="Verdana" pitchFamily="34" charset="0"/>
            </a:endParaRPr>
          </a:p>
          <a:p>
            <a:r>
              <a:rPr lang="en-GB" sz="1400" dirty="0" smtClean="0">
                <a:latin typeface="Verdana" pitchFamily="34" charset="0"/>
              </a:rPr>
              <a:t>And again with 5. </a:t>
            </a:r>
          </a:p>
          <a:p>
            <a:endParaRPr lang="en-GB" sz="1400" dirty="0" smtClean="0">
              <a:latin typeface="Verdana" pitchFamily="34" charset="0"/>
            </a:endParaRPr>
          </a:p>
          <a:p>
            <a:endParaRPr lang="en-GB" sz="1400" dirty="0">
              <a:latin typeface="Verdana" pitchFamily="34" charset="0"/>
            </a:endParaRP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Rectangle 1"/>
          <p:cNvSpPr/>
          <p:nvPr/>
        </p:nvSpPr>
        <p:spPr>
          <a:xfrm>
            <a:off x="4788024" y="585520"/>
            <a:ext cx="4032448" cy="307777"/>
          </a:xfrm>
          <a:prstGeom prst="rect">
            <a:avLst/>
          </a:prstGeom>
        </p:spPr>
        <p:txBody>
          <a:bodyPr wrap="square">
            <a:spAutoFit/>
          </a:bodyPr>
          <a:lstStyle/>
          <a:p>
            <a:r>
              <a:rPr lang="en-GB" sz="1400" b="1" dirty="0"/>
              <a:t>Answer:</a:t>
            </a:r>
            <a:r>
              <a:rPr lang="en-GB" sz="1400" b="1" dirty="0" smtClean="0"/>
              <a:t> </a:t>
            </a:r>
            <a:endParaRPr lang="en-GB" sz="1400" dirty="0"/>
          </a:p>
        </p:txBody>
      </p:sp>
      <p:pic>
        <p:nvPicPr>
          <p:cNvPr id="9" name="Picture 8"/>
          <p:cNvPicPr>
            <a:picLocks noChangeAspect="1"/>
          </p:cNvPicPr>
          <p:nvPr/>
        </p:nvPicPr>
        <p:blipFill>
          <a:blip r:embed="rId2"/>
          <a:stretch>
            <a:fillRect/>
          </a:stretch>
        </p:blipFill>
        <p:spPr>
          <a:xfrm>
            <a:off x="685800" y="4572000"/>
            <a:ext cx="2971800" cy="1307592"/>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6597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2286</Words>
  <Application>Microsoft Office PowerPoint</Application>
  <PresentationFormat>On-screen Show (4:3)</PresentationFormat>
  <Paragraphs>244</Paragraphs>
  <Slides>12</Slides>
  <Notes>0</Notes>
  <HiddenSlides>0</HiddenSlides>
  <MMClips>0</MMClips>
  <ScaleCrop>false</ScaleCrop>
  <HeadingPairs>
    <vt:vector size="4" baseType="variant">
      <vt:variant>
        <vt:lpstr>Design Template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Bristol Brunel Academy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OCallaghan</dc:creator>
  <cp:lastModifiedBy>Authorised User</cp:lastModifiedBy>
  <cp:revision>10</cp:revision>
  <cp:lastPrinted>2012-09-17T10:30:32Z</cp:lastPrinted>
  <dcterms:created xsi:type="dcterms:W3CDTF">2012-09-17T10:13:17Z</dcterms:created>
  <dcterms:modified xsi:type="dcterms:W3CDTF">2012-09-17T10:33:39Z</dcterms:modified>
</cp:coreProperties>
</file>