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7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4" autoAdjust="0"/>
    <p:restoredTop sz="90304" autoAdjust="0"/>
  </p:normalViewPr>
  <p:slideViewPr>
    <p:cSldViewPr>
      <p:cViewPr varScale="1">
        <p:scale>
          <a:sx n="41" d="100"/>
          <a:sy n="41" d="100"/>
        </p:scale>
        <p:origin x="-10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B2B3-38C5-4CBC-9C35-0FEB655F0CFE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CCA7-8F36-4874-A533-E76BFE63B5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13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9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56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61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0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6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1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1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0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5DCC-A267-489E-8C4B-0C8A611A1888}" type="datetimeFigureOut">
              <a:rPr lang="en-GB" smtClean="0"/>
              <a:pPr/>
              <a:t>21/11/2016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1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://www.google.com/url?q=http://creditcard.dunhil.org/?p=28&amp;sa=U&amp;ei=_s-SVJ-kI8rbasqdgbAC&amp;ved=0CDgQ9QEwEQ&amp;usg=AFQjCNHoZ5aIOncvFnFwTaSm9c67u7Cm3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131840" y="0"/>
            <a:ext cx="0" cy="429309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156176" y="0"/>
            <a:ext cx="0" cy="429309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07496"/>
            <a:ext cx="313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Card 1 </a:t>
            </a:r>
            <a:endParaRPr lang="en-GB" sz="20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225907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Card 2 </a:t>
            </a:r>
            <a:endParaRPr lang="en-GB" sz="20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8004" y="244318"/>
            <a:ext cx="285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Card 3</a:t>
            </a:r>
            <a:endParaRPr lang="en-GB" sz="20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822"/>
            <a:ext cx="9144000" cy="425627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0" y="764704"/>
            <a:ext cx="2843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Barclaycard </a:t>
            </a:r>
          </a:p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Platinum Credit Card </a:t>
            </a:r>
          </a:p>
          <a:p>
            <a:pPr lvl="1"/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APR:  </a:t>
            </a:r>
            <a:r>
              <a:rPr lang="en-GB" b="1" i="1" dirty="0" smtClean="0">
                <a:latin typeface="Comic Sans MS" panose="030F0702030302020204" pitchFamily="66" charset="0"/>
              </a:rPr>
              <a:t>18.9%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Limit: </a:t>
            </a:r>
            <a:r>
              <a:rPr lang="en-GB" b="1" i="1" dirty="0" smtClean="0">
                <a:latin typeface="Comic Sans MS" panose="030F0702030302020204" pitchFamily="66" charset="0"/>
              </a:rPr>
              <a:t>£1,200 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144002" y="764704"/>
            <a:ext cx="2724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Capital One </a:t>
            </a:r>
          </a:p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Classic Platinum</a:t>
            </a:r>
          </a:p>
          <a:p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APR:   </a:t>
            </a:r>
            <a:r>
              <a:rPr lang="en-GB" b="1" dirty="0" smtClean="0">
                <a:effectLst/>
                <a:latin typeface="Comic Sans MS" panose="030F0702030302020204" pitchFamily="66" charset="0"/>
              </a:rPr>
              <a:t>29.8%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Limit: </a:t>
            </a:r>
            <a:r>
              <a:rPr lang="en-GB" b="1" i="1" dirty="0" smtClean="0">
                <a:latin typeface="Comic Sans MS" panose="030F0702030302020204" pitchFamily="66" charset="0"/>
              </a:rPr>
              <a:t>£1,500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6176" y="764704"/>
            <a:ext cx="280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i="1" u="sng" dirty="0" err="1" smtClean="0">
                <a:effectLst/>
                <a:latin typeface="Comic Sans MS" panose="030F0702030302020204" pitchFamily="66" charset="0"/>
              </a:rPr>
              <a:t>Vanquis</a:t>
            </a:r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 Visa Credit Card </a:t>
            </a:r>
            <a:r>
              <a:rPr lang="en-GB" b="1" i="1" u="sng" dirty="0" smtClean="0">
                <a:latin typeface="Comic Sans MS" panose="030F0702030302020204" pitchFamily="66" charset="0"/>
              </a:rPr>
              <a:t/>
            </a:r>
            <a:br>
              <a:rPr lang="en-GB" b="1" i="1" u="sng" dirty="0" smtClean="0">
                <a:latin typeface="Comic Sans MS" panose="030F0702030302020204" pitchFamily="66" charset="0"/>
              </a:rPr>
            </a:br>
            <a:r>
              <a:rPr lang="en-GB" b="1" i="1" u="sng" dirty="0" smtClean="0">
                <a:latin typeface="Comic Sans MS" panose="030F0702030302020204" pitchFamily="66" charset="0"/>
              </a:rPr>
              <a:t/>
            </a:r>
            <a:br>
              <a:rPr lang="en-GB" b="1" i="1" u="sng" dirty="0" smtClean="0">
                <a:latin typeface="Comic Sans MS" panose="030F0702030302020204" pitchFamily="66" charset="0"/>
              </a:rPr>
            </a:br>
            <a:endParaRPr lang="en-GB" b="1" i="1" u="sng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APR:   </a:t>
            </a:r>
            <a:r>
              <a:rPr lang="en-GB" b="1" i="1" dirty="0" smtClean="0">
                <a:latin typeface="Comic Sans MS" panose="030F0702030302020204" pitchFamily="66" charset="0"/>
              </a:rPr>
              <a:t>39.9%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Limit: </a:t>
            </a:r>
            <a:r>
              <a:rPr lang="en-GB" b="1" i="1" dirty="0" smtClean="0">
                <a:latin typeface="Comic Sans MS" panose="030F0702030302020204" pitchFamily="66" charset="0"/>
              </a:rPr>
              <a:t>£3000</a:t>
            </a:r>
          </a:p>
        </p:txBody>
      </p:sp>
      <p:pic>
        <p:nvPicPr>
          <p:cNvPr id="2050" name="Picture 2" descr="Barclaycard Platinum credit c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3" y="3068960"/>
            <a:ext cx="1370393" cy="8679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assic Platin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86" y="3000189"/>
            <a:ext cx="1591974" cy="1005458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3.gstatic.com/images?q=tbn:ANd9GcQtxmehf1X0m2Vto0SVOTXSii5eU9qqy_KdUxBK_cw8v7dTsDV5utd_y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99" y="3068960"/>
            <a:ext cx="1368866" cy="8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432719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latin typeface="Comic Sans MS" panose="030F0702030302020204" pitchFamily="66" charset="0"/>
              </a:rPr>
              <a:t>Your task 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On each credit card you have to borrow £1200 .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 need to work how much you will need to repay over: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latin typeface="Comic Sans MS" panose="030F0702030302020204" pitchFamily="66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</a:rPr>
              <a:t>1 years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latin typeface="Comic Sans MS" panose="030F0702030302020204" pitchFamily="66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</a:rPr>
              <a:t>3 years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latin typeface="Comic Sans MS" panose="030F0702030302020204" pitchFamily="66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</a:rPr>
              <a:t>5 years </a:t>
            </a:r>
          </a:p>
          <a:p>
            <a:pPr algn="r"/>
            <a:r>
              <a:rPr lang="en-GB" b="1" dirty="0" smtClean="0">
                <a:latin typeface="Comic Sans MS" panose="030F0702030302020204" pitchFamily="66" charset="0"/>
              </a:rPr>
              <a:t>(Hint remember APR!) </a:t>
            </a:r>
            <a:endParaRPr lang="en-GB" b="1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6256" y="4653136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Enter Answers on Next Slide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63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14233"/>
              </p:ext>
            </p:extLst>
          </p:nvPr>
        </p:nvGraphicFramePr>
        <p:xfrm>
          <a:off x="251520" y="476672"/>
          <a:ext cx="8568950" cy="519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12168"/>
                <a:gridCol w="2045026"/>
                <a:gridCol w="1713790"/>
                <a:gridCol w="1713790"/>
              </a:tblGrid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APR %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 year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3 years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5 years</a:t>
                      </a:r>
                      <a:endParaRPr lang="en-GB" sz="4000" dirty="0"/>
                    </a:p>
                  </a:txBody>
                  <a:tcPr anchor="ctr"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 1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18.9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1326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1581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1864</a:t>
                      </a:r>
                      <a:endParaRPr lang="en-GB" sz="4000" dirty="0"/>
                    </a:p>
                  </a:txBody>
                  <a:tcPr anchor="ctr"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 2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29.8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1402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1829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2321</a:t>
                      </a:r>
                      <a:endParaRPr lang="en-GB" sz="4000" dirty="0"/>
                    </a:p>
                  </a:txBody>
                  <a:tcPr anchor="ctr"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 3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39.9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1475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2076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2785</a:t>
                      </a:r>
                      <a:endParaRPr lang="en-GB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944" y="5605524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 Year = 12 months      3 Years = 36 months    5 Years = 60 months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3673328" y="2060848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580112" y="2060848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164288" y="2060848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73328" y="3356992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80112" y="3362569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147837" y="3362569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673328" y="4653136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580112" y="4653136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64288" y="4653136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6944" y="606718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Credit Card Balance = £1200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24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130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Paul Cockram</cp:lastModifiedBy>
  <cp:revision>21</cp:revision>
  <dcterms:created xsi:type="dcterms:W3CDTF">2014-12-18T11:57:42Z</dcterms:created>
  <dcterms:modified xsi:type="dcterms:W3CDTF">2016-11-21T12:12:54Z</dcterms:modified>
</cp:coreProperties>
</file>