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76" r:id="rId4"/>
    <p:sldId id="272" r:id="rId5"/>
    <p:sldId id="273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019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574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283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176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66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316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85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4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62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77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10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DADA-9A8F-400C-893D-E4F7EA379B40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215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1" y="1700808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“What does VAT stand for?” </a:t>
            </a: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(Answer this question)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423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4076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VAT stands for </a:t>
            </a:r>
            <a:r>
              <a:rPr lang="en-GB" sz="8000" b="1" i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value- added tax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16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620688"/>
            <a:ext cx="90364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T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hings that you </a:t>
            </a:r>
            <a:r>
              <a:rPr lang="en-GB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don’t pay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VAT on: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Baby and children clothes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Books, newspapers and magazines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donated clothes in charity shops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froozewn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foods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cold take away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Medical treatment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Funeral costs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All forms of gambling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Stamps   </a:t>
            </a:r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50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4888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What is the current VAT rate?</a:t>
            </a: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(Answer this question)</a:t>
            </a:r>
            <a:r>
              <a:rPr lang="en-GB" sz="4000" b="1" dirty="0" smtClean="0">
                <a:latin typeface="Comic Sans MS" panose="030F0702030302020204" pitchFamily="66" charset="0"/>
              </a:rPr>
              <a:t> </a:t>
            </a:r>
            <a:endParaRPr lang="en-GB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0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170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The current VAT rate is </a:t>
            </a:r>
            <a:r>
              <a:rPr lang="en-GB" sz="4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20%</a:t>
            </a:r>
            <a:r>
              <a:rPr lang="en-GB" sz="4000" b="1" dirty="0" smtClean="0">
                <a:latin typeface="Comic Sans MS" panose="030F0702030302020204" pitchFamily="66" charset="0"/>
              </a:rPr>
              <a:t>  </a:t>
            </a:r>
            <a:endParaRPr lang="en-GB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057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chemeClr val="tx2">
                    <a:lumMod val="75000"/>
                  </a:schemeClr>
                </a:solidFill>
              </a:rPr>
              <a:t>Price Excluding VAT</a:t>
            </a:r>
            <a:endParaRPr lang="en-GB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Excluding = NOT added</a:t>
            </a:r>
          </a:p>
          <a:p>
            <a:endParaRPr lang="en-GB" dirty="0"/>
          </a:p>
          <a:p>
            <a:r>
              <a:rPr lang="en-GB" dirty="0" smtClean="0"/>
              <a:t>£120 excluding VAT</a:t>
            </a:r>
          </a:p>
          <a:p>
            <a:r>
              <a:rPr lang="en-GB" dirty="0" smtClean="0"/>
              <a:t>VAT at 20% = £120 x 20% = £24</a:t>
            </a:r>
          </a:p>
          <a:p>
            <a:r>
              <a:rPr lang="en-GB" dirty="0" smtClean="0"/>
              <a:t>So price including VAT = £120 + £24 = £144</a:t>
            </a:r>
          </a:p>
          <a:p>
            <a:endParaRPr lang="en-GB" dirty="0"/>
          </a:p>
          <a:p>
            <a:r>
              <a:rPr lang="en-GB" dirty="0" smtClean="0"/>
              <a:t>(or £120 x 120% = £144)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983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chemeClr val="tx2">
                    <a:lumMod val="75000"/>
                  </a:schemeClr>
                </a:solidFill>
              </a:rPr>
              <a:t>Price Including VAT</a:t>
            </a:r>
            <a:endParaRPr lang="en-GB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en-GB" dirty="0" smtClean="0"/>
              <a:t>Including = already added</a:t>
            </a:r>
          </a:p>
          <a:p>
            <a:endParaRPr lang="en-GB" dirty="0"/>
          </a:p>
          <a:p>
            <a:r>
              <a:rPr lang="en-GB" dirty="0" smtClean="0"/>
              <a:t>£144 including VAT (20%)</a:t>
            </a:r>
          </a:p>
          <a:p>
            <a:r>
              <a:rPr lang="en-GB" dirty="0" smtClean="0"/>
              <a:t>£144 = 120%</a:t>
            </a:r>
          </a:p>
          <a:p>
            <a:r>
              <a:rPr lang="en-GB" dirty="0" smtClean="0"/>
              <a:t>So £144 divided by 120 = £1.20 (1%)</a:t>
            </a:r>
          </a:p>
          <a:p>
            <a:r>
              <a:rPr lang="en-GB" dirty="0" smtClean="0"/>
              <a:t>So £1.20 x 20 = £24 – the VAT element</a:t>
            </a:r>
          </a:p>
          <a:p>
            <a:r>
              <a:rPr lang="en-GB" dirty="0" smtClean="0"/>
              <a:t>Or £144 divided by 6 = £24</a:t>
            </a:r>
          </a:p>
          <a:p>
            <a:r>
              <a:rPr lang="en-GB" dirty="0" smtClean="0"/>
              <a:t>Total £144 : VAT £24: Net £120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080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chemeClr val="tx2">
                    <a:lumMod val="75000"/>
                  </a:schemeClr>
                </a:solidFill>
              </a:rPr>
              <a:t>Practice</a:t>
            </a:r>
            <a:endParaRPr lang="en-GB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£800 plus VAT = </a:t>
            </a:r>
          </a:p>
          <a:p>
            <a:endParaRPr lang="en-GB" dirty="0"/>
          </a:p>
          <a:p>
            <a:r>
              <a:rPr lang="en-GB" dirty="0" smtClean="0"/>
              <a:t>What is the VAT on VAT inclusive figure of £900?</a:t>
            </a:r>
          </a:p>
          <a:p>
            <a:endParaRPr lang="en-GB" dirty="0"/>
          </a:p>
          <a:p>
            <a:r>
              <a:rPr lang="en-GB" dirty="0" smtClean="0"/>
              <a:t>What is the net figure for the total invoice of £1,020? </a:t>
            </a:r>
          </a:p>
          <a:p>
            <a:pPr lvl="1"/>
            <a:r>
              <a:rPr lang="en-GB" i="1" dirty="0" smtClean="0"/>
              <a:t>Net = the amount without VAT</a:t>
            </a:r>
            <a:endParaRPr lang="en-GB" i="1" dirty="0"/>
          </a:p>
        </p:txBody>
      </p:sp>
    </p:spTree>
    <p:extLst>
      <p:ext uri="{BB962C8B-B14F-4D97-AF65-F5344CB8AC3E}">
        <p14:creationId xmlns="" xmlns:p14="http://schemas.microsoft.com/office/powerpoint/2010/main" val="4849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chemeClr val="tx2">
                    <a:lumMod val="75000"/>
                  </a:schemeClr>
                </a:solidFill>
              </a:rPr>
              <a:t>Practice</a:t>
            </a:r>
            <a:endParaRPr lang="en-GB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£800 plus VAT = </a:t>
            </a:r>
            <a:r>
              <a:rPr lang="en-GB" dirty="0" smtClean="0">
                <a:solidFill>
                  <a:srgbClr val="C00000"/>
                </a:solidFill>
              </a:rPr>
              <a:t>£960</a:t>
            </a:r>
          </a:p>
          <a:p>
            <a:endParaRPr lang="en-GB" dirty="0"/>
          </a:p>
          <a:p>
            <a:r>
              <a:rPr lang="en-GB" dirty="0" smtClean="0"/>
              <a:t>What is the VAT on VAT inclusive figure of £900?   </a:t>
            </a:r>
            <a:r>
              <a:rPr lang="en-GB" dirty="0" smtClean="0">
                <a:solidFill>
                  <a:srgbClr val="C00000"/>
                </a:solidFill>
              </a:rPr>
              <a:t>£150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What is the net figure for the total invoice of £1,020?  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£850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GB" sz="28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 = the amount without VAT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91880" y="1628800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11760" y="5013176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051720" y="328498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269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270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Price Excluding VAT</vt:lpstr>
      <vt:lpstr>Price Including VAT</vt:lpstr>
      <vt:lpstr>Practice</vt:lpstr>
      <vt:lpstr>Practice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wilmar</cp:lastModifiedBy>
  <cp:revision>23</cp:revision>
  <dcterms:created xsi:type="dcterms:W3CDTF">2014-12-30T14:40:38Z</dcterms:created>
  <dcterms:modified xsi:type="dcterms:W3CDTF">2016-12-09T17:47:54Z</dcterms:modified>
</cp:coreProperties>
</file>