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4902" autoAdjust="0"/>
  </p:normalViewPr>
  <p:slideViewPr>
    <p:cSldViewPr>
      <p:cViewPr varScale="1">
        <p:scale>
          <a:sx n="50" d="100"/>
          <a:sy n="50" d="100"/>
        </p:scale>
        <p:origin x="-91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B2B3-38C5-4CBC-9C35-0FEB655F0CFE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CCA7-8F36-4874-A533-E76BFE63B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CCA7-8F36-4874-A533-E76BFE63B534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9513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505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7119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9556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4161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50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2406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9371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66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930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563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5DCC-A267-489E-8C4B-0C8A611A1888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7251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WFNXwor69-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hyperlink" Target="http://www.google.com/url?q=http://creditcard.dunhil.org/?p=28&amp;sa=U&amp;ei=_s-SVJ-kI8rbasqdgbAC&amp;ved=0CDgQ9QEwEQ&amp;usg=AFQjCNHoZ5aIOncvFnFwTaSm9c67u7Cm3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5719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Watch this clip!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6550223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dirty="0" smtClean="0"/>
              <a:t>https://www.youtube.com/watch?v=WFNXwor69-U</a:t>
            </a:r>
            <a:endParaRPr lang="en-GB" sz="1400" dirty="0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04" t="15706" r="2758" b="8103"/>
          <a:stretch/>
        </p:blipFill>
        <p:spPr bwMode="auto">
          <a:xfrm>
            <a:off x="522514" y="836712"/>
            <a:ext cx="8081934" cy="36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3532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96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Let’s see your credit cards </a:t>
            </a:r>
            <a:endParaRPr lang="en-GB" sz="7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1720" y="3429000"/>
            <a:ext cx="5256584" cy="25922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83968" y="3617147"/>
            <a:ext cx="7920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 smtClean="0">
                <a:latin typeface="Comic Sans MS" panose="030F0702030302020204" pitchFamily="66" charset="0"/>
              </a:rPr>
              <a:t>?</a:t>
            </a:r>
            <a:endParaRPr lang="en-GB" sz="13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5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36912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credit card is… </a:t>
            </a:r>
          </a:p>
          <a:p>
            <a:pPr algn="ctr"/>
            <a:r>
              <a:rPr lang="en-GB" sz="3600" b="1" dirty="0" smtClean="0">
                <a:latin typeface="Comic Sans MS" panose="030F0702030302020204" pitchFamily="66" charset="0"/>
              </a:rPr>
              <a:t>(Complete this sentence) </a:t>
            </a:r>
            <a:endParaRPr lang="en-GB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96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56792"/>
            <a:ext cx="9252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credit card is </a:t>
            </a:r>
            <a:r>
              <a:rPr lang="en-GB" sz="4000" dirty="0">
                <a:latin typeface="Comic Sans MS" panose="030F0702030302020204" pitchFamily="66" charset="0"/>
              </a:rPr>
              <a:t>a small plastic card issued by a bank, </a:t>
            </a:r>
            <a:r>
              <a:rPr lang="en-GB" sz="4000" dirty="0" smtClean="0">
                <a:latin typeface="Comic Sans MS" panose="030F0702030302020204" pitchFamily="66" charset="0"/>
              </a:rPr>
              <a:t>business, etc.  </a:t>
            </a:r>
            <a:r>
              <a:rPr lang="en-GB" sz="4000" dirty="0">
                <a:latin typeface="Comic Sans MS" panose="030F0702030302020204" pitchFamily="66" charset="0"/>
              </a:rPr>
              <a:t>allowing the holder to purchase goods or services on credit.</a:t>
            </a:r>
          </a:p>
        </p:txBody>
      </p:sp>
    </p:spTree>
    <p:extLst>
      <p:ext uri="{BB962C8B-B14F-4D97-AF65-F5344CB8AC3E}">
        <p14:creationId xmlns="" xmlns:p14="http://schemas.microsoft.com/office/powerpoint/2010/main" val="5090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996" y="242088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 stands for…</a:t>
            </a:r>
          </a:p>
          <a:p>
            <a:pPr algn="ctr"/>
            <a:r>
              <a:rPr lang="en-GB" sz="3600" b="1" dirty="0" smtClean="0">
                <a:latin typeface="Comic Sans MS" panose="030F0702030302020204" pitchFamily="66" charset="0"/>
              </a:rPr>
              <a:t>(Complete this sentence) </a:t>
            </a:r>
          </a:p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77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996" y="2060848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 stands for </a:t>
            </a:r>
            <a:r>
              <a:rPr lang="en-GB" sz="4000" dirty="0" smtClean="0">
                <a:latin typeface="Comic Sans MS" panose="030F0702030302020204" pitchFamily="66" charset="0"/>
              </a:rPr>
              <a:t>Annual Percentage Rate. APR means the total amount a loan will cost across a one year period. Expressed as a single percentage. </a:t>
            </a:r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7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131840" y="0"/>
            <a:ext cx="0" cy="429309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156176" y="0"/>
            <a:ext cx="0" cy="429309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07496"/>
            <a:ext cx="313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Card 1 </a:t>
            </a:r>
            <a:endParaRPr lang="en-GB" sz="20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225907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Card 2 </a:t>
            </a:r>
            <a:endParaRPr lang="en-GB" sz="20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8004" y="244318"/>
            <a:ext cx="285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Card 3</a:t>
            </a:r>
            <a:endParaRPr lang="en-GB" sz="20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822"/>
            <a:ext cx="9144000" cy="425627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0" y="764704"/>
            <a:ext cx="2843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Barclaycard </a:t>
            </a:r>
          </a:p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Platinum Credit Card </a:t>
            </a:r>
          </a:p>
          <a:p>
            <a:pPr lvl="1"/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APR:  </a:t>
            </a:r>
            <a:r>
              <a:rPr lang="en-GB" b="1" i="1" dirty="0" smtClean="0">
                <a:latin typeface="Comic Sans MS" panose="030F0702030302020204" pitchFamily="66" charset="0"/>
              </a:rPr>
              <a:t>18.9%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Limit: </a:t>
            </a:r>
            <a:r>
              <a:rPr lang="en-GB" b="1" i="1" dirty="0" smtClean="0">
                <a:latin typeface="Comic Sans MS" panose="030F0702030302020204" pitchFamily="66" charset="0"/>
              </a:rPr>
              <a:t>£1,200 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144002" y="764704"/>
            <a:ext cx="2724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Capital One </a:t>
            </a:r>
          </a:p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Classic Platinum</a:t>
            </a:r>
          </a:p>
          <a:p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APR:   </a:t>
            </a:r>
            <a:r>
              <a:rPr lang="en-GB" b="1" dirty="0" smtClean="0">
                <a:effectLst/>
                <a:latin typeface="Comic Sans MS" panose="030F0702030302020204" pitchFamily="66" charset="0"/>
              </a:rPr>
              <a:t>29.8%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Limit: </a:t>
            </a:r>
            <a:r>
              <a:rPr lang="en-GB" b="1" i="1" dirty="0" smtClean="0">
                <a:latin typeface="Comic Sans MS" panose="030F0702030302020204" pitchFamily="66" charset="0"/>
              </a:rPr>
              <a:t>£1,500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6176" y="764704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i="1" u="sng" dirty="0" err="1" smtClean="0">
                <a:effectLst/>
                <a:latin typeface="Comic Sans MS" panose="030F0702030302020204" pitchFamily="66" charset="0"/>
              </a:rPr>
              <a:t>Vanquis</a:t>
            </a:r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 Visa Credit Card </a:t>
            </a:r>
            <a:r>
              <a:rPr lang="en-GB" b="1" i="1" u="sng" dirty="0" smtClean="0">
                <a:latin typeface="Comic Sans MS" panose="030F0702030302020204" pitchFamily="66" charset="0"/>
              </a:rPr>
              <a:t/>
            </a:r>
            <a:br>
              <a:rPr lang="en-GB" b="1" i="1" u="sng" dirty="0" smtClean="0">
                <a:latin typeface="Comic Sans MS" panose="030F0702030302020204" pitchFamily="66" charset="0"/>
              </a:rPr>
            </a:br>
            <a:r>
              <a:rPr lang="en-GB" b="1" i="1" u="sng" dirty="0" smtClean="0">
                <a:latin typeface="Comic Sans MS" panose="030F0702030302020204" pitchFamily="66" charset="0"/>
              </a:rPr>
              <a:t/>
            </a:r>
            <a:br>
              <a:rPr lang="en-GB" b="1" i="1" u="sng" dirty="0" smtClean="0">
                <a:latin typeface="Comic Sans MS" panose="030F0702030302020204" pitchFamily="66" charset="0"/>
              </a:rPr>
            </a:br>
            <a:endParaRPr lang="en-GB" b="1" i="1" u="sng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APR:   </a:t>
            </a:r>
            <a:r>
              <a:rPr lang="en-GB" b="1" i="1" dirty="0" smtClean="0">
                <a:latin typeface="Comic Sans MS" panose="030F0702030302020204" pitchFamily="66" charset="0"/>
              </a:rPr>
              <a:t>39.9%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Limit: </a:t>
            </a:r>
            <a:r>
              <a:rPr lang="en-GB" b="1" i="1" dirty="0" smtClean="0">
                <a:latin typeface="Comic Sans MS" panose="030F0702030302020204" pitchFamily="66" charset="0"/>
              </a:rPr>
              <a:t>£3000</a:t>
            </a:r>
          </a:p>
        </p:txBody>
      </p:sp>
      <p:pic>
        <p:nvPicPr>
          <p:cNvPr id="2050" name="Picture 2" descr="Barclaycard Platinum credit c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3" y="3068960"/>
            <a:ext cx="1370393" cy="8679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assic Platin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86" y="3000189"/>
            <a:ext cx="1591974" cy="1005458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3.gstatic.com/images?q=tbn:ANd9GcQtxmehf1X0m2Vto0SVOTXSii5eU9qqy_KdUxBK_cw8v7dTsDV5utd_y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99" y="3068960"/>
            <a:ext cx="1368866" cy="8638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432719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latin typeface="Comic Sans MS" panose="030F0702030302020204" pitchFamily="66" charset="0"/>
              </a:rPr>
              <a:t>Your task 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On each credit card you have </a:t>
            </a: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to borrow </a:t>
            </a: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£1200 .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need to work how much you will need to repay over: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latin typeface="Comic Sans MS" panose="030F0702030302020204" pitchFamily="66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</a:rPr>
              <a:t>1 years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latin typeface="Comic Sans MS" panose="030F0702030302020204" pitchFamily="66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</a:rPr>
              <a:t>3 years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latin typeface="Comic Sans MS" panose="030F0702030302020204" pitchFamily="66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</a:rPr>
              <a:t>5 years </a:t>
            </a:r>
          </a:p>
          <a:p>
            <a:pPr algn="r"/>
            <a:r>
              <a:rPr lang="en-GB" b="1" dirty="0" smtClean="0">
                <a:latin typeface="Comic Sans MS" panose="030F0702030302020204" pitchFamily="66" charset="0"/>
              </a:rPr>
              <a:t>(Hint remember APR!) </a:t>
            </a:r>
            <a:endParaRPr lang="en-GB" b="1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6256" y="4653136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Enter Answers on Next Slide</a:t>
            </a: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14063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1520" y="476672"/>
          <a:ext cx="8568950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90"/>
                <a:gridCol w="1713790"/>
                <a:gridCol w="1713790"/>
                <a:gridCol w="1713790"/>
                <a:gridCol w="1713790"/>
              </a:tblGrid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APR %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 year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3 years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5 years</a:t>
                      </a:r>
                      <a:endParaRPr lang="en-GB" sz="4000" dirty="0"/>
                    </a:p>
                  </a:txBody>
                  <a:tcPr anchor="ctr"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 1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18.9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/>
                    </a:p>
                  </a:txBody>
                  <a:tcPr anchor="ctr"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 2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29.8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/>
                    </a:p>
                  </a:txBody>
                  <a:tcPr anchor="ctr"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 3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39.9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2525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u="sng" dirty="0" smtClean="0">
                <a:latin typeface="Comic Sans MS" panose="030F0702030302020204" pitchFamily="66" charset="0"/>
              </a:rPr>
              <a:t>Class discussion </a:t>
            </a:r>
          </a:p>
          <a:p>
            <a:pPr algn="ctr"/>
            <a:endParaRPr lang="en-GB" sz="4400" b="1" dirty="0">
              <a:latin typeface="Comic Sans MS" panose="030F0702030302020204" pitchFamily="66" charset="0"/>
            </a:endParaRPr>
          </a:p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“Are credit cards a good idea?”  </a:t>
            </a:r>
            <a:endParaRPr lang="en-GB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02188"/>
            <a:ext cx="2616869" cy="169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990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Your task</a:t>
            </a:r>
            <a:r>
              <a:rPr lang="en-GB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GB" sz="2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000" b="1" dirty="0" smtClean="0">
                <a:latin typeface="Comic Sans MS" panose="030F0702030302020204" pitchFamily="66" charset="0"/>
              </a:rPr>
              <a:t>To design your own Credit Card </a:t>
            </a:r>
          </a:p>
          <a:p>
            <a:pPr algn="ctr"/>
            <a:endParaRPr lang="en-GB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10" y="998057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latin typeface="Comic Sans MS" panose="030F0702030302020204" pitchFamily="66" charset="0"/>
              </a:rPr>
              <a:t>Option 1</a:t>
            </a:r>
            <a:r>
              <a:rPr lang="en-GB" b="1" dirty="0" smtClean="0">
                <a:latin typeface="Comic Sans MS" panose="030F0702030302020204" pitchFamily="66" charset="0"/>
              </a:rPr>
              <a:t> 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Design a credit card with high borrowing and high APR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</a:rPr>
              <a:t>Describe the advantages and disadvantages of your card  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16016" y="980728"/>
            <a:ext cx="4427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latin typeface="Comic Sans MS" panose="030F0702030302020204" pitchFamily="66" charset="0"/>
              </a:rPr>
              <a:t>Option 2</a:t>
            </a:r>
            <a:r>
              <a:rPr lang="en-GB" b="1" dirty="0" smtClean="0">
                <a:latin typeface="Comic Sans MS" panose="030F0702030302020204" pitchFamily="66" charset="0"/>
              </a:rPr>
              <a:t> 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Design a credit card with low borrowing and low APR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</a:rPr>
              <a:t>Describe the advantages and disadvantages of your card  </a:t>
            </a:r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514" y="3356992"/>
          <a:ext cx="8784975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4"/>
                <a:gridCol w="720080"/>
                <a:gridCol w="1224136"/>
                <a:gridCol w="2664296"/>
                <a:gridCol w="3312369"/>
              </a:tblGrid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Borrowing Limit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Advantages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Disadvantages</a:t>
                      </a:r>
                      <a:endParaRPr lang="en-GB" dirty="0"/>
                    </a:p>
                  </a:txBody>
                  <a:tcPr anchor="ctr"/>
                </a:tc>
              </a:tr>
              <a:tr h="810090">
                <a:tc rowSpan="3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1009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1009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538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254</Words>
  <Application>Microsoft Office PowerPoint</Application>
  <PresentationFormat>On-screen Show (4:3)</PresentationFormat>
  <Paragraphs>76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wilmar</cp:lastModifiedBy>
  <cp:revision>13</cp:revision>
  <dcterms:created xsi:type="dcterms:W3CDTF">2014-12-18T11:57:42Z</dcterms:created>
  <dcterms:modified xsi:type="dcterms:W3CDTF">2016-11-15T17:52:07Z</dcterms:modified>
</cp:coreProperties>
</file>