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7" r:id="rId14"/>
    <p:sldId id="270" r:id="rId15"/>
    <p:sldId id="266" r:id="rId16"/>
    <p:sldId id="271" r:id="rId17"/>
    <p:sldId id="275" r:id="rId18"/>
    <p:sldId id="276" r:id="rId19"/>
    <p:sldId id="272" r:id="rId20"/>
    <p:sldId id="273" r:id="rId21"/>
    <p:sldId id="274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9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6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DADA-9A8F-400C-893D-E4F7EA379B40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634-B2BE-4DA4-A87A-C1446C9E9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5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uxOEhc960B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bGMXEdEC6I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29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Listen to this </a:t>
            </a:r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clip</a:t>
            </a:r>
            <a:endParaRPr lang="en-GB" sz="4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2031" y="6488668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https://www.youtube.com/watch?v=uxOEhc960Bc</a:t>
            </a:r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3" r="1466" b="8410"/>
          <a:stretch/>
        </p:blipFill>
        <p:spPr bwMode="auto">
          <a:xfrm>
            <a:off x="1043608" y="1124744"/>
            <a:ext cx="7056784" cy="306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96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49694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endParaRPr lang="en-GB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1. If you earn between £0 - £31,865 your rate of income tax is 20% 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 and answer </a:t>
            </a:r>
          </a:p>
          <a:p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 am nurse who earns £25,000 per a year how much income tax will I pay?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=£5000 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   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4437111"/>
            <a:ext cx="4896544" cy="193899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Working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25000 X 20 = 500000</a:t>
            </a:r>
            <a:endParaRPr lang="en-GB" sz="24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50000 /100 =  5000</a:t>
            </a:r>
          </a:p>
          <a:p>
            <a:pPr algn="ctr"/>
            <a:endParaRPr lang="en-GB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3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96448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pPr algn="ctr"/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2. If you earn between £31,866 -  £150,000  your rate of income tax is 40%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“I am doctor who earns £80,000 per a year how much income tax will I pay?”</a:t>
            </a:r>
          </a:p>
          <a:p>
            <a:endParaRPr lang="en-GB" dirty="0" smtClean="0"/>
          </a:p>
          <a:p>
            <a:pPr algn="ctr"/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7463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8640"/>
            <a:ext cx="9144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pPr algn="ctr"/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2. If you earn between £31,866 - £150,000  your rate of income tax is 40%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 and answer </a:t>
            </a:r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 am doctor who earns £80,000 per a year how much income tax will I pay?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=£32000</a:t>
            </a:r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Working 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80000 X 40 = 3200000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3200000 /100 = 32000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55776" y="4509120"/>
            <a:ext cx="4176464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6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60444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pPr algn="ctr"/>
            <a:endParaRPr lang="en-GB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3. If you earn over £150,000 your rate of income tax is </a:t>
            </a:r>
            <a:r>
              <a:rPr lang="en-GB" sz="28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45%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“I am a footballer who earns £10,000000 per a year how much income tax will I pay?”</a:t>
            </a:r>
          </a:p>
          <a:p>
            <a:endParaRPr lang="en-GB" b="1" dirty="0" smtClean="0">
              <a:latin typeface="Comic Sans MS" panose="030F0702030302020204" pitchFamily="66" charset="0"/>
            </a:endParaRPr>
          </a:p>
          <a:p>
            <a:pPr algn="ctr"/>
            <a:endParaRPr lang="en-GB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6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856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3. If you earn over £150,000 your rate of income tax is 45% 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 and answer 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 am a footballer who earns £10,00000 per a year how much income tax will I pay?=£4500000</a:t>
            </a:r>
          </a:p>
          <a:p>
            <a:pPr algn="ctr"/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Working 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1000000 X 45 = 45000000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45000000 /100 =  4500000</a:t>
            </a:r>
          </a:p>
          <a:p>
            <a:endParaRPr lang="en-GB" sz="2800" b="1" dirty="0" smtClean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752" y="4725144"/>
            <a:ext cx="4536504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1" y="1700808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“What does VAT stand for?” </a:t>
            </a: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(Answer this question)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3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4076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VAT stands for </a:t>
            </a:r>
            <a:r>
              <a:rPr lang="en-GB" sz="8000" b="1" i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value- added tax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99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820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Your task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You have </a:t>
            </a:r>
            <a:r>
              <a:rPr lang="en-GB" sz="3200" b="1" i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 minute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to name as many things as possible that </a:t>
            </a:r>
            <a:r>
              <a:rPr lang="en-GB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don’t pay VAT on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: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4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620688"/>
            <a:ext cx="90364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T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hings that you </a:t>
            </a:r>
            <a:r>
              <a:rPr lang="en-GB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don’t pay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VAT on: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Baby and children clothes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Books, newspapers and magazines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donated clothes in charity shops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froozewn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foods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cold take away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Medical treatment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Funeral costs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All forms of gambling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Stamps   </a:t>
            </a:r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0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4888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What is the current VAT rate?</a:t>
            </a: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(Answer this question)</a:t>
            </a:r>
            <a:r>
              <a:rPr lang="en-GB" sz="4000" b="1" dirty="0" smtClean="0">
                <a:latin typeface="Comic Sans MS" panose="030F0702030302020204" pitchFamily="66" charset="0"/>
              </a:rPr>
              <a:t> </a:t>
            </a:r>
            <a:endParaRPr lang="en-GB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4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845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b="1" dirty="0">
              <a:latin typeface="Comic Sans MS" panose="030F0702030302020204" pitchFamily="66" charset="0"/>
            </a:endParaRPr>
          </a:p>
          <a:p>
            <a:pPr algn="ctr"/>
            <a:r>
              <a:rPr lang="en-GB" sz="44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Design your own lesson objective</a:t>
            </a:r>
          </a:p>
          <a:p>
            <a:pPr algn="ctr"/>
            <a:endParaRPr lang="en-GB" sz="4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“Today we are going to learn about …”</a:t>
            </a:r>
          </a:p>
          <a:p>
            <a:pPr algn="ctr"/>
            <a:r>
              <a:rPr lang="en-GB" sz="36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(Complete this sentence)  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193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170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The current VAT rate is </a:t>
            </a:r>
            <a:r>
              <a:rPr lang="en-GB" sz="4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20%</a:t>
            </a:r>
            <a:r>
              <a:rPr lang="en-GB" sz="4000" b="1" dirty="0" smtClean="0">
                <a:latin typeface="Comic Sans MS" panose="030F0702030302020204" pitchFamily="66" charset="0"/>
              </a:rPr>
              <a:t>  </a:t>
            </a:r>
            <a:endParaRPr lang="en-GB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7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VAT in action </a:t>
            </a:r>
          </a:p>
          <a:p>
            <a:endParaRPr lang="en-GB" sz="4800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You buy a computer game for £55 </a:t>
            </a:r>
          </a:p>
          <a:p>
            <a:pPr algn="ctr"/>
            <a:r>
              <a:rPr lang="en-GB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ow much do I pay in VAT? </a:t>
            </a:r>
          </a:p>
          <a:p>
            <a:pPr algn="ctr"/>
            <a:endParaRPr lang="en-GB" sz="40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You buy a Car £5000</a:t>
            </a:r>
          </a:p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ow much do I pay in VAT?</a:t>
            </a:r>
            <a:r>
              <a:rPr lang="en-GB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783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VAT in action (answers) </a:t>
            </a:r>
          </a:p>
          <a:p>
            <a:pPr algn="ctr"/>
            <a:endParaRPr lang="en-GB" sz="40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You buy a computer game for £55 </a:t>
            </a:r>
          </a:p>
          <a:p>
            <a:pPr algn="ctr"/>
            <a:r>
              <a:rPr lang="en-GB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of this price is VAT? = £11 </a:t>
            </a:r>
          </a:p>
          <a:p>
            <a:pPr algn="ctr"/>
            <a:endParaRPr lang="en-GB" sz="2400" b="1" dirty="0"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latin typeface="Comic Sans MS" panose="030F0702030302020204" pitchFamily="66" charset="0"/>
              </a:rPr>
              <a:t>Working </a:t>
            </a:r>
          </a:p>
          <a:p>
            <a:pPr algn="ctr"/>
            <a:r>
              <a:rPr lang="en-GB" sz="2400" b="1" dirty="0" smtClean="0">
                <a:latin typeface="Comic Sans MS" panose="030F0702030302020204" pitchFamily="66" charset="0"/>
              </a:rPr>
              <a:t>5500p X 20 =  11000</a:t>
            </a:r>
          </a:p>
          <a:p>
            <a:pPr algn="ctr"/>
            <a:r>
              <a:rPr lang="en-GB" sz="2400" b="1" dirty="0" smtClean="0">
                <a:latin typeface="Comic Sans MS" panose="030F0702030302020204" pitchFamily="66" charset="0"/>
              </a:rPr>
              <a:t>11000 /100 =1100 = £11 </a:t>
            </a:r>
          </a:p>
          <a:p>
            <a:pPr algn="ctr"/>
            <a:endParaRPr lang="en-GB" sz="24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You buy a Car for £5000</a:t>
            </a:r>
          </a:p>
          <a:p>
            <a:pPr algn="ctr"/>
            <a:r>
              <a:rPr lang="en-GB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of this price is VAT? = £1000</a:t>
            </a:r>
          </a:p>
          <a:p>
            <a:pPr algn="ctr"/>
            <a:endParaRPr lang="en-GB" sz="24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latin typeface="Comic Sans MS" panose="030F0702030302020204" pitchFamily="66" charset="0"/>
              </a:rPr>
              <a:t>Working 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500000p X 20 =  11000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10000000 /100 =1000.00 = £1000.00 </a:t>
            </a:r>
          </a:p>
          <a:p>
            <a:endParaRPr lang="en-GB" sz="1100" dirty="0"/>
          </a:p>
          <a:p>
            <a:r>
              <a:rPr lang="en-GB" sz="1100" dirty="0" smtClean="0"/>
              <a:t> </a:t>
            </a:r>
          </a:p>
          <a:p>
            <a:endParaRPr lang="en-GB" sz="1100" dirty="0"/>
          </a:p>
        </p:txBody>
      </p:sp>
      <p:sp>
        <p:nvSpPr>
          <p:cNvPr id="3" name="Rectangle 2"/>
          <p:cNvSpPr/>
          <p:nvPr/>
        </p:nvSpPr>
        <p:spPr>
          <a:xfrm>
            <a:off x="1475656" y="4869160"/>
            <a:ext cx="655272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35696" y="2348880"/>
            <a:ext cx="5472608" cy="14401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34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Discussion Topic</a:t>
            </a:r>
            <a:r>
              <a:rPr lang="en-GB" sz="54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8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“In the UK to people pay to much tax?” </a:t>
            </a:r>
            <a:endParaRPr lang="en-GB" sz="4800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Discu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0" y="1628799"/>
            <a:ext cx="2897857" cy="289785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5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7687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“Taxes are …”</a:t>
            </a:r>
          </a:p>
          <a:p>
            <a:pPr algn="ctr"/>
            <a:r>
              <a:rPr lang="en-GB" sz="4800" b="1" dirty="0" smtClean="0">
                <a:latin typeface="Comic Sans MS" panose="030F0702030302020204" pitchFamily="66" charset="0"/>
              </a:rPr>
              <a:t>(Complete this sentence) </a:t>
            </a:r>
            <a:endParaRPr lang="en-GB" sz="4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4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940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“Taxes are 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</a:t>
            </a:r>
            <a:r>
              <a:rPr lang="en-GB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financial charge or other levy imposed upon a 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individual 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by the state </a:t>
            </a:r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…”</a:t>
            </a:r>
          </a:p>
          <a:p>
            <a:pPr algn="ctr"/>
            <a:endParaRPr lang="en-GB" sz="4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4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3" y="501317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Watch this </a:t>
            </a:r>
            <a:r>
              <a:rPr lang="en-GB" sz="72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clip</a:t>
            </a:r>
            <a:endParaRPr lang="en-GB" sz="72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2542" y="6320189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/>
              <a:t>https://www.youtube.com/watch?v=ZbGMXEdEC6I</a:t>
            </a:r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9" r="1403" b="8467"/>
          <a:stretch/>
        </p:blipFill>
        <p:spPr bwMode="auto">
          <a:xfrm>
            <a:off x="651772" y="980728"/>
            <a:ext cx="7854961" cy="33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15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0312"/>
            <a:ext cx="88569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Your task </a:t>
            </a:r>
          </a:p>
          <a:p>
            <a:endParaRPr lang="en-GB" sz="4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36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You have </a:t>
            </a:r>
            <a:r>
              <a:rPr lang="en-GB" sz="36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GB" sz="36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minute</a:t>
            </a:r>
            <a:r>
              <a:rPr lang="en-GB" sz="36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to name as many things as possible that taxes pay for</a:t>
            </a:r>
          </a:p>
          <a:p>
            <a:endParaRPr lang="en-GB" sz="4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36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36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36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8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1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69" y="2181347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What is income tax?</a:t>
            </a:r>
          </a:p>
          <a:p>
            <a:pPr algn="ctr"/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(answer this question) </a:t>
            </a:r>
            <a:endParaRPr lang="en-GB" sz="4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8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2880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u="sng" dirty="0">
                <a:solidFill>
                  <a:srgbClr val="7030A0"/>
                </a:solidFill>
                <a:latin typeface="Comic Sans MS" panose="030F0702030302020204" pitchFamily="66" charset="0"/>
              </a:rPr>
              <a:t>I</a:t>
            </a:r>
            <a:r>
              <a:rPr lang="en-GB" sz="44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ncome tax</a:t>
            </a:r>
            <a:r>
              <a:rPr lang="en-GB" sz="44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4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is a tax </a:t>
            </a:r>
            <a:r>
              <a:rPr lang="en-GB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levied by a government directly on income, especially an annual tax on personal income</a:t>
            </a:r>
          </a:p>
        </p:txBody>
      </p:sp>
    </p:spTree>
    <p:extLst>
      <p:ext uri="{BB962C8B-B14F-4D97-AF65-F5344CB8AC3E}">
        <p14:creationId xmlns:p14="http://schemas.microsoft.com/office/powerpoint/2010/main" val="143557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44" y="404664"/>
            <a:ext cx="9144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1. If you earn between £0 - £31,865 your rate of income tax is 20% 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</a:t>
            </a:r>
          </a:p>
          <a:p>
            <a:pPr algn="ctr"/>
            <a:endParaRPr lang="en-GB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“I am nurse who earns £25,000 per a year how much income tax will I pay?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63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623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Nick Croxford</cp:lastModifiedBy>
  <cp:revision>20</cp:revision>
  <dcterms:created xsi:type="dcterms:W3CDTF">2014-12-30T14:40:38Z</dcterms:created>
  <dcterms:modified xsi:type="dcterms:W3CDTF">2015-01-05T17:31:04Z</dcterms:modified>
</cp:coreProperties>
</file>