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58" r:id="rId6"/>
    <p:sldId id="275" r:id="rId7"/>
    <p:sldId id="259" r:id="rId8"/>
    <p:sldId id="276" r:id="rId9"/>
    <p:sldId id="260" r:id="rId10"/>
    <p:sldId id="285" r:id="rId11"/>
    <p:sldId id="284" r:id="rId12"/>
    <p:sldId id="261" r:id="rId13"/>
    <p:sldId id="277" r:id="rId14"/>
    <p:sldId id="262" r:id="rId15"/>
    <p:sldId id="278" r:id="rId16"/>
    <p:sldId id="282" r:id="rId17"/>
    <p:sldId id="279" r:id="rId18"/>
    <p:sldId id="263" r:id="rId19"/>
    <p:sldId id="280" r:id="rId20"/>
    <p:sldId id="281" r:id="rId21"/>
    <p:sldId id="265" r:id="rId22"/>
    <p:sldId id="268" r:id="rId23"/>
    <p:sldId id="269" r:id="rId24"/>
    <p:sldId id="270" r:id="rId25"/>
    <p:sldId id="271" r:id="rId26"/>
    <p:sldId id="266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7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8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4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4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8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6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C3C9-FD01-47C3-B06A-DFA58B2AD276}" type="datetimeFigureOut">
              <a:rPr lang="en-GB" smtClean="0"/>
              <a:t>16/01/2015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44DD-DB58-40BA-9C73-C756C7EA1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16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q=http://www.platformtennis.org/Tournaments/Tournaments_By_Month/COMO_Average_Joe_Tourney/Dorfling_and_Montenegro_Uncommonly_Good_at_Average_Joe_Stonington.htm&amp;sa=U&amp;ei=ISS5VOi2MYqraeTKgvAM&amp;ved=0CBoQ9QEwAg&amp;usg=AFQjCNHB2v_reDK_PDNezPB0GHwFXbbUsA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uk/url?q=http://www.logbookloansreview.co.uk/&amp;sa=U&amp;ei=-yW5VNGgHZTnareugdgL&amp;ved=0CBoQ9QEwAg&amp;usg=AFQjCNEsFvUPuW8XdSFZcHxgWj7oxTj9DQ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uk/url?q=http://www.logbookloansreview.co.uk/&amp;sa=U&amp;ei=-yW5VNGgHZTnareugdgL&amp;ved=0CBoQ9QEwAg&amp;usg=AFQjCNEsFvUPuW8XdSFZcHxgWj7oxTj9DQ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.uk/url?q=http://www.openwonga.com/blog/view/when-smaller-means-bigger&amp;sa=U&amp;ei=ICa5VIrWKonmaPXFgMgC&amp;ved=0CDoQ9QEwEg&amp;usg=AFQjCNEHVJy-G-MFOJJVYHR5PXpAPq68t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.uk/url?q=http://www.openwonga.com/blog/view/when-smaller-means-bigger&amp;sa=U&amp;ei=ICa5VIrWKonmaPXFgMgC&amp;ved=0CDoQ9QEwEg&amp;usg=AFQjCNEHVJy-G-MFOJJVYHR5PXpAPq68t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MEgxtQ-4Ew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MEgxtQ-4Ew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XwKMSPgUhi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VBG1l9oNia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XwKMSPgUhik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VBG1l9oNia8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CrbYy1KA0RQ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uk/url?q=http://www.travelsupermarket.com/blog/top-10-family-holiday-destinations-in-2012/&amp;sa=U&amp;ei=jSW5VKn_JMjnarTQgiA&amp;ved=0CBgQ9QEwAQ&amp;usg=AFQjCNEV-uLIu98QSIENBk0yIDejeNKHcQ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uk/url?q=http://www.travelsupermarket.com/blog/top-10-family-holiday-destinations-in-2012/&amp;sa=U&amp;ei=jSW5VKn_JMjnarTQgiA&amp;ved=0CBgQ9QEwAQ&amp;usg=AFQjCNEV-uLIu98QSIENBk0yIDejeNKHcQ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uk/url?q=http://forums.mg-rover.org/showthread.php%3Ft%3D207841&amp;sa=U&amp;ei=0yW5VLfjKYvmUoTog5gE&amp;ved=0CCIQ9QEwBg&amp;usg=AFQjCNFJwFH5YyiDlMC9n4Li4KH-txJSuQ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uk/url?q=http://forums.mg-rover.org/showthread.php%3Ft%3D207841&amp;sa=U&amp;ei=0yW5VLfjKYvmUoTog5gE&amp;ved=0CCIQ9QEwBg&amp;usg=AFQjCNFJwFH5YyiDlMC9n4Li4KH-txJSuQ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co.uk/url?q=http://www.platformtennis.org/Tournaments/Tournaments_By_Month/COMO_Average_Joe_Tourney/Dorfling_and_Montenegro_Uncommonly_Good_at_Average_Joe_Stonington.htm&amp;sa=U&amp;ei=ISS5VOi2MYqraeTKgvAM&amp;ved=0CBoQ9QEwAg&amp;usg=AFQjCNHB2v_reDK_PDNezPB0GHwFXbbUs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5164" y="764704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is the 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Minimum wage ? 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170" name="Picture 2" descr="http://news.bbc.co.uk/olmedia/630000/images/_633748_wages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861048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05064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Joe has </a:t>
            </a:r>
            <a:r>
              <a:rPr lang="en-GB" sz="66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-£1792 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left!!!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 descr="http://t3.gstatic.com/images?q=tbn:ANd9GcS3s6_rVqkjx0z2Do-6oa7jwh5uSG_3Bpxh8PdBssJKcLV3VA-WSgboV_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32898"/>
            <a:ext cx="1584176" cy="21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4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820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Your task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 have </a:t>
            </a:r>
            <a:r>
              <a:rPr lang="en-GB" sz="3200" b="1" i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2 minute </a:t>
            </a:r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to name as many things as possible that </a:t>
            </a:r>
            <a:r>
              <a:rPr lang="en-GB" sz="28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Joe could do to get out of debt:</a:t>
            </a:r>
            <a:r>
              <a:rPr lang="en-GB" sz="2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494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What is a loan ?</a:t>
            </a:r>
            <a:endParaRPr lang="en-GB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362" name="Picture 2" descr="http://t2.gstatic.com/images?q=tbn:ANd9GcQjVBwxmuhP24PfA7sKgnfMc1kgoaJhXRW0l4b4GKkjuRzGjemQgGaht-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4032448" cy="268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8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 loan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is </a:t>
            </a:r>
            <a:r>
              <a:rPr lang="en-GB" sz="4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thing that is borrowed, especially a sum of money that is expected to be paid back with interest</a:t>
            </a:r>
            <a:r>
              <a:rPr lang="en-GB" sz="4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GB" sz="4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7410" name="Picture 2" descr="http://t2.gstatic.com/images?q=tbn:ANd9GcQjVBwxmuhP24PfA7sKgnfMc1kgoaJhXRW0l4b4GKkjuRzGjemQgGaht-8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35" y="4293096"/>
            <a:ext cx="3048930" cy="203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63" y="918911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What is APR? 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8434" name="Picture 2" descr="http://t0.gstatic.com/images?q=tbn:ANd9GcT6uMgeWNOIwO6uJ7cdI-HGuNll9pdwItdREIOMc85T7ADBZzu1l24t4Q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54" y="2780928"/>
            <a:ext cx="3688618" cy="220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303" y="441187"/>
            <a:ext cx="89644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APR</a:t>
            </a:r>
            <a:r>
              <a:rPr lang="en-GB" sz="4000" b="1" dirty="0" smtClean="0">
                <a:latin typeface="Comic Sans MS" panose="030F0702030302020204" pitchFamily="66" charset="0"/>
              </a:rPr>
              <a:t> </a:t>
            </a:r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means </a:t>
            </a:r>
            <a:r>
              <a:rPr lang="en-GB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Annual Percentage </a:t>
            </a:r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Rate. This is the amount of how interest added to a loan or credit card each year.  </a:t>
            </a:r>
            <a:r>
              <a:rPr lang="en-GB" sz="4000" b="1" dirty="0">
                <a:latin typeface="Comic Sans MS" panose="030F0702030302020204" pitchFamily="66" charset="0"/>
              </a:rPr>
              <a:t/>
            </a:r>
            <a:br>
              <a:rPr lang="en-GB" sz="4000" b="1" dirty="0">
                <a:latin typeface="Comic Sans MS" panose="030F0702030302020204" pitchFamily="66" charset="0"/>
              </a:rPr>
            </a:br>
            <a:endParaRPr lang="en-GB" sz="4000" b="1" dirty="0">
              <a:latin typeface="Comic Sans MS" panose="030F0702030302020204" pitchFamily="66" charset="0"/>
            </a:endParaRPr>
          </a:p>
        </p:txBody>
      </p:sp>
      <p:pic>
        <p:nvPicPr>
          <p:cNvPr id="19458" name="Picture 2" descr="http://t0.gstatic.com/images?q=tbn:ANd9GcT6uMgeWNOIwO6uJ7cdI-HGuNll9pdwItdREIOMc85T7ADBZzu1l24t4Q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08" y="3933056"/>
            <a:ext cx="3565078" cy="212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Watch this advert </a:t>
            </a:r>
          </a:p>
          <a:p>
            <a:pPr algn="ctr"/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4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What do we call these companies?</a:t>
            </a:r>
            <a:endParaRPr lang="en-GB" sz="40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5909" r="2507" b="7882"/>
          <a:stretch/>
        </p:blipFill>
        <p:spPr bwMode="auto">
          <a:xfrm>
            <a:off x="395536" y="1268760"/>
            <a:ext cx="7824404" cy="34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15909" r="2507" b="7882"/>
          <a:stretch/>
        </p:blipFill>
        <p:spPr bwMode="auto">
          <a:xfrm>
            <a:off x="659798" y="836712"/>
            <a:ext cx="7824404" cy="34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27376" y="6481758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https://www.youtube.com/watch?v=lMEgxtQ-4Ew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72514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sz="6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Watch this advert </a:t>
            </a:r>
          </a:p>
        </p:txBody>
      </p:sp>
    </p:spTree>
    <p:extLst>
      <p:ext uri="{BB962C8B-B14F-4D97-AF65-F5344CB8AC3E}">
        <p14:creationId xmlns:p14="http://schemas.microsoft.com/office/powerpoint/2010/main" val="37730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These companies are know as </a:t>
            </a:r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“Payday </a:t>
            </a:r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lenders</a:t>
            </a:r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”</a:t>
            </a:r>
          </a:p>
          <a:p>
            <a:pPr algn="ctr"/>
            <a:endParaRPr lang="en-GB" sz="4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4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4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Watch these clips and Look out for the APR!!!!!!</a:t>
            </a:r>
            <a:r>
              <a:rPr lang="en-GB" sz="4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endParaRPr lang="en-GB" sz="40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0" r="1635" b="8039"/>
          <a:stretch/>
        </p:blipFill>
        <p:spPr bwMode="auto">
          <a:xfrm>
            <a:off x="1596480" y="2008362"/>
            <a:ext cx="3384376" cy="147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1" r="1426" b="7814"/>
          <a:stretch/>
        </p:blipFill>
        <p:spPr bwMode="auto">
          <a:xfrm>
            <a:off x="4139952" y="2740386"/>
            <a:ext cx="3601873" cy="157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8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0" r="1635" b="8039"/>
          <a:stretch/>
        </p:blipFill>
        <p:spPr bwMode="auto">
          <a:xfrm>
            <a:off x="715856" y="404664"/>
            <a:ext cx="7685825" cy="334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07904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https://www.youtube.com/watch?v=XwKMSPgUhik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180805"/>
            <a:ext cx="8907463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2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7433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Minimum wage </a:t>
            </a:r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is </a:t>
            </a:r>
            <a:r>
              <a:rPr lang="en-GB" sz="6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£</a:t>
            </a:r>
            <a:r>
              <a:rPr lang="en-GB" sz="6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6.50 per hour </a:t>
            </a:r>
            <a:endParaRPr lang="en-GB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18" name="Picture 2" descr="http://news.bbc.co.uk/olmedia/630000/images/_633748_wages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861048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1" r="1426" b="7814"/>
          <a:stretch/>
        </p:blipFill>
        <p:spPr bwMode="auto">
          <a:xfrm>
            <a:off x="956881" y="620687"/>
            <a:ext cx="7416824" cy="324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42184" y="6309320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https://www.youtube.com/watch?v=VBG1l9oNia8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911557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2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u="sng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Discussion Topic</a:t>
            </a:r>
            <a:r>
              <a:rPr lang="en-GB" sz="54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4800" b="1" i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“Are pay day lenders a good thing?” </a:t>
            </a:r>
            <a:endParaRPr lang="en-GB" sz="4800" b="1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Discu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0" y="1628799"/>
            <a:ext cx="2897857" cy="289785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2514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Watch this clip </a:t>
            </a:r>
            <a:r>
              <a:rPr lang="en-GB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– what do you notice about the APR?   </a:t>
            </a:r>
            <a:endParaRPr lang="en-GB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6" r="1314" b="7937"/>
          <a:stretch/>
        </p:blipFill>
        <p:spPr bwMode="auto">
          <a:xfrm>
            <a:off x="82708" y="332656"/>
            <a:ext cx="9061292" cy="395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61676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https://www.youtube.com/watch?v=CrbYy1KA0RQ</a:t>
            </a:r>
          </a:p>
        </p:txBody>
      </p:sp>
    </p:spTree>
    <p:extLst>
      <p:ext uri="{BB962C8B-B14F-4D97-AF65-F5344CB8AC3E}">
        <p14:creationId xmlns:p14="http://schemas.microsoft.com/office/powerpoint/2010/main" val="27195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820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Your task </a:t>
            </a:r>
          </a:p>
          <a:p>
            <a:endParaRPr lang="en-GB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 have </a:t>
            </a:r>
            <a:r>
              <a:rPr lang="en-GB" sz="3200" b="1" i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2 minute </a:t>
            </a:r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to name the things you are judged upon for a loan: </a:t>
            </a:r>
          </a:p>
          <a:p>
            <a:endParaRPr lang="en-GB" sz="28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GB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820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Your task </a:t>
            </a:r>
          </a:p>
          <a:p>
            <a:endParaRPr lang="en-GB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he things you are judged upon for a loan: </a:t>
            </a:r>
          </a:p>
          <a:p>
            <a:endParaRPr lang="en-GB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Your past history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Your earnings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your outgoings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Your Job </a:t>
            </a:r>
          </a:p>
        </p:txBody>
      </p:sp>
    </p:spTree>
    <p:extLst>
      <p:ext uri="{BB962C8B-B14F-4D97-AF65-F5344CB8AC3E}">
        <p14:creationId xmlns:p14="http://schemas.microsoft.com/office/powerpoint/2010/main" val="42788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Discussion Topic</a:t>
            </a:r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 smtClean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4800" b="1" i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“is it easy to get a loan?” </a:t>
            </a:r>
            <a:endParaRPr lang="en-GB" sz="4800" b="1" i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Discu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0" y="1628799"/>
            <a:ext cx="2897857" cy="289785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Your task</a:t>
            </a:r>
            <a:r>
              <a:rPr lang="en-GB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endParaRPr lang="en-GB" sz="2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2000" b="1" dirty="0" smtClean="0">
                <a:latin typeface="Comic Sans MS" panose="030F0702030302020204" pitchFamily="66" charset="0"/>
              </a:rPr>
              <a:t>To design 2 posters  </a:t>
            </a:r>
          </a:p>
          <a:p>
            <a:pPr algn="ctr"/>
            <a:endParaRPr lang="en-GB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3247110" y="4843900"/>
            <a:ext cx="2145724" cy="14761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23928" y="4797152"/>
            <a:ext cx="792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latin typeface="Comic Sans MS" panose="030F0702030302020204" pitchFamily="66" charset="0"/>
              </a:rPr>
              <a:t>?</a:t>
            </a:r>
            <a:endParaRPr lang="en-GB" sz="9600" b="1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10" y="1196752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latin typeface="Comic Sans MS" panose="030F0702030302020204" pitchFamily="66" charset="0"/>
              </a:rPr>
              <a:t>Poster 1</a:t>
            </a:r>
            <a:r>
              <a:rPr lang="en-GB" b="1" dirty="0" smtClean="0">
                <a:latin typeface="Comic Sans MS" panose="030F0702030302020204" pitchFamily="66" charset="0"/>
              </a:rPr>
              <a:t> 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Design a poster for a pay day lender with high borrowing and high APR</a:t>
            </a:r>
          </a:p>
          <a:p>
            <a:endParaRPr lang="en-GB" b="1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</a:rPr>
              <a:t>Describe the advantages of your loan in big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</a:rPr>
              <a:t>Describe the disadvantages </a:t>
            </a:r>
            <a:r>
              <a:rPr lang="en-GB" b="1" dirty="0">
                <a:latin typeface="Comic Sans MS" panose="030F0702030302020204" pitchFamily="66" charset="0"/>
              </a:rPr>
              <a:t>o</a:t>
            </a:r>
            <a:r>
              <a:rPr lang="en-GB" b="1" dirty="0" smtClean="0">
                <a:latin typeface="Comic Sans MS" panose="030F0702030302020204" pitchFamily="66" charset="0"/>
              </a:rPr>
              <a:t>f your loan in small text.  </a:t>
            </a: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27984" y="1323439"/>
            <a:ext cx="4716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latin typeface="Comic Sans MS" panose="030F0702030302020204" pitchFamily="66" charset="0"/>
              </a:rPr>
              <a:t>Poster 2</a:t>
            </a:r>
            <a:r>
              <a:rPr lang="en-GB" b="1" dirty="0" smtClean="0">
                <a:latin typeface="Comic Sans MS" panose="030F0702030302020204" pitchFamily="66" charset="0"/>
              </a:rPr>
              <a:t> 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Design a credit card with low borrowing and low APR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</a:rPr>
              <a:t>Describe the advantages and disadvantages of your loan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3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Discussion Topic</a:t>
            </a:r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endParaRPr lang="en-GB" sz="5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sz="5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sz="4800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“Why do people use pay day lenders?” </a:t>
            </a:r>
            <a:endParaRPr lang="en-GB" sz="48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Discu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0" y="1628799"/>
            <a:ext cx="2897857" cy="289785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3" y="69269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is </a:t>
            </a:r>
            <a:r>
              <a:rPr lang="en-GB" sz="5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he Average </a:t>
            </a:r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food </a:t>
            </a:r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bill per year </a:t>
            </a:r>
            <a:r>
              <a:rPr lang="en-GB" sz="5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  <a:endParaRPr lang="en-GB" sz="5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44" name="Picture 4" descr="Food prices are expected to rise by nearly 20% in the next five y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863" y="3877540"/>
            <a:ext cx="4033292" cy="251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food 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bill is </a:t>
            </a:r>
            <a:r>
              <a:rPr lang="en-GB" sz="66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£5000 per year </a:t>
            </a:r>
            <a:endParaRPr lang="en-GB" sz="66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4" descr="Food prices are expected to rise by nearly 20% in the next five y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4033292" cy="251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does the Average </a:t>
            </a:r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holiday </a:t>
            </a:r>
            <a:r>
              <a:rPr lang="en-GB" sz="6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for a family of 4 cost? </a:t>
            </a:r>
            <a:endParaRPr lang="en-GB" sz="6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266" name="Picture 2" descr="http://t2.gstatic.com/images?q=tbn:ANd9GcRnh437DzEoCjsaVDX0Gfh6OgJlmS5yHNAzIbp0oUHyjpn_ZDqJaJH8iXI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3263748" cy="217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2" y="33265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</a:t>
            </a:r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holiday </a:t>
            </a:r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for a family of 4 cost </a:t>
            </a:r>
            <a:r>
              <a:rPr lang="en-GB" sz="72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£4,792</a:t>
            </a:r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sz="7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GB" sz="7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 descr="http://t2.gstatic.com/images?q=tbn:ANd9GcRnh437DzEoCjsaVDX0Gfh6OgJlmS5yHNAzIbp0oUHyjpn_ZDqJaJH8iXI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98" y="4069092"/>
            <a:ext cx="3263748" cy="217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4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7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 much does the Average 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 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cost to run each year ?</a:t>
            </a:r>
          </a:p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314" name="Picture 2" descr="http://t3.gstatic.com/images?q=tbn:ANd9GcRQGYVVoOZz_PL1d8bZSRO70xz531OkuYZgE6lZmUiHEz999qO9BLeyL2Q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14" y="3645024"/>
            <a:ext cx="3873971" cy="25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1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68" y="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Average 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 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cost </a:t>
            </a:r>
            <a:r>
              <a:rPr lang="en-GB" sz="6600" b="1" u="sng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£2000</a:t>
            </a:r>
            <a:r>
              <a:rPr lang="en-GB" sz="6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per year to run </a:t>
            </a:r>
            <a:endParaRPr lang="en-GB" sz="6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2" descr="http://t3.gstatic.com/images?q=tbn:ANd9GcRQGYVVoOZz_PL1d8bZSRO70xz531OkuYZgE6lZmUiHEz999qO9BLeyL2Q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14" y="3645024"/>
            <a:ext cx="3873971" cy="25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6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1882" y="18864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Budget time </a:t>
            </a:r>
          </a:p>
          <a:p>
            <a:endParaRPr lang="en-GB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Average Joe </a:t>
            </a: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Joe earns 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£10,000 per </a:t>
            </a:r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year.</a:t>
            </a:r>
          </a:p>
          <a:p>
            <a:pPr algn="ctr"/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u="sng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Joe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Eats the average amount of food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Goes on the average family of 4 holiday each year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Runs a average car </a:t>
            </a:r>
          </a:p>
          <a:p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GB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Using the information previously given work out, How much money will Joe have left ?    </a:t>
            </a:r>
            <a:endParaRPr lang="en-GB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http://t3.gstatic.com/images?q=tbn:ANd9GcS3s6_rVqkjx0z2Do-6oa7jwh5uSG_3Bpxh8PdBssJKcLV3VA-WSgboV_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5222"/>
            <a:ext cx="1584176" cy="218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417</Words>
  <Application>Microsoft Office PowerPoint</Application>
  <PresentationFormat>On-screen Show (4:3)</PresentationFormat>
  <Paragraphs>121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Croxford</dc:creator>
  <cp:lastModifiedBy>Nick Croxford</cp:lastModifiedBy>
  <cp:revision>17</cp:revision>
  <dcterms:created xsi:type="dcterms:W3CDTF">2014-12-30T16:37:09Z</dcterms:created>
  <dcterms:modified xsi:type="dcterms:W3CDTF">2015-01-16T16:19:23Z</dcterms:modified>
</cp:coreProperties>
</file>