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67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0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0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F873-F0DD-47B2-BB92-99C8F9C69E15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F59C-DBF3-4DD2-8D7B-85DDDEA47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6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url=http://bearingdrift.com/2014/12/23/7-things-conservatives-learned-this-year-in-virginia-politics/&amp;rct=j&amp;frm=1&amp;q=&amp;esrc=s&amp;sa=U&amp;ei=HzvFVJ8Viq1p04-A4AU&amp;ved=0CBgQ9QEwAQ&amp;usg=AFQjCNE8UjsUZmlLQbDoInN6EwA6wuEdW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-ujUij-LP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EsnSYfJPWL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u4j6Gha5U-0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12"/>
          <p:cNvSpPr>
            <a:spLocks/>
          </p:cNvSpPr>
          <p:nvPr/>
        </p:nvSpPr>
        <p:spPr bwMode="auto">
          <a:xfrm rot="2511033">
            <a:off x="1944688" y="1579563"/>
            <a:ext cx="2160587" cy="1152525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5" name="Left Arrow 11"/>
          <p:cNvSpPr>
            <a:spLocks/>
          </p:cNvSpPr>
          <p:nvPr/>
        </p:nvSpPr>
        <p:spPr bwMode="auto">
          <a:xfrm rot="8069423">
            <a:off x="4700588" y="1524000"/>
            <a:ext cx="2159000" cy="1152525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6" name="Left Arrow 10"/>
          <p:cNvSpPr>
            <a:spLocks/>
          </p:cNvSpPr>
          <p:nvPr/>
        </p:nvSpPr>
        <p:spPr bwMode="auto">
          <a:xfrm rot="19494568">
            <a:off x="1917700" y="3900488"/>
            <a:ext cx="2160588" cy="1150937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63742">
            <a:off x="5171282" y="3372644"/>
            <a:ext cx="120173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6"/>
          <p:cNvSpPr>
            <a:spLocks/>
          </p:cNvSpPr>
          <p:nvPr/>
        </p:nvSpPr>
        <p:spPr bwMode="auto">
          <a:xfrm rot="16200004">
            <a:off x="3273425" y="4537075"/>
            <a:ext cx="2160588" cy="1150938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9" name="Left Arrow 5"/>
          <p:cNvSpPr>
            <a:spLocks/>
          </p:cNvSpPr>
          <p:nvPr/>
        </p:nvSpPr>
        <p:spPr bwMode="auto">
          <a:xfrm rot="10799991">
            <a:off x="5219700" y="2627313"/>
            <a:ext cx="2160588" cy="1150937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10" name="Left Arrow 4"/>
          <p:cNvSpPr>
            <a:spLocks/>
          </p:cNvSpPr>
          <p:nvPr/>
        </p:nvSpPr>
        <p:spPr bwMode="auto">
          <a:xfrm rot="5400013">
            <a:off x="3275807" y="970756"/>
            <a:ext cx="2160588" cy="1152525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11" name="Left Arrow 3"/>
          <p:cNvSpPr>
            <a:spLocks/>
          </p:cNvSpPr>
          <p:nvPr/>
        </p:nvSpPr>
        <p:spPr bwMode="auto">
          <a:xfrm>
            <a:off x="1331913" y="2627313"/>
            <a:ext cx="2160587" cy="1150937"/>
          </a:xfrm>
          <a:custGeom>
            <a:avLst/>
            <a:gdLst>
              <a:gd name="T0" fmla="*/ 1080121 w 21600"/>
              <a:gd name="T1" fmla="*/ 0 h 21600"/>
              <a:gd name="T2" fmla="*/ 2160242 w 21600"/>
              <a:gd name="T3" fmla="*/ 576063 h 21600"/>
              <a:gd name="T4" fmla="*/ 1080121 w 21600"/>
              <a:gd name="T5" fmla="*/ 1152125 h 21600"/>
              <a:gd name="T6" fmla="*/ 0 w 21600"/>
              <a:gd name="T7" fmla="*/ 576063 h 21600"/>
              <a:gd name="T8" fmla="*/ 576065 w 21600"/>
              <a:gd name="T9" fmla="*/ 0 h 21600"/>
              <a:gd name="T10" fmla="*/ 576065 w 21600"/>
              <a:gd name="T11" fmla="*/ 1152125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2880 w 21600"/>
              <a:gd name="T19" fmla="*/ 5400 h 21600"/>
              <a:gd name="T20" fmla="*/ 21600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1600" y="5400"/>
                </a:moveTo>
                <a:lnTo>
                  <a:pt x="5760" y="5400"/>
                </a:lnTo>
                <a:lnTo>
                  <a:pt x="5760" y="0"/>
                </a:lnTo>
                <a:lnTo>
                  <a:pt x="0" y="10800"/>
                </a:lnTo>
                <a:lnTo>
                  <a:pt x="5760" y="21600"/>
                </a:lnTo>
                <a:lnTo>
                  <a:pt x="5760" y="16200"/>
                </a:lnTo>
                <a:lnTo>
                  <a:pt x="21600" y="16200"/>
                </a:lnTo>
                <a:lnTo>
                  <a:pt x="21600" y="5400"/>
                </a:lnTo>
                <a:close/>
              </a:path>
            </a:pathLst>
          </a:custGeom>
          <a:noFill/>
          <a:ln w="50804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endParaRPr lang="en-GB"/>
          </a:p>
        </p:txBody>
      </p:sp>
      <p:sp>
        <p:nvSpPr>
          <p:cNvPr id="12" name="Rounded Rectangle 1"/>
          <p:cNvSpPr>
            <a:spLocks/>
          </p:cNvSpPr>
          <p:nvPr/>
        </p:nvSpPr>
        <p:spPr bwMode="auto">
          <a:xfrm>
            <a:off x="2771775" y="1835150"/>
            <a:ext cx="3240088" cy="2879725"/>
          </a:xfrm>
          <a:custGeom>
            <a:avLst/>
            <a:gdLst>
              <a:gd name="T0" fmla="*/ 1620180 w 3240359"/>
              <a:gd name="T1" fmla="*/ 0 h 2880323"/>
              <a:gd name="T2" fmla="*/ 3240359 w 3240359"/>
              <a:gd name="T3" fmla="*/ 1440162 h 2880323"/>
              <a:gd name="T4" fmla="*/ 1620180 w 3240359"/>
              <a:gd name="T5" fmla="*/ 2880323 h 2880323"/>
              <a:gd name="T6" fmla="*/ 0 w 3240359"/>
              <a:gd name="T7" fmla="*/ 1440162 h 2880323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40607 w 3240359"/>
              <a:gd name="T13" fmla="*/ 140607 h 2880323"/>
              <a:gd name="T14" fmla="*/ 3099752 w 3240359"/>
              <a:gd name="T15" fmla="*/ 2739716 h 2880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0359" h="2880323">
                <a:moveTo>
                  <a:pt x="480054" y="0"/>
                </a:moveTo>
                <a:lnTo>
                  <a:pt x="480053" y="0"/>
                </a:lnTo>
                <a:cubicBezTo>
                  <a:pt x="214927" y="0"/>
                  <a:pt x="0" y="214927"/>
                  <a:pt x="0" y="480053"/>
                </a:cubicBezTo>
                <a:lnTo>
                  <a:pt x="0" y="2400269"/>
                </a:lnTo>
                <a:cubicBezTo>
                  <a:pt x="0" y="2665395"/>
                  <a:pt x="214927" y="2880322"/>
                  <a:pt x="480053" y="2880323"/>
                </a:cubicBezTo>
                <a:lnTo>
                  <a:pt x="2760305" y="2880323"/>
                </a:lnTo>
                <a:cubicBezTo>
                  <a:pt x="3025431" y="2880322"/>
                  <a:pt x="3240359" y="2665395"/>
                  <a:pt x="3240359" y="2400269"/>
                </a:cubicBezTo>
                <a:lnTo>
                  <a:pt x="3240359" y="480054"/>
                </a:lnTo>
                <a:cubicBezTo>
                  <a:pt x="3240359" y="214927"/>
                  <a:pt x="3025431" y="0"/>
                  <a:pt x="2760305" y="0"/>
                </a:cubicBezTo>
                <a:lnTo>
                  <a:pt x="480054" y="0"/>
                </a:lnTo>
                <a:close/>
              </a:path>
            </a:pathLst>
          </a:custGeom>
          <a:solidFill>
            <a:srgbClr val="FFFFFF"/>
          </a:solidFill>
          <a:ln w="6349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1"/>
          <a:lstStyle/>
          <a:p>
            <a:endParaRPr lang="en-GB"/>
          </a:p>
        </p:txBody>
      </p:sp>
      <p:sp>
        <p:nvSpPr>
          <p:cNvPr id="13" name="TextBox 2"/>
          <p:cNvSpPr txBox="1"/>
          <p:nvPr/>
        </p:nvSpPr>
        <p:spPr>
          <a:xfrm>
            <a:off x="2796938" y="2181958"/>
            <a:ext cx="3189761" cy="830997"/>
          </a:xfrm>
          <a:prstGeom prst="rect">
            <a:avLst/>
          </a:prstGeom>
          <a:noFill/>
          <a:ln>
            <a:noFill/>
          </a:ln>
        </p:spPr>
        <p:txBody>
          <a:bodyPr wrap="square" anchorCtr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kern="0" dirty="0" smtClean="0">
                <a:solidFill>
                  <a:srgbClr val="00B050"/>
                </a:solidFill>
                <a:latin typeface="Berlin Sans FB" pitchFamily="34"/>
              </a:rPr>
              <a:t>What have you learned this term?  </a:t>
            </a:r>
            <a:endParaRPr lang="en-GB" sz="2400" b="1" dirty="0">
              <a:solidFill>
                <a:srgbClr val="00B050"/>
              </a:solidFill>
              <a:latin typeface="Berlin Sans FB" pitchFamily="34"/>
            </a:endParaRPr>
          </a:p>
        </p:txBody>
      </p:sp>
      <p:sp>
        <p:nvSpPr>
          <p:cNvPr id="2" name="AutoShape 2" descr="data:image/jpeg;base64,/9j/4AAQSkZJRgABAQAAAQABAAD/2wCEAAkGBhQSERUUEhQWFRUWFhcWFxUYFxgXFhgYFRYYFxgYFxYXGyYeGBojGRQXHy8hJCcpLCwsFx4xNTAqNScrLCkBCQoKDgwOGg8PGi8kHyQsKSwsLCw0LCwpLCwpLCwsLCosLCwpLCwsLCwsLCwsLCkpLCwsLCwsLCwsLCwsLCwsLP/AABEIAMABBwMBIgACEQEDEQH/xAAcAAACAwEBAQEAAAAAAAAAAAAEBQIDBgEABwj/xABBEAABAgQEAwUGBAQFAwUAAAABAhEAAxIhBAUxQSJRYRMycYGRBkJSobHwFCPB0RViguEHM3KS8UNTshYkc6LS/8QAGgEAAgMBAQAAAAAAAAAAAAAAAwQAAQIFBv/EAC4RAAICAgEDAgQGAgMAAAAAAAABAhEDIRIEMUFR8BQiYXETMkKBkdEFsTRD4f/aAAwDAQACEQMRAD8AwkjMsN2cuWpCvyyFkgJ41G60ncAmkO5sNILkZ/hgqYpUtRE8BMxDJASGclJ3NbKDMzeUDIzeQZctMypQCZYKaEiko7xC3c1aebx2fncpXa0ugTQgkUJNKnaYRbdHKPR1fgWBs6TKTQJSCBS9bvWFEkHTXY8iCNo7gsSpGHWpBIImyrjoJhvzDgQTmWa4ecEJoUgJBQFAB0gHhLCy0ncau5BvcebJEqVMlrUlSlEFIQQpikllKULAFKlW1uDZoInqmUOpedSV4VKpgHaCfMJPZhQSqaFKSq+qQWt/KzWinAplrVPWgApKVMkyhSCx946WFVKb6cjFeSZnhkSQhdlFVRKkFSQoVUlTaoCSzC4JJYwxRnGGEySiWruzkqMwoSU0zFKrFwAAEqA0HytntaSZDP5tipK+z7FJSAikggAuFFiSDxFtTAqQ6QBqVN6tFmcD85RZIqZQCGppUAUsRY2Ijkgsgq5EgeJAv5B/lDMdIw0aHL50gGUGNQTMTURUh24VFDXFTluu8W4NcgnEgFLL7iCguDWoBlbHRm3UL2MV5B2P5LghQE2pRAUkcIpJS1wDt9YnLly68SALLBp4eJBE2wS9tLv4QB92t+2QE9oFSysdkGHZoBBDXY63uWZzC4SCafD9TG3xuFkrqKUgVykM6BUFAKFjcOSQ5t0gIZNSitVkpSST0DmwjWPJoXyTUWW5fhJAr4T/AJaHqFXuKqCWFlaX0gjL5OHTLQFrlkiYXYGqwJbq/K2nOBZeMlGtwQDKQ4UHHcVUEsLK0ueW0DZdKlBKAsPTOepILqFKtXIs7WhdybvuborzXNZKVroSpQrU1gganTUtFmT5urtCRJHcVS51PQlh6RDNsRJRdCUKUJylAFGoKlnitYBwzE9RBuX+2qQtpqKQxFSeKknQ0loIm3EXyJp/KrLZXtAg0pKSFvcKQU12Vw1XDXABe7vsIBx+YIM01S1IBIYkCkaWdNraP5wHnmespaZCqR2hIYpKSmkcuanU2xMBZdnE4OKTNAZ9SQ55gfWNwaXczPHKrXb+P/B5+GS7t+sVLw4AsAedoswuKSQAU0KIegsDd2YeUXLXyhqk+wmpyTpiLFy+JwDFKTeHeJKVajzhdOwjGL7dxmMkwjKcYlIWku6gwsCndyXOw9NdhB/8dR2oWDMAAAZhcB9RVvYa/tAGW4wSpcx6nWKQwBGhcl+hA8+kHS8egza/zOFDaB1M5D3dy/PY6QGS23QVPwEy88lkOUl0t7qSQHS4HMGkvyrhIlX6w1w3tAgU1JUWDEsNCUkhnZiAb213aFBsojk8XjVXozPYdhcTLSONBUakl32GoaLUYyTWVaulm7NLEsA5D2Bvpy6xRgsVLSOJFRqSXfYaiCF45FZUAS6SkulNzS1WtiT93i2rb0Y5UBZhOlqo7NJTSli7XLu7jUxfliwCkq0e/rBRzKVSwQR+XSzA3uxqcNrcsYEwSgCmq4e46PeNfpqjDex3PxslQIAZyPcH8t7aaKt1iSsXJYhnNDAhIF2O3i1/GOTcxkhxSTxAtZL2D82TbT5xRj8ak1JSNV1XADBrAN1J9BC6jeqYRsHCo9FRmAR6DUBMlh8wkAJNRSvsUy37IKoWlnUHPE7EOz3gwZ3h+QH5iVf5QZTAOpYB0JBIAZn3iOBzTDJRLExGnZknsw7oQkW+IFQU/i+sSRm2HSpFQCgyG/KSKWlFKjVqt1kWazQh+x2xLmk9K5qlIJKSbEgA6DYQPsPOHWJzOSZcxI76qilfZgUg08Gj8THia2m5ZJsPODxeih9leZyEy0JmITUFFzSDZlEKPC5JKgGuAEu0Rx+OlLStCaQFTFEHsgChCQ4AYOSpR52AEeweOkCRLSWEwLdSjKCyE1KqN0kHhIA1vsNYkvNMOUkiWAszgtigFNLkUhj3Qmm25il3uiD+UcLOR25CVCXJVLUhKQAKUrIVSWULdml73JbnGZzeQEBASGQRULvxEJrDnWlYKf6RFIxLTJypZZBKrMwIK3Qkjk4Bb+UxORLM2QU+9LUVjqlfZpUH51UnzMbguLuymaDJ1y0y5BpdRUqqq6aQUPZhvoP5bvDjKcElRUWBC0m7XSRMDNtdLGKMilyzKSlrh0uUgk2SHSR3QFOrq8bDJcNLSiWCxtfhbca84XnKrAZZ8dFU7CI4aQwpFm5DfnZoznthjwiWJQPEsgkD4Bz5OW9DGunlJCQNd7eEfLM0xBmTipWpPoAogAeAEXjViEFznyY6SqUKmSWMgB1XIV2amZt33+kW4QS0gBQema7gF1Ck6udHItaJzTKMkAFjSm5TxWreojVxSG2aD5pk/mb8AAKUNfmxZjoPDd4qh1sy+dBJmrKbprJA0s5t0gzCYiVLQJi5aQFKXLZLlTMHqqVfvatEc9KFTPywwpDhmv8AqdLwHg54lrKlCoMRTsp9lchDHD5QPK5BOPz2UHTKS4skFSR3U1h2BuWUnXcRSiX+IxFUtS0AAEliLjZIchIYixJ3gk5wj4VruTQpKWLrqBcbtw2H7RppiBSliohveaoPdi3J4FGNPsZ6jNwhS8iSVhGYzGWv4qR8raRYpfSL12MUqXD0TmKTfcGnLBDNAgU3hygqfrAqhG60MQZfh8QEJW1RBSwpZru5IPj5ekG/xFPaJW0xwkDUOWdid9+dx4wDlmN7MLDLNQZwbB3BJG+rf3aGq8b+YlYSt0gBiXJAc3trfWAVt6DylSWwRedBBH5a21BsLCmwtZJpNX+o+aVSnAP9J8hb5W/pjTy8cyUgoUWGrtYFJYW7vCx6GMz2BSopOigW5PqPnbzi4Rq9GufLVhOFxKQgigFTghXLyg/8aKytjxAghk/ABbzeBclxwQe4STuNdQWINmLMfGG0nFBCAmhR4nYs1hZuV7+Qi350Dl9xdjp6VhFKaaUttzeKcPMpUCztdtd+UM8di0rTSEU8ZW7831trcekASyErSS9rsA+8a/T2MLcu43n5wk1ClQJUkggJdgE3d9WB9ddXgvM0hUwkE17W5WYv4bbRCbnNS1MhRBKSQbBkgbXYkgHwERx2K7QGxDrr25EHSARh9A0515A8yxImKBSmkUgNbbw8o9Eeyj0NJJKkKttuzNSc1wvZJBT+Z2PZlVDgGlyrqquz8oJw+b4MKcILJRQAUJLhKkmu4IcoBfe3WF8vMJAk2KApMtNKDKdXagipRWzKBvY2uLBo7jc7lkTgkJYrAltLSCJZCgq7WPd1jjrZ6JoUT1gqUQzFRZrBn2BvHnsPOIKDeB0MWyVMCWBYHXxSP1hhGWNEz5Bw6UFkr3NBqqClEmsagpoSBsYJxeY4ck0pQxlTAD2bFJL9mAPiGhV84qViZC8KEWSsN7pJBqWSagLpIoSBsfWDf4hIKyUpQoCUolAlBip2SxKQRYuerBzGf5KAM8xEoiUmSCkBHECAC7mmogl1Ul/6vIT9nVcYSdJlcs/1JFJ8QoJPlEPaLGSpi0mSB3TUyabuW2F2/wCTF2UyaSguQoKCrDQskjfwgsfy0Zk6Vn0T2Yw8oYeWQkil6qgCVWS7dHYecaHBLQ0txtcAW21hXlk2WJKUgM+gbQlnbo/2YY4Gcn8oG+twPADxteFJLuzmTncvf0KHjG+02TATlrTwgIQtgNXXSsjkxIP9Ua5KvrFGYYUKUiZSVUmlab3lLssU7m4PO0ET4sBhnTEs7Eygl0C3ZpASUAlyVB35hJfxaDcTMlHtmF+zDMnhBfbQ8r+MRz3AJkooGwqSsp1AqLE7m6R+g3LyubLmYgpIvShjSGLGouOZIbwilJJcvfg6EtiWZ7MYhYqTKUxA1YPbYKIMW4D2WmoVWsJAIIoUdXsymBtvzj6JicVCtWLYk9DFfETmqoVk1B6Zm8onolz1y1uZgNaVGlykqqKU9ND/AGgvMJwUQz2DOWc33b0gfNMahakLUJp7Iq4kpUUOXF21YGKDjkL7qgemhHiDcQWEd2LZ5uQNNVeKFL6RatV4qMzpDyQvAonTLMRASoJxCnOjQKoxsaiEZdiqAsBKy4Z0mwdwXDNu3mYfJxRrSoJXUALE3Iub266xncBjChK2QpThnBLJdwSQxG7P484d4LOT2jGWt6QlnNTav3devJ/GFZfmehlp0thsrGkBP5arAbn3adLWHDfxhLOwgUCD/wAeEaSXjFWNBNn9CDZh3QR11haZMXB1egMn22LcNNMsFFBNRSqpJINiCfoT0qhx+PJDlBPFUH7o5Na5sNeUSwcyhzS/UONwfDaLJS1IDBBap7ubgWGmrkn05RTq+xrlfkVYoVLUpmcktycwElDTUkXIILMdi8OcQmpSizOSW5OYjh5NKwoBy482OkE5aBp07JSJ9KiQhZLAG9zS3etu1/KPfiSEkFBP5dDlww4umlx6QaZpBJKFaUlztZqiU9Okc/EqSkgpLU0uSbFi7lupgP7BL+oi7KPRDF4jYR6GgSRkMFmODCUVpAUlEkHgJCuJJmE27wZQfcGJzs1whQsBCalJt+XoezA4iEWNT91g7PYmKZGKwyUyqhLJCZdqVAhQH5hmKCSCOVlXbZ4TZpMQZyzLLpexpp22SBYRxonoSpEyzEOPvSLgpIGpLghtORufEbQLE9h5wwmU4j7KMykoQhM1KC6lVEyw6UBJpdVJKnWRzYJFtoZnMMGkcIDqm9pxINJQy0pFnIQ7HR3Ys2izK8RIEpAmKlhVbuZalEJ4nqsytmuRpaxckZtIKy8uTaa4NK2KOzUA5Y2CqR3erRl/uVQuxlC56lIvLKlK0CeEahgLctNxDfJU1FzqVE+rQqxOPQZiwgCgqNJCaSwuLDQEgctIfZBdIJ1BP6QePYVztqNG6yychpVQ0KtBr3WJ57wwwk9P5TMbl7MW/WFGXzEgSrElzU+jOIYYWcgCW7HiUbC7OWHUXG/KM5I+/wCTmJ/b3RBJtF0ubFM7FJoZLXUouwBAew+f0itE3SM8bFn8rGWb4UT5ZTYGi1nDlP10v4xnc1WqSqaQKSJSSlYS3EFPY6afJo0wmpuw9ze96f3i2bMRxA3/AC27vN9QYXWjoRy6pmVne3SaAShVbaBqX8XdvKA/ZLHKVNmzFqJcU63BUXcPyZvOHud4GXNSEqSLDUAJL9G0jPJ9n0yypSFKJKSALOCd0ltf31hiKXHSBc4XV0aubmCWNlXffV2ub7EdYR5wtM2aF0hwGCiOIcROr7PFXs3mhUJlKVhptVKidFICdz8QJPKF/tHnZQtwlyW94cOzFrk2+j6xrGknbMThNvhHZBGBCZhW6iTtUWHOwi7tG+3+sJ8J7QKmKIEtyA/ea3pB+GxdaSaSGdwTyNNuYeG4zhdIjw5Urkj0++zQIswcFqNqfW31gSfhVAE2YPvybTn3hG+VGoRIYTFKSldMtSnDFQJFILgksCNCz8n5wRJzdYmt2C6qQml1VU974ee7bdSYEwExdKwiWVOm6qmpFwdmuD6P1ghapwmlQkMoBqHJdIOgSU3DkF9bG7wjkfzMfgtGpwGdTCEkyjxAKLPemm4tYCkPE0Je43hNlWPnFCHl3Z3VU6mWC4IGgIBI6nmIIy7HsWJBe5b71i4/QWywfccSFlIZnuCx0t0giZOVc0kGoElz6FxaIyp/CyQ7tdr25esFmYoO6buHJfkGB9HgcnvsCi9dxZNwynKikhydjYk6RBMm4htNRU40JNShuGG99tfOKFSgGYgxayaKcdnDPWAeDcauw0YfIQlzzM1FJFBAq719buB97Qbm+OVSoBNN0h7vsB5aHzHSM3nOKWQUqTYrJqvZTqJSH0O58o3iVtOg3F0ATJ7x6OzMGE01LAJAJBswKXGpj0O8kZ4gOOkSZIlhSUVhUvtXQSCgkg021CTc7lm0MIcdjkLlFKUywrtVDhQx7MBNN/GrrH0PPMJh1ygSBX2dDsWBKXqPWq0I8BgMJ2wCWIpEtlJN1JUnjvzS/wA45Eo1LSY70/UJ47k0YQoIjuw84f5xkxStmF7gDQA7XhRiMKUgecbpoYx5ozWhnlONkpQhM1KCa1OSgulKUlqiBepZGxYJ0gjEYzCAKoSCrtgpilVJRcEAu9IDHYk/ILCz8OmQl01TRMSVBQLFPEGBB7oDHmTEsfPwxlTBL/zDOKgafcqUwSXsmmk3ALmMruFCMHNwwmTSsuF9oJYCSQhyumxa7UNqA922a+zqrDxP0EY1Co1Ps/NsPH9BDEBXOribzLFoplu4IKnJDjbaDMPPQ8twGrWQw2YNrtAGXLR2THW+ou7ABiNADfrBmFnIAlNsVu6XqYA+Tm0Elu+/uzmpe/4OLnywlepcKptpe2+ukAoxGkWY7EJMpDABV3YNy/Xx8tIX16fe8EhDQplWzUysWgAnTgFjdy3hb70iw4xN3H/SAsLOavnpC5c1BlgXFhtfRW+7hh5RdPxaeJhbs0BiBzId/D5wq8YwiGPxiKGD1VAu2oY+m1oBw2OpW9zZra/2jmcYhKlOnRhs3P8ARoGwWMoWVMTYi3XeGIY/k7C8vzhc/GoUnilr4UlLhVKg42U4uWjA55MrWqZ2Jl1KBHECzADibUl3J5+cbfFZmoyVgS1ksWILFw5SfEJKmjK53nwVLMtUlaCdCTu6Su3VaQfIQvkTjLsdfpFce9ibKX7QsgzLaBQTuL3gldSiRLksokPxhRuSPnvybrAeWTGWo0qVw+6WI6wXPnqZRTJWLgqJUSAbi/mUsekZvYy19C7Ls2WFkKlqUlnKSdP5tIZrUAVEynAJ97RikEffxQjk4hbl5SiGctY2u5Nv0iWKxluKWsHSpwxJCgHF3uAf6fXf4nHQL8K3aQxyyeoCZRJ7QMXLkUi73HT5A9YYjETRNJGEFQB4KieEEWp0If8AXrCf2bxCylbSe04WUQSCkXcuCLEa+HJ4cnETUzHGFZYSwFRAZlaCrR+ux5lxydv3/ZpKtBmX4nEdmk9klRIq4iXJQUsfHhTYavCJE4oU5KS9R4TaxLw+y6dPMqnsEqISFpBJF60uzm1yktpbS8ZjGIIL0hLhWhB+g6/s2kM4fKBTVo2mR5qoikCoWJA1t/zGikYkqFSRZx4AjT76R86yTHzU2QkKYA9bEEFwxNwLfvGoyjOllIZAKahZt+T9YHlx7FnE0ypyk3ISHsXfkevjGZzzN9AkpPh+sTzjPSUBIpAqDku7uddmcn5RlcwxqgUEUO7hr6c3isWPdsvjY0m5niAlXAgcSdUklJJFIbSwAIHIQvzLNZlRQsS3CiogA8KuJLWOt39NYKkHEKZTSnUyg7AmlLC2jsXY9DCrOCszHmJQkqBUKAwIO/yg8EuXgK+wbPzIrZSly3YAsm+g1D6+HKPQIiYQB/lsEp1vsOV35+Megij6GGa1M2VwApSeHiJBZ6TbXn0hfOy+WAlSKQsMVWOl7J9b+XWGkhMpkvS9JcO/Fw3JfxtaBcVMTSkJCXdTs+gLDfcQukm/JyuUoxe0KsZgBMIJ2+Y5QpzzKgSCka2YDe31jQmILEF4pmcWaUGmjG4WTh5Ymdr36SAFA2IqsmnUvTq31iCMdhSSFgOJJAUlBpMxSSVFndwaUjbUxpMbgJF1LAKlC4IOwVZDe8TRr1hFLwmHQgJcGZ2oqUpCimk1BTDcAMebwlODUn3PRYM6nBNmYCo0GSLLDxP0ETx5kLkGhCUzDMJCQFOE1KYPp3ad/KLsiwfDezH6gQbFFyZeeaUTc4GZLEq+pB1F3ISOEjQA3grDTpYElg7KXU41DBzr6QLghLCJZIUSkknl7u3J/wBYJlYmUKW2mLN02ZQPJ2F07Rb1rfuxNK9iadN4U+f6RCvTy+sdx2LSpACRpMWQWYlJZn28oF7TTw/WHovQlKOzTLnyzKAuLA6XsF6nd7Do0WYzEpZdIYGUnUBwQrn4bwPIxMr4VXltsb0na1+sW4jHSwk2I/JbuglwVMx531hPz2Yxx0JsXNv5D6R3B4qhbgVFiANi40I3HSKMfiwopIDcCQWDBw/9o7l+LomOxVYhhrDf6ewuo/MN8Pmp1CZuujkguurZPe2BjFe2AXMnBdKqaUhi5pIN2e7GNfIzY8LBaG4bOQeEj4dQWjP4qcoq4yXFr6wv+GpN2qHIZHDtszOWKIWqkKJpNk/q20Hz8QaVkImOo7ksSDdwdwB8hFCGGJUQ4sDbnwnYHeJ4jMJikWKlFKy7huY+p+2hWWnQ/wB1dFUjNFCYagpmuE3P/DtAuI7otMBcavT7+gOh/YxJSVqXUxSadU7k6eDvrFmKCQeNSydaSwNitntrcepgWSaW32NwS7IaezYUlK6ZdYKeIh6wLuzKFv0HjDU4id2qQJQTM4QASQillBk8dr8jsesZOTm0xAIQQkqDOBduQVqPKLJGfzUzAtyogakA02IDA8ntCz6zHy0tGvwJtG4wWIn1FJlpIKLeKSmkkBT2oSA3obxlsbl65bKUQpKqmUkuHGouAQb8t4NyPPpk00SwFKSmyeZdLG6hepKbDfYvA6cxMtV0EgiqlZJ/MD0rFzuS43u8dTBNS+aFULSjWmSweJmyrU7iyk3BdxyOqRY2tDCTMxIHZhAAC0WYWUe7fq//ABFOW5hMWkILuWpmPqoOUJW4uCQwP7RYudibuEEOh7Ia9NLEc6RofSCvv2QKiWIkzGC1S03UxNQ7xqJ0Btrz0EA4mpJQQlKS+qSDpzt9/UjEzVnhXLBJWmriDEpCkt4a89BrAuIQpJQUooPMF9PDrFxI0NUqnlEvhQbKCVWdlJAYi7FmO3efd4qxuCnTl8VDpJQwKQ2pb5H0iyWqcBLKqGay3ALsGJtY00jwi7FYbE1BTIHGU2KS6lIYvbSkHXS8YTp+CNC4Yci1MtwyTcO6fLW8ej0ySpTkoQVOai4ubPta5+cegtmKNajsmSLVUPdwmptCX8dh4xKZ2NKtKtrlnpToX0cqZ9WiMiVK4SohiE2e7sanD2u0cUZRSogAG9IJ8He5Y6sH/SFvPk5HjwLzEFRMxBUMIXRfhkymNbE63BtZXcbVT06wHLwElwFhB4ySWOgBOu7qI2sBDGV2fZpemqq7vYOXcA8miqWqUVLUqzhVCbmnVn62HrGWk7ux/HJxqmhVi8vkFEwIsrtXBpPd4rJJPdZvOB8PhghLDn+ghrmxlkp7Nma7Pztr0hedPP8AaGMUElf+zc8kpOmP8smIaWLu/E4BDW2jmJxMtAQabmbUQRakuCAx0Aa0Z/OszXJlS+yLFWpIBNg7B3s7Qine089aaVLSRb3U2I5FrG0cvqeohDI4u7OjhxSlG1Q3nTw5bSpTeD2jva93wH1jM/xFXxfSJfxRfxfIRa/yWP0fv9yPo5fQ+kSMWhJJSG/L0LKdVPhZtescx+PRSwSw7FSbgEu5Yvz5mMGj2qnAABabF+6n52uIrxHtNOWGUtO+iUjXW4EA+Nx3dM38NKu6H02bfyEW4PMDLUpQDmkjwfc9IyKs2X8Q9BHZeeTEuyxxApNhodYO/wDI42qp+/3MLo5J9z6Dg84UA7EHhDEmk0Gp0hrKcD1JhLnmLqmBTgkhIYaAJACSH2IvCvL/AGuxJWhNYIMxLgJAJ4hZwHHlFmc4szJ5UoMrhCgHZwALA6DptFYc6yNuKNSxOKpgGGnkT1FJYtyd9LDrF03M5tRKClTXJpYJUCoaEasdYEy6YrtyU0uyhxaXSR6wyomTEkqMsWJIGr7pN9bAfvFPbDPSOZRgZ86cEgBNQYnbhv6cN+kR9o/ZwoSuf2lSTO7NFQ4pjB1zLWCagQByfz1/sZliky5kzulbS0dE+8QOdvlCL26mgzpchAIRJlgAcyd+pZI9THG6zNyy8F2X+zo9NhSxc2tsycpBfmYYyVBr+ESw+V3c6i8Ncp9kp+IVwJZO61WSG5bqPQQslydI3+VWwPJcWcNPTOSkKYmpJFiDqOhg32hwCJdK0FakTU1y1KLili6SfiSW9XjWYL/C9LcU8k9JdvmqIYr2LnIws2QplBKjMkLB1tdFJuCQVBugvD3S5J9PkXL8r0/7BZIxywaXdbX9GOy2ZNIolkgMF0uwNO4c6fWG2Nkz1y1TEd2YFTZiHSaWLkgahJCQ3g0L8uwUxaUqQopDlIBIbiZJLH/Ul/HpE5658rjMwEyjRrxcW2l3Hyj0MtvVHIX1KwqtlKQpRUQSxYEl9BVb+0eXINUsJSUEmxKt38bX+npLGSwlbJExioFN2SUqBUkJ4rWIA8IqmWVLKa0F7FR36ObXHy9NJ+hbQ9l5diDLJYTDKUHAZy6QQbpu1I1uyW6RTiJc8J4VBFKTMN+IuVG5uedna/MwUcHNCECpSlOFmggAlTBJACQKQkJ6XMAYiXNeYgTCKHSQpRNXCpTJJD6BZe1i28Bi79C2gQJKuIy6iq71XJ3LfNuseimTLBCXQTY+8ADcX+f/ANo9B/fvYOjbyZMtkksXCbVAF2NTubXbVo7Olygk3T71wou4PCAlzZt/nHJEqUyXKW4XNVy/eDPZj0845iVSUpLXJ0Yu3Ck89HJ5+MLXvyceqj4FxiKo8ZgiCpghhC6QXhVS2FQDhd3LOKVegdo9iUySlQSoVVu7EBmNh0sPWO4dUqgVU1OfePItUH0dtPWIhckKW5Sx0ubBlO3V2Z9ozavyORWvANmhluOzbfR9H4XfdtYAOnn+0X42eg00gDgDgP3nL69GgZU23n+0NQ0ka8nPataThsOAGU5fyTz3fXpAmRyx2KX3UsDxCib/AC9YJ9pZyVYeQGDgqfqKUsT84X5XMaUltlK/8zHKx/8ALl9v6Ot/0R+4ctJABIYG4JGt2tzvA65vh6Rd+NSrhUAARYgOQbGznQkfOFyyXbd221tD3MDxJrneHpA8yb4ekRnukkHUdR9RrAy5n3aBuYRRLFzfD0ilUzoIrVM+/sRUVfT72gLkbUS7Lw85Nn/MTZ23Fnv+sOs9mqVOFaAghKAAHNgGBUSHKmhPkyiJqFAORMSQnmQQwf5QxzfEKM3jTSpkhrWA0skACzBm2hLp388/uGyLSA8rlqOINISWBcK0Y289Yd9vMEtXDLs4PxX4H+b3hflspRmOEBTD3rBrbn7vBs0MFKKEgkMWOlKtdH3aGkqYKWzfezBIwiKhxMSwG6iSG8jCfJ8PLmoVPmioylz00K0qK7k9AkIFusPsqBRLSGvSBpZ2jk7I5cxJQqpKC5ISWKiq6iSBuY8xwlmyNxXlnooZI4YKL9ELMNkIWlJJAcAq8DfU9DDfB5mlQCZDCWmwW1i3/bG4/mOvI6wf+BllBRQKSGIO45HmIsRhwGCQABoGsB0aOl0+JYlvuI58qyPXYrlJSe8Cr/Vf6xbisEaQZKuyUCCLPLV/KtA2PMMR8o92HKwi9EsFPgYNLYBOj53jfYrGSlHslVJUoLZBDguTcKAcAnw0iM72Exs0cRT3nIqTewS4ptYDT94+jIO3pFwT1+cMfFTXoBeGLZ8mVKCGw+KC0FNKawg1cJLAEi6aSQD06Qvx2EKVpQrtEl9Vu3Qjpu8fZZ+BlzWExCVtpUHbwfSE3tP7FIxAC5SjLnIAoLmgtoCNvEfOCQ6tXszLE60Y/F4GYEuZi2SiXZLpdkSxydLOLc9rQuxWGmALJnE8KiQ5ct3k6XPFrpBeYSpwnTJcybNRSRzpNglB87F/E8oUYiSS57VRAl2Jq7txQSWa6W6kiGITXqBcWeTLdKeGYQwe9jYO12Acg6R6BpU8MGMzQOztcbdH+kegvMzxNR2qKU6OU8x3m09Y5NxEsJLEVDS/Kn9zGK/inWPfxTrHN/G+on8P9DTfjIgrGRmzmnWInM438QjK6Rmo/FpKG0VVq+zHb0iyfjZV2buqYgmx93zjIHMogcxifEL1Dx6drwanMMWl0006Xpdn84DOLt5wgOYRE4+CR6pJG/h2aTOMWlUmUA1Q19N4CwU1pY/1K/8AIwslYqq3KNH7O4ZMyQoK/wC4fkX/AH9YD0z59TKvT+g2ZrHhTfqArm/d+kSmZla6QV2FRfZmLWYgADq5eJ5plhQoUAqSflpYwunSlAkNpvaHpxl5QOEoyVpl4xKaACniS5BLmrklnZgST10ihWNB76XUWBUX7vrZXXoOriLmNY/fyilU77+xC8mGSZZOLEjkfveKCv6fe8XKZSbPUB5FIbSzuB8hAxcB7hwWPgW+sBcjdBuWTqeLVlP6MYJx2eBa6gKbC3gALchbSAMOr8tX9X0gn2T9ml42YoBQQhDFatTfQJG5LGF8E1GUvuHcbSPYTGrXMCUgqUs0gdVFhH1LJvZCXKS85KZkwlzqUJ5AAni11IjuQezMjCB5aXVoZirrPm1h0EN5k+GJSbIoILKuZiI6RQnFBnNhEkYxB6+UDpmgyWvnFwgZE0GLQqMNELgYnLtFFcTRMjNELALxN4rqjoVFELwYtSYGQuLBMjDRZ84/xglLlqkT0KKQoKlKYtccQ9QVf7Y+afxFV+JV7G5vr+59Y+y/4r4cTMsmqs8tUuYH6KCS3IsuPgX4iCLPwVMG4Wxv+MLM9uUehR+Ij0X8WivwiP4tUc/FK5xVHY5vJhuK9Cz8UrnHRiDuT6RVBXCpqrdR+sTky+KOImPufOLVYZTOCYGn4YpNi45j7tDLJMYmoImFgbVcvHpFcmSkLJhUNXiHaHmY0uZypcpVloXzTqD6aHrAczJApNUtQAIe5tfZ9tN/J4nJkpAuULNSnOw+sbj2SP5S/wD5DGNwODXLWoLSRby15w2wmMmSwQhdIJJ7oNz4w/0OeOHJyn6CnV4ZZcfGJrMYYRYswEvMZqtZp/2iKVKJ1Wr0H7x2Jf5TC1SsTxdFkh3opxY+/swCtf39mDjJB95fyiKsMncq5aj/APMc/L1eObtD0cbQFKmkEEbF+Y9HgteEMyYESU1kpFKUirXiI8qiL8rwZlOQnETKJb2DqUSKUp5k03+sfSsgyOXhZdMsOT3ph7yunRPIRmElPaN8GZbI/wDD5RT/AO4XSS/5aLqD81Gw8njZYTKZciXTJQJYFnTq/NR1V5wckgRwr5GNRhGLtI2QOIO/36WMcBeIKtd2++URM47n5AQSiyyXLFV01H5CDkrbUAekLKuT+RaJoAHIeJimihkMREVYiAhNHN/AE/pEq/H5D9YriQOlzYtTNgKUuLkrjLRQclcTCoFQuJ1xiiwkGJ1QIJkWvGWiC32twxm4LESxqqUpidAQKgTyFtY/ODR+mccXlTAQ7y1258Jt5x+Y64VzraNok0diFcehcsi8ES8Coh7AcyQLC5PoIGiVRiEC/wCHsWUtI8OLny6j0Lh4hMlp/wCmSehAf5GB7xcnFKZiAociH+esQhOXiCnceGvrtF8oSln8ypAY3QAb7WJA+cDhaN0eiiPq/wBiLpUyUkuEKO4ddnvqAkP7vz5hqIVTcKBqdbhwxbmRdnhvh86QlCQdQGsGH7wmxBK1lTM5dh1iv8OrlFkG87PAdvpAc7Nle7byBgUYRXIxIYFfwxCEzmsz4vkP2jn8SmfF9I8MtXyiYymZy+cSyFZzCZ8RiP41fxGCU5Ivp6j94sTkC+YiWSjc/wCGwfDzC5JM0AveyUggeDqMbNM6PnXsdPOEKwsuhbG2oUHGngY1H/qWXyV6D946OHNBQSbJTHq8TEBiFHQQjPtHL+FR9BA8z2n5Ajwb6n9oL8RiXkrizRkAXUoD6xBOJT7iSo84yM72iI7koKPOYsq+QAEK8Z7SYpVq6RyQKR8rxh9XjXbZfFn0RUw+8w6PeLEFPMR84yLO1JnJE5RKFFiTcpfQvy5x9FThwILjyxyK0ZaoIEwfEPWJBXUesVCLUGCGSxJ6xclUVCJARkoJlzIueAKoJlTIw0QIEXSlRQDEgYwywgpEfmHMsN2c6Yj4VqT/ALVEfpH6aEyPhftthzLx+IBYPMKx4LZY/wDKFc60maiZCOQyr8I9ClmgNok0V1GPVGIWXACJARRUY7UYhApMSEB1HrHXPWKLDwYsBha8daIQaAxMLHMesKQI60UQcCcnmPURIYlPxD1hM0daIWOxjEfEI6Mwl/F8jCVo9TFFjz+Ky+Z9DHv4zL/m9P7wkaPUxCDqZn8sDRXoP3ihftKj4FeohPihbzgWNJIy2PVe0Y+A/wC7+0VLz9/c+f8AaE8ei+KK5MZqzkn3B6mPrXsrmn4nCS1nvAUK8U2+YY+cfExG9/wuzMhU2TzAmJHVNlDzBHpDPTS4zr1Kez6GIkA0dKag4jyJjd7Tny8Y6gMulqiVUVqlnUXEQC4qiiwmLJcyKY8DEogxlri0GAZS4LQYG0QtePn3+L2QBchOKSOOWQhZ5oUeF/8ASogf1xv2gfO8uE/CzZJuZqFpHjS6T/uCYDkjyjRaPzhKEejqUlJIIIIsRuCNQRHo5wQ//9k="/>
          <p:cNvSpPr>
            <a:spLocks noChangeAspect="1" noChangeArrowheads="1"/>
          </p:cNvSpPr>
          <p:nvPr/>
        </p:nvSpPr>
        <p:spPr bwMode="auto">
          <a:xfrm>
            <a:off x="63500" y="-88900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 descr="https://encrypted-tbn0.gstatic.com/images?q=tbn:ANd9GcSo_MpcGf9rU5d1dAmG89q2rPHtYWZfHFHVnq6FChU4Xg3brgpbDzVu-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23" y="3158089"/>
            <a:ext cx="1559992" cy="124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5719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Watch this advert!</a:t>
            </a:r>
            <a:endParaRPr lang="en-GB" sz="60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7" r="1594" b="7849"/>
          <a:stretch/>
        </p:blipFill>
        <p:spPr bwMode="auto">
          <a:xfrm>
            <a:off x="751740" y="908720"/>
            <a:ext cx="7640519" cy="335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7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 r="1701" b="8286"/>
          <a:stretch/>
        </p:blipFill>
        <p:spPr bwMode="auto">
          <a:xfrm>
            <a:off x="850216" y="836712"/>
            <a:ext cx="744356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15719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Watch this clip!</a:t>
            </a:r>
            <a:endParaRPr lang="en-GB" sz="60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3" r="1532" b="8155"/>
          <a:stretch/>
        </p:blipFill>
        <p:spPr bwMode="auto">
          <a:xfrm>
            <a:off x="755576" y="980728"/>
            <a:ext cx="7771331" cy="33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08518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Watch this clip! </a:t>
            </a:r>
            <a:endParaRPr lang="en-GB" sz="60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563"/>
            <a:ext cx="914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00B050"/>
                </a:solidFill>
                <a:latin typeface="Berlin Sans FB" pitchFamily="34" charset="0"/>
              </a:rPr>
              <a:t>Your task </a:t>
            </a:r>
          </a:p>
          <a:p>
            <a:pPr algn="ctr"/>
            <a:endParaRPr lang="en-GB" sz="2400" dirty="0">
              <a:solidFill>
                <a:srgbClr val="00B050"/>
              </a:solidFill>
              <a:latin typeface="Berlin Sans FB" pitchFamily="34" charset="0"/>
            </a:endParaRPr>
          </a:p>
          <a:p>
            <a:pPr algn="ctr"/>
            <a:r>
              <a:rPr lang="en-GB" sz="2400" dirty="0" smtClean="0">
                <a:solidFill>
                  <a:srgbClr val="00B050"/>
                </a:solidFill>
                <a:latin typeface="Berlin Sans FB" pitchFamily="34" charset="0"/>
              </a:rPr>
              <a:t>In </a:t>
            </a:r>
            <a:r>
              <a:rPr lang="en-GB" sz="2400" b="1" u="sng" dirty="0" smtClean="0">
                <a:solidFill>
                  <a:srgbClr val="FF0000"/>
                </a:solidFill>
                <a:latin typeface="Berlin Sans FB" pitchFamily="34" charset="0"/>
              </a:rPr>
              <a:t>groups of 3 </a:t>
            </a:r>
            <a:r>
              <a:rPr lang="en-GB" sz="2400" dirty="0" smtClean="0">
                <a:solidFill>
                  <a:srgbClr val="00B050"/>
                </a:solidFill>
                <a:latin typeface="Berlin Sans FB" pitchFamily="34" charset="0"/>
              </a:rPr>
              <a:t>are going to </a:t>
            </a:r>
            <a:r>
              <a:rPr lang="en-GB" sz="2400" b="1" u="sng" dirty="0" smtClean="0">
                <a:solidFill>
                  <a:srgbClr val="FF0000"/>
                </a:solidFill>
                <a:latin typeface="Berlin Sans FB" pitchFamily="34" charset="0"/>
              </a:rPr>
              <a:t>produce </a:t>
            </a:r>
            <a:r>
              <a:rPr lang="en-GB" sz="2400" b="1" u="sng" dirty="0" smtClean="0">
                <a:solidFill>
                  <a:srgbClr val="FF0000"/>
                </a:solidFill>
                <a:latin typeface="Berlin Sans FB" pitchFamily="34" charset="0"/>
              </a:rPr>
              <a:t>a financial advice advert </a:t>
            </a:r>
            <a:r>
              <a:rPr lang="en-GB" sz="2400" b="1" u="sng" dirty="0" smtClean="0">
                <a:solidFill>
                  <a:srgbClr val="FF0000"/>
                </a:solidFill>
                <a:latin typeface="Berlin Sans FB" pitchFamily="34" charset="0"/>
              </a:rPr>
              <a:t>for the TV or radio. </a:t>
            </a:r>
          </a:p>
          <a:p>
            <a:pPr algn="ctr"/>
            <a:endParaRPr lang="en-GB" sz="2400" dirty="0" smtClean="0">
              <a:solidFill>
                <a:srgbClr val="00B050"/>
              </a:solidFill>
              <a:latin typeface="Berlin Sans FB" pitchFamily="34" charset="0"/>
            </a:endParaRPr>
          </a:p>
          <a:p>
            <a:r>
              <a:rPr lang="en-GB" sz="2400" dirty="0" smtClean="0">
                <a:solidFill>
                  <a:srgbClr val="00B050"/>
                </a:solidFill>
                <a:latin typeface="Berlin Sans FB" pitchFamily="34" charset="0"/>
              </a:rPr>
              <a:t>Your TV or radio adverts include: </a:t>
            </a:r>
            <a:endParaRPr lang="en-GB" sz="2400" b="1" dirty="0">
              <a:solidFill>
                <a:srgbClr val="00B0F0"/>
              </a:solidFill>
              <a:latin typeface="Berlin Sans FB" pitchFamily="34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B0F0"/>
                </a:solidFill>
                <a:latin typeface="Berlin Sans FB" pitchFamily="34" charset="0"/>
              </a:rPr>
              <a:t>A Script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  <a:latin typeface="Berlin Sans FB" pitchFamily="34" charset="0"/>
              </a:rPr>
              <a:t>Sound effects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2"/>
                </a:solidFill>
                <a:latin typeface="Berlin Sans FB" pitchFamily="34" charset="0"/>
              </a:rPr>
              <a:t>Information on </a:t>
            </a:r>
            <a:r>
              <a:rPr lang="en-GB" sz="2400" b="1" dirty="0" smtClean="0">
                <a:solidFill>
                  <a:schemeClr val="accent2"/>
                </a:solidFill>
                <a:latin typeface="Berlin Sans FB" pitchFamily="34" charset="0"/>
              </a:rPr>
              <a:t>different financial areas learnt from lessons  </a:t>
            </a:r>
            <a:endParaRPr lang="en-GB" sz="2400" b="1" dirty="0" smtClean="0">
              <a:solidFill>
                <a:schemeClr val="accent2"/>
              </a:solidFill>
              <a:latin typeface="Berlin Sans FB" pitchFamily="34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rPr>
              <a:t>A style which clear, unique and applies to all age groups!  </a:t>
            </a:r>
          </a:p>
          <a:p>
            <a:pPr algn="ctr"/>
            <a:endParaRPr lang="en-GB" sz="2400" dirty="0">
              <a:solidFill>
                <a:srgbClr val="00B050"/>
              </a:solidFill>
              <a:latin typeface="Berlin Sans FB" pitchFamily="34" charset="0"/>
            </a:endParaRP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Berlin Sans FB" pitchFamily="34" charset="0"/>
              </a:rPr>
              <a:t>Or any other ideas you have!  </a:t>
            </a:r>
            <a:endParaRPr lang="en-GB" sz="2800" b="1" dirty="0">
              <a:solidFill>
                <a:srgbClr val="FF0000"/>
              </a:solidFill>
              <a:latin typeface="Berlin Sans FB" pitchFamily="34" charset="0"/>
            </a:endParaRP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33488"/>
            <a:ext cx="2016224" cy="197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1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graygame205.files.wordpress.com/2011/04/any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12913"/>
            <a:ext cx="4572000" cy="343217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500299">
            <a:off x="-617876" y="2474949"/>
            <a:ext cx="10127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0070C0"/>
                </a:solidFill>
                <a:latin typeface="Berlin Sans FB" pitchFamily="34" charset="0"/>
              </a:rPr>
              <a:t>You have </a:t>
            </a:r>
            <a:r>
              <a:rPr lang="en-GB" sz="6000" b="1" dirty="0" smtClean="0">
                <a:solidFill>
                  <a:srgbClr val="0070C0"/>
                </a:solidFill>
                <a:latin typeface="Berlin Sans FB" pitchFamily="34" charset="0"/>
              </a:rPr>
              <a:t>20</a:t>
            </a:r>
            <a:r>
              <a:rPr lang="en-GB" sz="6000" b="1" dirty="0" smtClean="0">
                <a:solidFill>
                  <a:srgbClr val="0070C0"/>
                </a:solidFill>
                <a:latin typeface="Berlin Sans FB" pitchFamily="34" charset="0"/>
              </a:rPr>
              <a:t> </a:t>
            </a:r>
            <a:r>
              <a:rPr lang="en-GB" sz="6000" b="1" dirty="0" smtClean="0">
                <a:solidFill>
                  <a:srgbClr val="0070C0"/>
                </a:solidFill>
                <a:latin typeface="Berlin Sans FB" pitchFamily="34" charset="0"/>
              </a:rPr>
              <a:t>minutes to prepare your adverts! </a:t>
            </a:r>
            <a:endParaRPr lang="en-GB" sz="6000" b="1" dirty="0">
              <a:solidFill>
                <a:srgbClr val="0070C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5374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C00000"/>
                </a:solidFill>
                <a:latin typeface="Berlin Sans FB" pitchFamily="34" charset="0"/>
              </a:rPr>
              <a:t>Let’s watch your  Adverts! </a:t>
            </a:r>
            <a:endParaRPr lang="en-GB" sz="7200" b="1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83" y="188640"/>
            <a:ext cx="4104407" cy="400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8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92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Nick Croxford</cp:lastModifiedBy>
  <cp:revision>5</cp:revision>
  <dcterms:created xsi:type="dcterms:W3CDTF">2014-12-30T19:02:14Z</dcterms:created>
  <dcterms:modified xsi:type="dcterms:W3CDTF">2015-01-25T18:58:03Z</dcterms:modified>
</cp:coreProperties>
</file>