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exend SemiBold"/>
      <p:regular r:id="rId17"/>
      <p:bold r:id="rId18"/>
    </p:embeddedFon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xend-regular.fntdata"/><Relationship Id="rId6" Type="http://schemas.openxmlformats.org/officeDocument/2006/relationships/slide" Target="slides/slide1.xml"/><Relationship Id="rId18" Type="http://schemas.openxmlformats.org/officeDocument/2006/relationships/font" Target="fonts/Lexend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56d68171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56d68171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4b748d6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4b748d6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4b748d6f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4b748d6f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4b748d6f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4b748d6f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f01ca8b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f01ca8b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7f01ca8b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7f01ca8b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56d68171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56d68171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7f01ca8b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7f01ca8b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4b748d6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4b748d6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7f01ca8b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7f01ca8b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7f01ca8b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7f01ca8b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55" name="Google Shape;55;p13"/>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56" name="Google Shape;56;p13"/>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57" name="Google Shape;57;p13"/>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58" name="Google Shape;58;p13"/>
          <p:cNvSpPr txBox="1"/>
          <p:nvPr>
            <p:ph idx="4294967295"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5100">
                <a:solidFill>
                  <a:schemeClr val="lt1"/>
                </a:solidFill>
                <a:latin typeface="Lexend SemiBold"/>
                <a:ea typeface="Lexend SemiBold"/>
                <a:cs typeface="Lexend SemiBold"/>
                <a:sym typeface="Lexend SemiBold"/>
              </a:rPr>
              <a:t>Federated Learning</a:t>
            </a:r>
            <a:endParaRPr sz="5100">
              <a:solidFill>
                <a:schemeClr val="lt1"/>
              </a:solidFill>
              <a:latin typeface="Lexend SemiBold"/>
              <a:ea typeface="Lexend SemiBold"/>
              <a:cs typeface="Lexend SemiBold"/>
              <a:sym typeface="Lexend SemiBold"/>
            </a:endParaRPr>
          </a:p>
        </p:txBody>
      </p:sp>
      <p:sp>
        <p:nvSpPr>
          <p:cNvPr id="59" name="Google Shape;59;p13"/>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solidFill>
                  <a:schemeClr val="lt1"/>
                </a:solidFill>
                <a:latin typeface="Lexend"/>
                <a:ea typeface="Lexend"/>
                <a:cs typeface="Lexend"/>
                <a:sym typeface="Lexend"/>
              </a:rPr>
              <a:t>Florent Jakubowski</a:t>
            </a:r>
            <a:endParaRPr>
              <a:solidFill>
                <a:schemeClr val="lt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2"/>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62" name="Google Shape;162;p22"/>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63" name="Google Shape;163;p22"/>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64" name="Google Shape;164;p22"/>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65" name="Google Shape;16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Fedprox</a:t>
            </a:r>
            <a:endParaRPr>
              <a:solidFill>
                <a:schemeClr val="lt1"/>
              </a:solidFill>
              <a:latin typeface="Lexend"/>
              <a:ea typeface="Lexend"/>
              <a:cs typeface="Lexend"/>
              <a:sym typeface="Lexend"/>
            </a:endParaRPr>
          </a:p>
        </p:txBody>
      </p:sp>
      <p:sp>
        <p:nvSpPr>
          <p:cNvPr id="166" name="Google Shape;16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lt1"/>
              </a:buClr>
              <a:buSzPts val="1150"/>
              <a:buFont typeface="Lexend"/>
              <a:buChar char="-"/>
            </a:pPr>
            <a:r>
              <a:rPr b="1" lang="fr" sz="1150">
                <a:solidFill>
                  <a:schemeClr val="lt1"/>
                </a:solidFill>
                <a:latin typeface="Lexend"/>
                <a:ea typeface="Lexend"/>
                <a:cs typeface="Lexend"/>
                <a:sym typeface="Lexend"/>
              </a:rPr>
              <a:t>FEDERATED OPTIMIZATION IN HETEROGENEOUS NETWORKS</a:t>
            </a:r>
            <a:r>
              <a:rPr lang="fr" sz="1150">
                <a:solidFill>
                  <a:schemeClr val="lt1"/>
                </a:solidFill>
                <a:latin typeface="Lexend"/>
                <a:ea typeface="Lexend"/>
                <a:cs typeface="Lexend"/>
                <a:sym typeface="Lexend"/>
              </a:rPr>
              <a:t>, Tian Li, and al. (2020).</a:t>
            </a:r>
            <a:endParaRPr sz="1150">
              <a:solidFill>
                <a:schemeClr val="lt1"/>
              </a:solidFill>
              <a:latin typeface="Lexend"/>
              <a:ea typeface="Lexend"/>
              <a:cs typeface="Lexend"/>
              <a:sym typeface="Lexend"/>
            </a:endParaRPr>
          </a:p>
          <a:p>
            <a:pPr indent="-301625" lvl="0" marL="4572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On définit la contribution de chaque client comme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301625" lvl="0" marL="914400" rtl="0" algn="l">
              <a:spcBef>
                <a:spcPts val="1200"/>
              </a:spcBef>
              <a:spcAft>
                <a:spcPts val="0"/>
              </a:spcAft>
              <a:buClr>
                <a:schemeClr val="lt1"/>
              </a:buClr>
              <a:buSzPts val="1150"/>
              <a:buFont typeface="Lexend"/>
              <a:buChar char="●"/>
            </a:pPr>
            <a:r>
              <a:rPr lang="fr" sz="1150">
                <a:solidFill>
                  <a:schemeClr val="lt1"/>
                </a:solidFill>
                <a:latin typeface="Lexend"/>
                <a:ea typeface="Lexend"/>
                <a:cs typeface="Lexend"/>
                <a:sym typeface="Lexend"/>
              </a:rPr>
              <a:t>où </a:t>
            </a:r>
            <a:r>
              <a:rPr lang="fr" sz="1150">
                <a:solidFill>
                  <a:schemeClr val="lt1"/>
                </a:solidFill>
                <a:latin typeface="Lexend"/>
                <a:ea typeface="Lexend"/>
                <a:cs typeface="Lexend"/>
                <a:sym typeface="Lexend"/>
              </a:rPr>
              <a:t>𝐹𝑘 fonction objectif (loss function) local du client 𝑘,</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µ constante de pénalité</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w paramètres (poids)</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wt paramètres globales du modèle à l’instant t</a:t>
            </a:r>
            <a:endParaRPr sz="1150">
              <a:solidFill>
                <a:schemeClr val="lt1"/>
              </a:solidFill>
              <a:latin typeface="Lexend"/>
              <a:ea typeface="Lexend"/>
              <a:cs typeface="Lexend"/>
              <a:sym typeface="Lexend"/>
            </a:endParaRPr>
          </a:p>
          <a:p>
            <a:pPr indent="0" lvl="0" marL="0" rtl="0" algn="l">
              <a:spcBef>
                <a:spcPts val="1200"/>
              </a:spcBef>
              <a:spcAft>
                <a:spcPts val="0"/>
              </a:spcAft>
              <a:buNone/>
            </a:pPr>
            <a:r>
              <a:rPr lang="fr" sz="1150">
                <a:solidFill>
                  <a:schemeClr val="lt1"/>
                </a:solidFill>
                <a:latin typeface="Lexend"/>
                <a:ea typeface="Lexend"/>
                <a:cs typeface="Lexend"/>
                <a:sym typeface="Lexend"/>
              </a:rPr>
              <a:t>Cas particulier avec µ = 0 on retrouve FedAvg.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pic>
        <p:nvPicPr>
          <p:cNvPr id="167" name="Google Shape;167;p22"/>
          <p:cNvPicPr preferRelativeResize="0"/>
          <p:nvPr/>
        </p:nvPicPr>
        <p:blipFill>
          <a:blip r:embed="rId5">
            <a:alphaModFix/>
          </a:blip>
          <a:stretch>
            <a:fillRect/>
          </a:stretch>
        </p:blipFill>
        <p:spPr>
          <a:xfrm>
            <a:off x="3262313" y="1862600"/>
            <a:ext cx="2619375"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3"/>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73" name="Google Shape;173;p23"/>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74" name="Google Shape;174;p23"/>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75" name="Google Shape;175;p23"/>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76" name="Google Shape;17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Fedprox</a:t>
            </a:r>
            <a:endParaRPr>
              <a:solidFill>
                <a:schemeClr val="lt1"/>
              </a:solidFill>
              <a:latin typeface="Lexend"/>
              <a:ea typeface="Lexend"/>
              <a:cs typeface="Lexend"/>
              <a:sym typeface="Lexend"/>
            </a:endParaRPr>
          </a:p>
        </p:txBody>
      </p:sp>
      <p:sp>
        <p:nvSpPr>
          <p:cNvPr id="177" name="Google Shape;17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Theoretically, convergence guarantees</a:t>
            </a:r>
            <a:r>
              <a:rPr lang="fr" sz="1200">
                <a:solidFill>
                  <a:schemeClr val="lt1"/>
                </a:solidFill>
                <a:latin typeface="Lexend"/>
                <a:ea typeface="Lexend"/>
                <a:cs typeface="Lexend"/>
                <a:sym typeface="Lexend"/>
              </a:rPr>
              <a:t> are provided for the FedProx framework when learning over data. </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Empirical evaluation</a:t>
            </a:r>
            <a:r>
              <a:rPr lang="fr" sz="1200">
                <a:solidFill>
                  <a:schemeClr val="lt1"/>
                </a:solidFill>
                <a:latin typeface="Lexend"/>
                <a:ea typeface="Lexend"/>
                <a:cs typeface="Lexend"/>
                <a:sym typeface="Lexend"/>
              </a:rPr>
              <a:t> validates the theoretical analysis and demonstrates the improved robustness and stability of FedProx for learning in heterogeneous networks. </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fr" sz="1200">
                <a:solidFill>
                  <a:schemeClr val="lt1"/>
                </a:solidFill>
                <a:latin typeface="Lexend"/>
                <a:ea typeface="Lexend"/>
                <a:cs typeface="Lexend"/>
                <a:sym typeface="Lexend"/>
              </a:rPr>
              <a:t>In highly heterogeneous settings, FedProx demonstrates significantly more stable and accurate convergence behavior relative to FedAvg, improving absolute robust empirical performance for federated learning in heterogeneous networks</a:t>
            </a:r>
            <a:endParaRPr sz="1200">
              <a:solidFill>
                <a:schemeClr val="lt1"/>
              </a:solidFill>
              <a:latin typeface="Lexend"/>
              <a:ea typeface="Lexend"/>
              <a:cs typeface="Lexend"/>
              <a:sym typeface="Lexend"/>
            </a:endParaRPr>
          </a:p>
          <a:p>
            <a:pPr indent="0" lvl="0" marL="0" rtl="0" algn="l">
              <a:spcBef>
                <a:spcPts val="1200"/>
              </a:spcBef>
              <a:spcAft>
                <a:spcPts val="1200"/>
              </a:spcAft>
              <a:buClr>
                <a:schemeClr val="dk1"/>
              </a:buClr>
              <a:buSzPts val="1100"/>
              <a:buFont typeface="Arial"/>
              <a:buNone/>
            </a:pPr>
            <a:r>
              <a:t/>
            </a:r>
            <a:endParaRPr sz="1200">
              <a:solidFill>
                <a:schemeClr val="lt1"/>
              </a:solidFill>
              <a:latin typeface="Lexend"/>
              <a:ea typeface="Lexend"/>
              <a:cs typeface="Lexend"/>
              <a:sym typeface="Lexend"/>
            </a:endParaRPr>
          </a:p>
        </p:txBody>
      </p:sp>
      <p:sp>
        <p:nvSpPr>
          <p:cNvPr id="178" name="Google Shape;178;p23"/>
          <p:cNvSpPr txBox="1"/>
          <p:nvPr/>
        </p:nvSpPr>
        <p:spPr>
          <a:xfrm>
            <a:off x="1963050" y="2917900"/>
            <a:ext cx="5217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rPr>
              <a:t>source : https://arxiv.org/pdf/1812.06127.pdf</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65" name="Google Shape;65;p14"/>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66" name="Google Shape;66;p14"/>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67" name="Google Shape;67;p14"/>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Goals of Federated Learning</a:t>
            </a:r>
            <a:endParaRPr>
              <a:solidFill>
                <a:schemeClr val="lt1"/>
              </a:solidFill>
              <a:latin typeface="Lexend"/>
              <a:ea typeface="Lexend"/>
              <a:cs typeface="Lexend"/>
              <a:sym typeface="Lexend"/>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Federated Learning and Centralization</a:t>
            </a:r>
            <a:r>
              <a:rPr lang="fr" sz="1200">
                <a:solidFill>
                  <a:schemeClr val="lt1"/>
                </a:solidFill>
                <a:latin typeface="Lexend"/>
                <a:ea typeface="Lexend"/>
                <a:cs typeface="Lexend"/>
                <a:sym typeface="Lexend"/>
              </a:rPr>
              <a:t>: Federated learning allows the training of machine learning models without </a:t>
            </a:r>
            <a:r>
              <a:rPr b="1" lang="fr" sz="1200">
                <a:solidFill>
                  <a:schemeClr val="lt1"/>
                </a:solidFill>
                <a:latin typeface="Lexend"/>
                <a:ea typeface="Lexend"/>
                <a:cs typeface="Lexend"/>
                <a:sym typeface="Lexend"/>
              </a:rPr>
              <a:t>the need to centralize training data,</a:t>
            </a:r>
            <a:r>
              <a:rPr lang="fr" sz="1200">
                <a:solidFill>
                  <a:schemeClr val="lt1"/>
                </a:solidFill>
                <a:latin typeface="Lexend"/>
                <a:ea typeface="Lexend"/>
                <a:cs typeface="Lexend"/>
                <a:sym typeface="Lexend"/>
              </a:rPr>
              <a:t> addressing issues of data privacy and security.</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Building Common Models</a:t>
            </a:r>
            <a:r>
              <a:rPr lang="fr" sz="1200">
                <a:solidFill>
                  <a:schemeClr val="lt1"/>
                </a:solidFill>
                <a:latin typeface="Lexend"/>
                <a:ea typeface="Lexend"/>
                <a:cs typeface="Lexend"/>
                <a:sym typeface="Lexend"/>
              </a:rPr>
              <a:t>: This approach enables </a:t>
            </a:r>
            <a:r>
              <a:rPr b="1" lang="fr" sz="1200">
                <a:solidFill>
                  <a:schemeClr val="lt1"/>
                </a:solidFill>
                <a:latin typeface="Lexend"/>
                <a:ea typeface="Lexend"/>
                <a:cs typeface="Lexend"/>
                <a:sym typeface="Lexend"/>
              </a:rPr>
              <a:t>multiple actors to build a common, robust model without sharing their data</a:t>
            </a:r>
            <a:r>
              <a:rPr lang="fr" sz="1200">
                <a:solidFill>
                  <a:schemeClr val="lt1"/>
                </a:solidFill>
                <a:latin typeface="Lexend"/>
                <a:ea typeface="Lexend"/>
                <a:cs typeface="Lexend"/>
                <a:sym typeface="Lexend"/>
              </a:rPr>
              <a:t>, while managing access rights to heterogeneous data.</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Applications and Regulations</a:t>
            </a:r>
            <a:r>
              <a:rPr lang="fr" sz="1200">
                <a:solidFill>
                  <a:schemeClr val="lt1"/>
                </a:solidFill>
                <a:latin typeface="Lexend"/>
                <a:ea typeface="Lexend"/>
                <a:cs typeface="Lexend"/>
                <a:sym typeface="Lexend"/>
              </a:rPr>
              <a:t>: Having become the standard for complying with new regulations on private data, federated learning has applications across various industries like defense, telecommunications, the Internet of Things, and medicine.</a:t>
            </a:r>
            <a:endParaRPr b="1" sz="1200">
              <a:solidFill>
                <a:schemeClr val="lt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75" name="Google Shape;75;p15"/>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76" name="Google Shape;76;p15"/>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77" name="Google Shape;77;p15"/>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En pratique</a:t>
            </a:r>
            <a:endParaRPr>
              <a:solidFill>
                <a:schemeClr val="lt1"/>
              </a:solidFill>
              <a:latin typeface="Lexend"/>
              <a:ea typeface="Lexend"/>
              <a:cs typeface="Lexend"/>
              <a:sym typeface="Lexend"/>
            </a:endParaRPr>
          </a:p>
        </p:txBody>
      </p:sp>
      <p:sp>
        <p:nvSpPr>
          <p:cNvPr id="79" name="Google Shape;7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80" name="Google Shape;80;p15"/>
          <p:cNvPicPr preferRelativeResize="0"/>
          <p:nvPr/>
        </p:nvPicPr>
        <p:blipFill>
          <a:blip r:embed="rId5">
            <a:alphaModFix/>
          </a:blip>
          <a:stretch>
            <a:fillRect/>
          </a:stretch>
        </p:blipFill>
        <p:spPr>
          <a:xfrm>
            <a:off x="1782250" y="1152475"/>
            <a:ext cx="5531758" cy="3095150"/>
          </a:xfrm>
          <a:prstGeom prst="rect">
            <a:avLst/>
          </a:prstGeom>
          <a:noFill/>
          <a:ln>
            <a:noFill/>
          </a:ln>
        </p:spPr>
      </p:pic>
      <p:sp>
        <p:nvSpPr>
          <p:cNvPr id="81" name="Google Shape;81;p15"/>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NVDIA Blog</a:t>
            </a:r>
            <a:endParaRPr i="1"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87" name="Google Shape;87;p16"/>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88" name="Google Shape;88;p16"/>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89" name="Google Shape;89;p16"/>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Federated Learning challenges</a:t>
            </a:r>
            <a:endParaRPr>
              <a:solidFill>
                <a:schemeClr val="lt1"/>
              </a:solidFill>
              <a:latin typeface="Lexend"/>
              <a:ea typeface="Lexend"/>
              <a:cs typeface="Lexend"/>
              <a:sym typeface="Lexend"/>
            </a:endParaRPr>
          </a:p>
        </p:txBody>
      </p:sp>
      <p:sp>
        <p:nvSpPr>
          <p:cNvPr id="91" name="Google Shape;9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solidFill>
                  <a:schemeClr val="lt1"/>
                </a:solidFill>
                <a:latin typeface="Lexend"/>
                <a:ea typeface="Lexend"/>
                <a:cs typeface="Lexend"/>
                <a:sym typeface="Lexend"/>
              </a:rPr>
              <a:t>Federated Learning is a distributed learning paradigm with two key challenges that differentiate it from traditional distributed optimization: </a:t>
            </a:r>
            <a:endParaRPr sz="1400">
              <a:solidFill>
                <a:schemeClr val="lt1"/>
              </a:solidFill>
              <a:latin typeface="Lexend"/>
              <a:ea typeface="Lexend"/>
              <a:cs typeface="Lexend"/>
              <a:sym typeface="Lexend"/>
            </a:endParaRPr>
          </a:p>
          <a:p>
            <a:pPr indent="-317500" lvl="0" marL="457200" rtl="0" algn="l">
              <a:spcBef>
                <a:spcPts val="1200"/>
              </a:spcBef>
              <a:spcAft>
                <a:spcPts val="0"/>
              </a:spcAft>
              <a:buClr>
                <a:schemeClr val="lt1"/>
              </a:buClr>
              <a:buSzPts val="1400"/>
              <a:buFont typeface="Lexend"/>
              <a:buChar char="-"/>
            </a:pPr>
            <a:r>
              <a:rPr lang="fr" sz="1400">
                <a:solidFill>
                  <a:schemeClr val="lt1"/>
                </a:solidFill>
                <a:latin typeface="Lexend"/>
                <a:ea typeface="Lexend"/>
                <a:cs typeface="Lexend"/>
                <a:sym typeface="Lexend"/>
              </a:rPr>
              <a:t>(1) </a:t>
            </a:r>
            <a:r>
              <a:rPr b="1" lang="fr" sz="1400">
                <a:solidFill>
                  <a:schemeClr val="lt1"/>
                </a:solidFill>
                <a:latin typeface="Lexend"/>
                <a:ea typeface="Lexend"/>
                <a:cs typeface="Lexend"/>
                <a:sym typeface="Lexend"/>
              </a:rPr>
              <a:t>systems heterogeneity </a:t>
            </a:r>
            <a:r>
              <a:rPr lang="fr" sz="1400">
                <a:solidFill>
                  <a:schemeClr val="lt1"/>
                </a:solidFill>
                <a:latin typeface="Lexend"/>
                <a:ea typeface="Lexend"/>
                <a:cs typeface="Lexend"/>
                <a:sym typeface="Lexend"/>
              </a:rPr>
              <a:t>: </a:t>
            </a:r>
            <a:r>
              <a:rPr lang="fr" sz="1400">
                <a:solidFill>
                  <a:schemeClr val="lt1"/>
                </a:solidFill>
                <a:latin typeface="Lexend"/>
                <a:ea typeface="Lexend"/>
                <a:cs typeface="Lexend"/>
                <a:sym typeface="Lexend"/>
              </a:rPr>
              <a:t>significant variability in terms of the systems characteristics (</a:t>
            </a:r>
            <a:r>
              <a:rPr lang="fr" sz="1400">
                <a:solidFill>
                  <a:schemeClr val="lt1"/>
                </a:solidFill>
                <a:latin typeface="Lexend"/>
                <a:ea typeface="Lexend"/>
                <a:cs typeface="Lexend"/>
                <a:sym typeface="Lexend"/>
              </a:rPr>
              <a:t>varying computing, storage, and network connectivity)</a:t>
            </a:r>
            <a:r>
              <a:rPr lang="fr" sz="1400">
                <a:solidFill>
                  <a:schemeClr val="lt1"/>
                </a:solidFill>
                <a:latin typeface="Lexend"/>
                <a:ea typeface="Lexend"/>
                <a:cs typeface="Lexend"/>
                <a:sym typeface="Lexend"/>
              </a:rPr>
              <a:t> on each device </a:t>
            </a:r>
            <a:r>
              <a:rPr lang="fr" sz="1400">
                <a:solidFill>
                  <a:schemeClr val="lt1"/>
                </a:solidFill>
                <a:latin typeface="Lexend"/>
                <a:ea typeface="Lexend"/>
                <a:cs typeface="Lexend"/>
                <a:sym typeface="Lexend"/>
              </a:rPr>
              <a:t>(Edge iot device to servers) </a:t>
            </a:r>
            <a:r>
              <a:rPr lang="fr" sz="1400">
                <a:solidFill>
                  <a:schemeClr val="lt1"/>
                </a:solidFill>
                <a:latin typeface="Lexend"/>
                <a:ea typeface="Lexend"/>
                <a:cs typeface="Lexend"/>
                <a:sym typeface="Lexend"/>
              </a:rPr>
              <a:t> in the network. </a:t>
            </a:r>
            <a:r>
              <a:rPr lang="fr" sz="1400">
                <a:solidFill>
                  <a:schemeClr val="lt1"/>
                </a:solidFill>
                <a:latin typeface="Lexend"/>
                <a:ea typeface="Lexend"/>
                <a:cs typeface="Lexend"/>
                <a:sym typeface="Lexend"/>
              </a:rPr>
              <a:t>training process has to be robust enough for all the failures and limitations of the nodes in the network</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fr" sz="1400">
                <a:solidFill>
                  <a:schemeClr val="lt1"/>
                </a:solidFill>
                <a:latin typeface="Lexend"/>
                <a:ea typeface="Lexend"/>
                <a:cs typeface="Lexend"/>
                <a:sym typeface="Lexend"/>
              </a:rPr>
              <a:t>(2) </a:t>
            </a:r>
            <a:r>
              <a:rPr b="1" lang="fr" sz="1400">
                <a:solidFill>
                  <a:schemeClr val="lt1"/>
                </a:solidFill>
                <a:latin typeface="Lexend"/>
                <a:ea typeface="Lexend"/>
                <a:cs typeface="Lexend"/>
                <a:sym typeface="Lexend"/>
              </a:rPr>
              <a:t>statistical heterogeneity :</a:t>
            </a:r>
            <a:r>
              <a:rPr lang="fr" sz="1400">
                <a:solidFill>
                  <a:schemeClr val="lt1"/>
                </a:solidFill>
                <a:latin typeface="Lexend"/>
                <a:ea typeface="Lexend"/>
                <a:cs typeface="Lexend"/>
                <a:sym typeface="Lexend"/>
              </a:rPr>
              <a:t> non-identically distributed data across the network. The training performance may vary significantly according to the unbalancedness of local data samples as well as the probability distribution of the training examples at each node.</a:t>
            </a:r>
            <a:endParaRPr sz="140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97" name="Google Shape;97;p17"/>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98" name="Google Shape;98;p17"/>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99" name="Google Shape;99;p17"/>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Independent</a:t>
            </a:r>
            <a:r>
              <a:rPr lang="fr">
                <a:solidFill>
                  <a:schemeClr val="lt1"/>
                </a:solidFill>
                <a:latin typeface="Lexend"/>
                <a:ea typeface="Lexend"/>
                <a:cs typeface="Lexend"/>
                <a:sym typeface="Lexend"/>
              </a:rPr>
              <a:t> and Identically distributed data</a:t>
            </a:r>
            <a:endParaRPr>
              <a:solidFill>
                <a:schemeClr val="lt1"/>
              </a:solidFill>
              <a:latin typeface="Lexend"/>
              <a:ea typeface="Lexend"/>
              <a:cs typeface="Lexend"/>
              <a:sym typeface="Lexend"/>
            </a:endParaRPr>
          </a:p>
        </p:txBody>
      </p:sp>
      <p:pic>
        <p:nvPicPr>
          <p:cNvPr id="101" name="Google Shape;101;p17"/>
          <p:cNvPicPr preferRelativeResize="0"/>
          <p:nvPr/>
        </p:nvPicPr>
        <p:blipFill>
          <a:blip r:embed="rId5">
            <a:alphaModFix/>
          </a:blip>
          <a:stretch>
            <a:fillRect/>
          </a:stretch>
        </p:blipFill>
        <p:spPr>
          <a:xfrm>
            <a:off x="2235146" y="1169738"/>
            <a:ext cx="4673725" cy="329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07" name="Google Shape;107;p18"/>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08" name="Google Shape;108;p18"/>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09" name="Google Shape;109;p18"/>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Iterative Learning</a:t>
            </a:r>
            <a:endParaRPr>
              <a:solidFill>
                <a:schemeClr val="lt1"/>
              </a:solidFill>
              <a:latin typeface="Lexend"/>
              <a:ea typeface="Lexend"/>
              <a:cs typeface="Lexend"/>
              <a:sym typeface="Lexend"/>
            </a:endParaRPr>
          </a:p>
        </p:txBody>
      </p:sp>
      <p:sp>
        <p:nvSpPr>
          <p:cNvPr id="111" name="Google Shape;11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112" name="Google Shape;112;p18"/>
          <p:cNvPicPr preferRelativeResize="0"/>
          <p:nvPr/>
        </p:nvPicPr>
        <p:blipFill>
          <a:blip r:embed="rId5">
            <a:alphaModFix/>
          </a:blip>
          <a:stretch>
            <a:fillRect/>
          </a:stretch>
        </p:blipFill>
        <p:spPr>
          <a:xfrm>
            <a:off x="1885522" y="1152478"/>
            <a:ext cx="5372952" cy="2576575"/>
          </a:xfrm>
          <a:prstGeom prst="rect">
            <a:avLst/>
          </a:prstGeom>
          <a:noFill/>
          <a:ln>
            <a:noFill/>
          </a:ln>
        </p:spPr>
      </p:pic>
      <p:sp>
        <p:nvSpPr>
          <p:cNvPr id="113" name="Google Shape;113;p18"/>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Wikipedia</a:t>
            </a:r>
            <a:endParaRPr i="1"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19" name="Google Shape;119;p19"/>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20" name="Google Shape;120;p19"/>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21" name="Google Shape;121;p19"/>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Iterative Learning</a:t>
            </a:r>
            <a:endParaRPr>
              <a:solidFill>
                <a:schemeClr val="lt1"/>
              </a:solidFill>
              <a:latin typeface="Lexend"/>
              <a:ea typeface="Lexend"/>
              <a:cs typeface="Lexend"/>
              <a:sym typeface="Lexend"/>
            </a:endParaRPr>
          </a:p>
        </p:txBody>
      </p:sp>
      <p:sp>
        <p:nvSpPr>
          <p:cNvPr id="123" name="Google Shape;12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124" name="Google Shape;124;p19"/>
          <p:cNvPicPr preferRelativeResize="0"/>
          <p:nvPr/>
        </p:nvPicPr>
        <p:blipFill>
          <a:blip r:embed="rId5">
            <a:alphaModFix/>
          </a:blip>
          <a:stretch>
            <a:fillRect/>
          </a:stretch>
        </p:blipFill>
        <p:spPr>
          <a:xfrm>
            <a:off x="1885522" y="1152478"/>
            <a:ext cx="5372952" cy="2576575"/>
          </a:xfrm>
          <a:prstGeom prst="rect">
            <a:avLst/>
          </a:prstGeom>
          <a:noFill/>
          <a:ln>
            <a:noFill/>
          </a:ln>
        </p:spPr>
      </p:pic>
      <p:sp>
        <p:nvSpPr>
          <p:cNvPr id="125" name="Google Shape;125;p19"/>
          <p:cNvSpPr/>
          <p:nvPr/>
        </p:nvSpPr>
        <p:spPr>
          <a:xfrm>
            <a:off x="4297650" y="1659925"/>
            <a:ext cx="439800" cy="7815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9"/>
          <p:cNvSpPr/>
          <p:nvPr/>
        </p:nvSpPr>
        <p:spPr>
          <a:xfrm flipH="1" rot="10800000">
            <a:off x="5686875" y="1565676"/>
            <a:ext cx="431700" cy="7890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9"/>
          <p:cNvSpPr/>
          <p:nvPr/>
        </p:nvSpPr>
        <p:spPr>
          <a:xfrm>
            <a:off x="4533250" y="2540975"/>
            <a:ext cx="1429200" cy="3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exend"/>
                <a:ea typeface="Lexend"/>
                <a:cs typeface="Lexend"/>
                <a:sym typeface="Lexend"/>
              </a:rPr>
              <a:t>local epochs</a:t>
            </a:r>
            <a:endParaRPr sz="1300">
              <a:latin typeface="Lexend"/>
              <a:ea typeface="Lexend"/>
              <a:cs typeface="Lexend"/>
              <a:sym typeface="Lexend"/>
            </a:endParaRPr>
          </a:p>
        </p:txBody>
      </p:sp>
      <p:cxnSp>
        <p:nvCxnSpPr>
          <p:cNvPr id="128" name="Google Shape;128;p19"/>
          <p:cNvCxnSpPr/>
          <p:nvPr/>
        </p:nvCxnSpPr>
        <p:spPr>
          <a:xfrm>
            <a:off x="7235150" y="3855775"/>
            <a:ext cx="0" cy="439200"/>
          </a:xfrm>
          <a:prstGeom prst="straightConnector1">
            <a:avLst/>
          </a:prstGeom>
          <a:noFill/>
          <a:ln cap="flat" cmpd="sng" w="38100">
            <a:solidFill>
              <a:schemeClr val="lt1"/>
            </a:solidFill>
            <a:prstDash val="solid"/>
            <a:round/>
            <a:headEnd len="med" w="med" type="none"/>
            <a:tailEnd len="med" w="med" type="none"/>
          </a:ln>
        </p:spPr>
      </p:cxnSp>
      <p:cxnSp>
        <p:nvCxnSpPr>
          <p:cNvPr id="129" name="Google Shape;129;p19"/>
          <p:cNvCxnSpPr/>
          <p:nvPr/>
        </p:nvCxnSpPr>
        <p:spPr>
          <a:xfrm>
            <a:off x="3260275" y="3885550"/>
            <a:ext cx="0" cy="372300"/>
          </a:xfrm>
          <a:prstGeom prst="straightConnector1">
            <a:avLst/>
          </a:prstGeom>
          <a:noFill/>
          <a:ln cap="flat" cmpd="sng" w="38100">
            <a:solidFill>
              <a:schemeClr val="lt1"/>
            </a:solidFill>
            <a:prstDash val="solid"/>
            <a:round/>
            <a:headEnd len="med" w="med" type="none"/>
            <a:tailEnd len="med" w="med" type="none"/>
          </a:ln>
        </p:spPr>
      </p:cxnSp>
      <p:cxnSp>
        <p:nvCxnSpPr>
          <p:cNvPr id="130" name="Google Shape;130;p19"/>
          <p:cNvCxnSpPr/>
          <p:nvPr/>
        </p:nvCxnSpPr>
        <p:spPr>
          <a:xfrm>
            <a:off x="3260275" y="4064175"/>
            <a:ext cx="3975000" cy="0"/>
          </a:xfrm>
          <a:prstGeom prst="straightConnector1">
            <a:avLst/>
          </a:prstGeom>
          <a:noFill/>
          <a:ln cap="flat" cmpd="sng" w="38100">
            <a:solidFill>
              <a:schemeClr val="lt1"/>
            </a:solidFill>
            <a:prstDash val="solid"/>
            <a:round/>
            <a:headEnd len="med" w="med" type="none"/>
            <a:tailEnd len="med" w="med" type="none"/>
          </a:ln>
        </p:spPr>
      </p:cxnSp>
      <p:sp>
        <p:nvSpPr>
          <p:cNvPr id="131" name="Google Shape;131;p19"/>
          <p:cNvSpPr/>
          <p:nvPr/>
        </p:nvSpPr>
        <p:spPr>
          <a:xfrm>
            <a:off x="3694925" y="4115552"/>
            <a:ext cx="358500" cy="636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9"/>
          <p:cNvSpPr/>
          <p:nvPr/>
        </p:nvSpPr>
        <p:spPr>
          <a:xfrm flipH="1" rot="10800000">
            <a:off x="4092999" y="4064184"/>
            <a:ext cx="351900" cy="642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19"/>
          <p:cNvSpPr/>
          <p:nvPr/>
        </p:nvSpPr>
        <p:spPr>
          <a:xfrm>
            <a:off x="5076575" y="4257850"/>
            <a:ext cx="1429200" cy="3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exend"/>
                <a:ea typeface="Lexend"/>
                <a:cs typeface="Lexend"/>
                <a:sym typeface="Lexend"/>
              </a:rPr>
              <a:t>n Iterations</a:t>
            </a:r>
            <a:endParaRPr sz="13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39" name="Google Shape;139;p20"/>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40" name="Google Shape;140;p20"/>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41" name="Google Shape;141;p20"/>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42" name="Google Shape;14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Comment agréger les modèles ?</a:t>
            </a:r>
            <a:endParaRPr>
              <a:solidFill>
                <a:schemeClr val="lt1"/>
              </a:solidFill>
              <a:latin typeface="Lexend"/>
              <a:ea typeface="Lexend"/>
              <a:cs typeface="Lexend"/>
              <a:sym typeface="Lexend"/>
            </a:endParaRPr>
          </a:p>
        </p:txBody>
      </p:sp>
      <p:sp>
        <p:nvSpPr>
          <p:cNvPr id="143" name="Google Shape;14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b="1" sz="1150">
              <a:solidFill>
                <a:schemeClr val="lt1"/>
              </a:solidFill>
              <a:latin typeface="Lexend"/>
              <a:ea typeface="Lexend"/>
              <a:cs typeface="Lexend"/>
              <a:sym typeface="Lexend"/>
            </a:endParaRPr>
          </a:p>
          <a:p>
            <a:pPr indent="0" lvl="0" marL="0" rtl="0" algn="l">
              <a:spcBef>
                <a:spcPts val="1200"/>
              </a:spcBef>
              <a:spcAft>
                <a:spcPts val="0"/>
              </a:spcAft>
              <a:buNone/>
            </a:pPr>
            <a:r>
              <a:t/>
            </a:r>
            <a:endParaRPr sz="1150">
              <a:solidFill>
                <a:schemeClr val="lt1"/>
              </a:solidFill>
              <a:latin typeface="Lexend"/>
              <a:ea typeface="Lexend"/>
              <a:cs typeface="Lexend"/>
              <a:sym typeface="Lexend"/>
            </a:endParaRPr>
          </a:p>
          <a:p>
            <a:pPr indent="0" lvl="0" marL="0" rtl="0" algn="l">
              <a:lnSpc>
                <a:spcPct val="100000"/>
              </a:lnSpc>
              <a:spcBef>
                <a:spcPts val="1200"/>
              </a:spcBef>
              <a:spcAft>
                <a:spcPts val="0"/>
              </a:spcAft>
              <a:buNone/>
            </a:pPr>
            <a:r>
              <a:t/>
            </a:r>
            <a:endParaRPr sz="1150">
              <a:solidFill>
                <a:schemeClr val="lt1"/>
              </a:solidFill>
              <a:latin typeface="Lexend"/>
              <a:ea typeface="Lexend"/>
              <a:cs typeface="Lexend"/>
              <a:sym typeface="Lexend"/>
            </a:endParaRPr>
          </a:p>
          <a:p>
            <a:pPr indent="0" lvl="0" marL="0" rtl="0" algn="l">
              <a:lnSpc>
                <a:spcPct val="100000"/>
              </a:lnSpc>
              <a:spcBef>
                <a:spcPts val="1200"/>
              </a:spcBef>
              <a:spcAft>
                <a:spcPts val="0"/>
              </a:spcAft>
              <a:buNone/>
            </a:pPr>
            <a:r>
              <a:t/>
            </a:r>
            <a:endParaRPr sz="1150">
              <a:solidFill>
                <a:schemeClr val="lt1"/>
              </a:solidFill>
              <a:latin typeface="Lexend"/>
              <a:ea typeface="Lexend"/>
              <a:cs typeface="Lexend"/>
              <a:sym typeface="Lexend"/>
            </a:endParaRPr>
          </a:p>
          <a:p>
            <a:pPr indent="-301625" lvl="0" marL="457200" rtl="0" algn="l">
              <a:lnSpc>
                <a:spcPct val="100000"/>
              </a:lnSpc>
              <a:spcBef>
                <a:spcPts val="1200"/>
              </a:spcBef>
              <a:spcAft>
                <a:spcPts val="0"/>
              </a:spcAft>
              <a:buClr>
                <a:schemeClr val="lt1"/>
              </a:buClr>
              <a:buSzPts val="1150"/>
              <a:buFont typeface="Lexend"/>
              <a:buChar char="●"/>
            </a:pPr>
            <a:r>
              <a:rPr lang="fr" sz="1150">
                <a:solidFill>
                  <a:schemeClr val="lt1"/>
                </a:solidFill>
                <a:latin typeface="Lexend"/>
                <a:ea typeface="Lexend"/>
                <a:cs typeface="Lexend"/>
                <a:sym typeface="Lexend"/>
              </a:rPr>
              <a:t>Où 𝑚 est le nombre total de client, </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p𝑘 &gt;= 0, </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Σ de k allant de 1 à </a:t>
            </a:r>
            <a:r>
              <a:rPr lang="fr" sz="1150">
                <a:solidFill>
                  <a:schemeClr val="lt1"/>
                </a:solidFill>
                <a:latin typeface="Lexend"/>
                <a:ea typeface="Lexend"/>
                <a:cs typeface="Lexend"/>
                <a:sym typeface="Lexend"/>
              </a:rPr>
              <a:t>𝑚 des p𝑘 = 1,</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𝐹𝑘 fonction objectif (loss function) local du client 𝑘,</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𝐹 fonction de coût globale.</a:t>
            </a:r>
            <a:endParaRPr sz="1150">
              <a:solidFill>
                <a:schemeClr val="lt1"/>
              </a:solidFill>
              <a:latin typeface="Lexend"/>
              <a:ea typeface="Lexend"/>
              <a:cs typeface="Lexend"/>
              <a:sym typeface="Lexend"/>
            </a:endParaRPr>
          </a:p>
          <a:p>
            <a:pPr indent="0" lvl="0" marL="0" rtl="0" algn="l">
              <a:spcBef>
                <a:spcPts val="1200"/>
              </a:spcBef>
              <a:spcAft>
                <a:spcPts val="1200"/>
              </a:spcAft>
              <a:buNone/>
            </a:pPr>
            <a:r>
              <a:t/>
            </a:r>
            <a:endParaRPr>
              <a:solidFill>
                <a:schemeClr val="lt1"/>
              </a:solidFill>
              <a:latin typeface="Lexend"/>
              <a:ea typeface="Lexend"/>
              <a:cs typeface="Lexend"/>
              <a:sym typeface="Lexend"/>
            </a:endParaRPr>
          </a:p>
        </p:txBody>
      </p:sp>
      <p:sp>
        <p:nvSpPr>
          <p:cNvPr id="144" name="Google Shape;144;p20"/>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Wikipedia</a:t>
            </a:r>
            <a:endParaRPr i="1" sz="1200">
              <a:solidFill>
                <a:schemeClr val="lt1"/>
              </a:solidFill>
            </a:endParaRPr>
          </a:p>
        </p:txBody>
      </p:sp>
      <p:pic>
        <p:nvPicPr>
          <p:cNvPr id="145" name="Google Shape;145;p20"/>
          <p:cNvPicPr preferRelativeResize="0"/>
          <p:nvPr/>
        </p:nvPicPr>
        <p:blipFill>
          <a:blip r:embed="rId5">
            <a:alphaModFix/>
          </a:blip>
          <a:stretch>
            <a:fillRect/>
          </a:stretch>
        </p:blipFill>
        <p:spPr>
          <a:xfrm>
            <a:off x="2176950" y="1152475"/>
            <a:ext cx="4742350" cy="93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1"/>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51" name="Google Shape;151;p21"/>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52" name="Google Shape;152;p21"/>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53" name="Google Shape;153;p21"/>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Federated Averaging</a:t>
            </a:r>
            <a:endParaRPr>
              <a:solidFill>
                <a:schemeClr val="lt1"/>
              </a:solidFill>
              <a:latin typeface="Lexend"/>
              <a:ea typeface="Lexend"/>
              <a:cs typeface="Lexend"/>
              <a:sym typeface="Lexend"/>
            </a:endParaRPr>
          </a:p>
        </p:txBody>
      </p:sp>
      <p:sp>
        <p:nvSpPr>
          <p:cNvPr id="155" name="Google Shape;15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lt1"/>
              </a:buClr>
              <a:buSzPts val="1150"/>
              <a:buFont typeface="Lexend"/>
              <a:buChar char="-"/>
            </a:pPr>
            <a:r>
              <a:rPr b="1" lang="fr" sz="1150">
                <a:solidFill>
                  <a:schemeClr val="lt1"/>
                </a:solidFill>
                <a:latin typeface="Lexend"/>
                <a:ea typeface="Lexend"/>
                <a:cs typeface="Lexend"/>
                <a:sym typeface="Lexend"/>
              </a:rPr>
              <a:t>Federated Averaging</a:t>
            </a:r>
            <a:r>
              <a:rPr lang="fr" sz="1150">
                <a:solidFill>
                  <a:schemeClr val="lt1"/>
                </a:solidFill>
                <a:latin typeface="Lexend"/>
                <a:ea typeface="Lexend"/>
                <a:cs typeface="Lexend"/>
                <a:sym typeface="Lexend"/>
              </a:rPr>
              <a:t>, Konečný, J., McMahan, et al. (2016). </a:t>
            </a:r>
            <a:r>
              <a:rPr i="1" lang="fr" sz="1150">
                <a:solidFill>
                  <a:schemeClr val="lt1"/>
                </a:solidFill>
                <a:latin typeface="Lexend"/>
                <a:ea typeface="Lexend"/>
                <a:cs typeface="Lexend"/>
                <a:sym typeface="Lexend"/>
              </a:rPr>
              <a:t>Federated learning: Strategies for improving communication efficiency</a:t>
            </a:r>
            <a:r>
              <a:rPr lang="fr" sz="1150">
                <a:solidFill>
                  <a:schemeClr val="lt1"/>
                </a:solidFill>
                <a:latin typeface="Lexend"/>
                <a:ea typeface="Lexend"/>
                <a:cs typeface="Lexend"/>
                <a:sym typeface="Lexend"/>
              </a:rPr>
              <a:t>. arXiv preprint arXiv:1610.05492.</a:t>
            </a:r>
            <a:endParaRPr sz="1150">
              <a:solidFill>
                <a:schemeClr val="lt1"/>
              </a:solidFill>
              <a:latin typeface="Lexend"/>
              <a:ea typeface="Lexend"/>
              <a:cs typeface="Lexend"/>
              <a:sym typeface="Lexend"/>
            </a:endParaRPr>
          </a:p>
          <a:p>
            <a:pPr indent="-301625" lvl="0" marL="4572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On définit la contribution de chaque client comme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rPr lang="fr" sz="1150">
                <a:solidFill>
                  <a:schemeClr val="lt1"/>
                </a:solidFill>
                <a:latin typeface="Lexend"/>
                <a:ea typeface="Lexend"/>
                <a:cs typeface="Lexend"/>
                <a:sym typeface="Lexend"/>
              </a:rPr>
              <a:t>où n𝑘 est le nombre d’observations chez le client k et n le nombre total d’observations.</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pic>
        <p:nvPicPr>
          <p:cNvPr id="156" name="Google Shape;156;p21"/>
          <p:cNvPicPr preferRelativeResize="0"/>
          <p:nvPr/>
        </p:nvPicPr>
        <p:blipFill>
          <a:blip r:embed="rId5">
            <a:alphaModFix/>
          </a:blip>
          <a:stretch>
            <a:fillRect/>
          </a:stretch>
        </p:blipFill>
        <p:spPr>
          <a:xfrm>
            <a:off x="4124325" y="2007588"/>
            <a:ext cx="895350" cy="42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