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4df258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4df258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4df2588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4df2588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d4df258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d4df258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4df258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4df258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4df2588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4df2588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4df258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4df258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d4df2588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d4df2588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Startrac Coffee Company</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1800"/>
              <a:t>Problem 3.12</a:t>
            </a:r>
            <a:endParaRPr sz="1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Paul Dang and Carlos Revilla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Calculations</a:t>
            </a:r>
            <a:endParaRPr/>
          </a:p>
        </p:txBody>
      </p:sp>
      <p:pic>
        <p:nvPicPr>
          <p:cNvPr id="61" name="Google Shape;61;p14"/>
          <p:cNvPicPr preferRelativeResize="0"/>
          <p:nvPr/>
        </p:nvPicPr>
        <p:blipFill>
          <a:blip r:embed="rId3">
            <a:alphaModFix/>
          </a:blip>
          <a:stretch>
            <a:fillRect/>
          </a:stretch>
        </p:blipFill>
        <p:spPr>
          <a:xfrm>
            <a:off x="311688" y="1251700"/>
            <a:ext cx="4371975" cy="3467100"/>
          </a:xfrm>
          <a:prstGeom prst="rect">
            <a:avLst/>
          </a:prstGeom>
          <a:noFill/>
          <a:ln>
            <a:noFill/>
          </a:ln>
        </p:spPr>
      </p:pic>
      <p:pic>
        <p:nvPicPr>
          <p:cNvPr id="62" name="Google Shape;62;p14"/>
          <p:cNvPicPr preferRelativeResize="0"/>
          <p:nvPr/>
        </p:nvPicPr>
        <p:blipFill>
          <a:blip r:embed="rId4">
            <a:alphaModFix/>
          </a:blip>
          <a:stretch>
            <a:fillRect/>
          </a:stretch>
        </p:blipFill>
        <p:spPr>
          <a:xfrm>
            <a:off x="4886503" y="1251700"/>
            <a:ext cx="3791274" cy="572700"/>
          </a:xfrm>
          <a:prstGeom prst="rect">
            <a:avLst/>
          </a:prstGeom>
          <a:noFill/>
          <a:ln>
            <a:noFill/>
          </a:ln>
        </p:spPr>
      </p:pic>
      <p:sp>
        <p:nvSpPr>
          <p:cNvPr id="63" name="Google Shape;63;p14"/>
          <p:cNvSpPr txBox="1"/>
          <p:nvPr/>
        </p:nvSpPr>
        <p:spPr>
          <a:xfrm>
            <a:off x="5013150" y="4245900"/>
            <a:ext cx="35379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 Sigma was used for all of the above calculations</a:t>
            </a:r>
            <a:endParaRPr/>
          </a:p>
        </p:txBody>
      </p:sp>
      <p:pic>
        <p:nvPicPr>
          <p:cNvPr id="64" name="Google Shape;64;p14"/>
          <p:cNvPicPr preferRelativeResize="0"/>
          <p:nvPr/>
        </p:nvPicPr>
        <p:blipFill>
          <a:blip r:embed="rId5">
            <a:alphaModFix/>
          </a:blip>
          <a:stretch>
            <a:fillRect/>
          </a:stretch>
        </p:blipFill>
        <p:spPr>
          <a:xfrm>
            <a:off x="4784025" y="2051336"/>
            <a:ext cx="3996225" cy="1928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281450" y="1048850"/>
            <a:ext cx="6173150" cy="3771900"/>
          </a:xfrm>
          <a:prstGeom prst="rect">
            <a:avLst/>
          </a:prstGeom>
          <a:noFill/>
          <a:ln>
            <a:noFill/>
          </a:ln>
        </p:spPr>
      </p:pic>
      <p:sp>
        <p:nvSpPr>
          <p:cNvPr id="70" name="Google Shape;70;p15"/>
          <p:cNvSpPr txBox="1"/>
          <p:nvPr/>
        </p:nvSpPr>
        <p:spPr>
          <a:xfrm>
            <a:off x="6646225" y="1479750"/>
            <a:ext cx="2259000" cy="21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P-Chart shows several issues: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There are obvious points where defective proportions fall outside the LCL and UCL</a:t>
            </a:r>
            <a:endParaRPr/>
          </a:p>
          <a:p>
            <a:pPr indent="-317500" lvl="0" marL="457200" rtl="0" algn="l">
              <a:spcBef>
                <a:spcPts val="0"/>
              </a:spcBef>
              <a:spcAft>
                <a:spcPts val="0"/>
              </a:spcAft>
              <a:buSzPts val="1400"/>
              <a:buChar char="●"/>
            </a:pPr>
            <a:r>
              <a:rPr lang="en"/>
              <a:t>Happens 8 times with a 3 sigma</a:t>
            </a:r>
            <a:endParaRPr/>
          </a:p>
        </p:txBody>
      </p:sp>
      <p:sp>
        <p:nvSpPr>
          <p:cNvPr id="71" name="Google Shape;71;p15"/>
          <p:cNvSpPr txBox="1"/>
          <p:nvPr/>
        </p:nvSpPr>
        <p:spPr>
          <a:xfrm>
            <a:off x="2400750" y="336775"/>
            <a:ext cx="43425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P - Chart Analysis (3 Sigma)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Calculations for Task 3</a:t>
            </a:r>
            <a:endParaRPr/>
          </a:p>
        </p:txBody>
      </p:sp>
      <p:pic>
        <p:nvPicPr>
          <p:cNvPr id="77" name="Google Shape;77;p16"/>
          <p:cNvPicPr preferRelativeResize="0"/>
          <p:nvPr/>
        </p:nvPicPr>
        <p:blipFill>
          <a:blip r:embed="rId3">
            <a:alphaModFix/>
          </a:blip>
          <a:stretch>
            <a:fillRect/>
          </a:stretch>
        </p:blipFill>
        <p:spPr>
          <a:xfrm>
            <a:off x="311700" y="1152475"/>
            <a:ext cx="4260300" cy="3813350"/>
          </a:xfrm>
          <a:prstGeom prst="rect">
            <a:avLst/>
          </a:prstGeom>
          <a:noFill/>
          <a:ln>
            <a:noFill/>
          </a:ln>
        </p:spPr>
      </p:pic>
      <p:pic>
        <p:nvPicPr>
          <p:cNvPr id="78" name="Google Shape;78;p16"/>
          <p:cNvPicPr preferRelativeResize="0"/>
          <p:nvPr/>
        </p:nvPicPr>
        <p:blipFill>
          <a:blip r:embed="rId4">
            <a:alphaModFix/>
          </a:blip>
          <a:stretch>
            <a:fillRect/>
          </a:stretch>
        </p:blipFill>
        <p:spPr>
          <a:xfrm>
            <a:off x="4721116" y="1289038"/>
            <a:ext cx="3791274" cy="572700"/>
          </a:xfrm>
          <a:prstGeom prst="rect">
            <a:avLst/>
          </a:prstGeom>
          <a:noFill/>
          <a:ln>
            <a:noFill/>
          </a:ln>
        </p:spPr>
      </p:pic>
      <p:sp>
        <p:nvSpPr>
          <p:cNvPr id="79" name="Google Shape;79;p16"/>
          <p:cNvSpPr txBox="1"/>
          <p:nvPr/>
        </p:nvSpPr>
        <p:spPr>
          <a:xfrm>
            <a:off x="4945163" y="3910225"/>
            <a:ext cx="33432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Sigma 2 was used for all calculations</a:t>
            </a:r>
            <a:endParaRPr/>
          </a:p>
        </p:txBody>
      </p:sp>
      <p:pic>
        <p:nvPicPr>
          <p:cNvPr id="80" name="Google Shape;80;p16"/>
          <p:cNvPicPr preferRelativeResize="0"/>
          <p:nvPr/>
        </p:nvPicPr>
        <p:blipFill>
          <a:blip r:embed="rId5">
            <a:alphaModFix/>
          </a:blip>
          <a:stretch>
            <a:fillRect/>
          </a:stretch>
        </p:blipFill>
        <p:spPr>
          <a:xfrm>
            <a:off x="5009175" y="2020500"/>
            <a:ext cx="3215200" cy="174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 - Chart Analysis (2 Sigma)</a:t>
            </a:r>
            <a:endParaRPr/>
          </a:p>
        </p:txBody>
      </p:sp>
      <p:pic>
        <p:nvPicPr>
          <p:cNvPr id="86" name="Google Shape;86;p17"/>
          <p:cNvPicPr preferRelativeResize="0"/>
          <p:nvPr/>
        </p:nvPicPr>
        <p:blipFill>
          <a:blip r:embed="rId3">
            <a:alphaModFix/>
          </a:blip>
          <a:stretch>
            <a:fillRect/>
          </a:stretch>
        </p:blipFill>
        <p:spPr>
          <a:xfrm>
            <a:off x="311700" y="1152475"/>
            <a:ext cx="5593019" cy="3416400"/>
          </a:xfrm>
          <a:prstGeom prst="rect">
            <a:avLst/>
          </a:prstGeom>
          <a:noFill/>
          <a:ln>
            <a:noFill/>
          </a:ln>
        </p:spPr>
      </p:pic>
      <p:sp>
        <p:nvSpPr>
          <p:cNvPr id="87" name="Google Shape;87;p17"/>
          <p:cNvSpPr txBox="1"/>
          <p:nvPr/>
        </p:nvSpPr>
        <p:spPr>
          <a:xfrm>
            <a:off x="6043625" y="1239125"/>
            <a:ext cx="2788800" cy="3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process is not in control when using 2 sigma as the control limit.</a:t>
            </a:r>
            <a:endParaRPr>
              <a:solidFill>
                <a:schemeClr val="dk1"/>
              </a:solidFill>
            </a:endParaRPr>
          </a:p>
          <a:p>
            <a:pPr indent="-317500" lvl="0" marL="457200" rtl="0" algn="l">
              <a:spcBef>
                <a:spcPts val="0"/>
              </a:spcBef>
              <a:spcAft>
                <a:spcPts val="0"/>
              </a:spcAft>
              <a:buSzPts val="1400"/>
              <a:buChar char="●"/>
            </a:pPr>
            <a:r>
              <a:rPr lang="en"/>
              <a:t>The graph surpasses the UCL and LCL 13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Quality Criteria, as 2 Sigma, displayed a lower quality </a:t>
            </a:r>
            <a:endParaRPr/>
          </a:p>
          <a:p>
            <a:pPr indent="-317500" lvl="0" marL="457200" rtl="0" algn="l">
              <a:spcBef>
                <a:spcPts val="0"/>
              </a:spcBef>
              <a:spcAft>
                <a:spcPts val="0"/>
              </a:spcAft>
              <a:buSzPts val="1400"/>
              <a:buChar char="●"/>
            </a:pPr>
            <a:r>
              <a:rPr lang="en"/>
              <a:t>UCL and LCL closer to each other</a:t>
            </a:r>
            <a:endParaRPr/>
          </a:p>
          <a:p>
            <a:pPr indent="-317500" lvl="0" marL="457200" rtl="0" algn="l">
              <a:spcBef>
                <a:spcPts val="0"/>
              </a:spcBef>
              <a:spcAft>
                <a:spcPts val="0"/>
              </a:spcAft>
              <a:buSzPts val="1400"/>
              <a:buChar char="●"/>
            </a:pPr>
            <a:r>
              <a:rPr lang="en"/>
              <a:t>Creates 5 extra defective proportions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4: Does using 2-sigma change the process, and is it still in control?</a:t>
            </a:r>
            <a:endParaRPr/>
          </a:p>
        </p:txBody>
      </p:sp>
      <p:sp>
        <p:nvSpPr>
          <p:cNvPr id="93" name="Google Shape;93;p18"/>
          <p:cNvSpPr txBox="1"/>
          <p:nvPr>
            <p:ph idx="1" type="body"/>
          </p:nvPr>
        </p:nvSpPr>
        <p:spPr>
          <a:xfrm>
            <a:off x="311700" y="1623725"/>
            <a:ext cx="8520600" cy="29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2-sigma instead of 3-sigma only narrows down the upper and lower limits for control. In our analysis, we found that this resulted in showing more errors, but this does not mean that the original data changes; only our criteria for what is above and below the limits changes.</a:t>
            </a:r>
            <a:endParaRPr/>
          </a:p>
          <a:p>
            <a:pPr indent="0" lvl="0" marL="0" rtl="0" algn="l">
              <a:spcBef>
                <a:spcPts val="1600"/>
              </a:spcBef>
              <a:spcAft>
                <a:spcPts val="1600"/>
              </a:spcAft>
              <a:buNone/>
            </a:pPr>
            <a:r>
              <a:rPr lang="en"/>
              <a:t>The process is still out of control using 2-sigma, but using the new UCL and LCL, we can see that the process has additional outstanding points as compared to the 3-sigma p-chart.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13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5: Analyze </a:t>
            </a:r>
            <a:r>
              <a:rPr lang="en"/>
              <a:t>your results when the Quality Criteria </a:t>
            </a:r>
            <a:r>
              <a:rPr lang="en"/>
              <a:t>chang</a:t>
            </a:r>
            <a:r>
              <a:rPr lang="en"/>
              <a:t>ed</a:t>
            </a:r>
            <a:r>
              <a:rPr lang="en"/>
              <a:t> from 3 to 2 sigma</a:t>
            </a:r>
            <a:r>
              <a:rPr lang="en"/>
              <a:t>. Did quality improve or decline?</a:t>
            </a:r>
            <a:endParaRPr/>
          </a:p>
        </p:txBody>
      </p:sp>
      <p:sp>
        <p:nvSpPr>
          <p:cNvPr id="99" name="Google Shape;99;p19"/>
          <p:cNvSpPr txBox="1"/>
          <p:nvPr>
            <p:ph idx="1" type="body"/>
          </p:nvPr>
        </p:nvSpPr>
        <p:spPr>
          <a:xfrm>
            <a:off x="311700" y="1893750"/>
            <a:ext cx="8520600" cy="26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changed the Quality Criteria from 3 to 2 sigma, our quality declined </a:t>
            </a:r>
            <a:r>
              <a:rPr lang="en"/>
              <a:t>drastically</a:t>
            </a:r>
            <a:r>
              <a:rPr lang="en"/>
              <a:t>.  When using sigma 2, the UCL and LCL were pushed closer to the average line of the P-Chart, increasing the </a:t>
            </a:r>
            <a:r>
              <a:rPr lang="en"/>
              <a:t>likelihood for defects.</a:t>
            </a:r>
            <a:endParaRPr/>
          </a:p>
          <a:p>
            <a:pPr indent="0" lvl="0" marL="0" rtl="0" algn="l">
              <a:spcBef>
                <a:spcPts val="1600"/>
              </a:spcBef>
              <a:spcAft>
                <a:spcPts val="1600"/>
              </a:spcAft>
              <a:buNone/>
            </a:pPr>
            <a:r>
              <a:rPr lang="en"/>
              <a:t>However, the amount of defects of the company product has not changed; rather, the perception of what constitutes as a defect becomes increasingly strict - resulting in a greater amount of defects found by the P - 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90075"/>
            <a:ext cx="85206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Briefly describe 5 other quality management tools and how you think the company might employ them to improve their quality management program.</a:t>
            </a:r>
            <a:endParaRPr/>
          </a:p>
        </p:txBody>
      </p:sp>
      <p:sp>
        <p:nvSpPr>
          <p:cNvPr id="105" name="Google Shape;105;p20"/>
          <p:cNvSpPr txBox="1"/>
          <p:nvPr>
            <p:ph idx="1" type="body"/>
          </p:nvPr>
        </p:nvSpPr>
        <p:spPr>
          <a:xfrm>
            <a:off x="311700" y="1848000"/>
            <a:ext cx="8520600" cy="278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Checklists: These tables show the steps and procedures that are needed to achieve quality</a:t>
            </a:r>
            <a:endParaRPr sz="1200"/>
          </a:p>
          <a:p>
            <a:pPr indent="-304800" lvl="1" marL="914400" rtl="0" algn="l">
              <a:spcBef>
                <a:spcPts val="0"/>
              </a:spcBef>
              <a:spcAft>
                <a:spcPts val="0"/>
              </a:spcAft>
              <a:buSzPts val="1200"/>
              <a:buChar char="○"/>
            </a:pPr>
            <a:r>
              <a:rPr lang="en" sz="1200"/>
              <a:t>This can show the company the exact step where the defect </a:t>
            </a:r>
            <a:r>
              <a:rPr lang="en" sz="1200"/>
              <a:t>occurred</a:t>
            </a:r>
            <a:endParaRPr sz="1200"/>
          </a:p>
          <a:p>
            <a:pPr indent="-304800" lvl="0" marL="457200" rtl="0" algn="l">
              <a:spcBef>
                <a:spcPts val="0"/>
              </a:spcBef>
              <a:spcAft>
                <a:spcPts val="0"/>
              </a:spcAft>
              <a:buSzPts val="1200"/>
              <a:buChar char="●"/>
            </a:pPr>
            <a:r>
              <a:rPr lang="en" sz="1200"/>
              <a:t>Histograms: These are used to record numerical information as a visual chart </a:t>
            </a:r>
            <a:endParaRPr sz="1200"/>
          </a:p>
          <a:p>
            <a:pPr indent="-304800" lvl="1" marL="914400" rtl="0" algn="l">
              <a:spcBef>
                <a:spcPts val="0"/>
              </a:spcBef>
              <a:spcAft>
                <a:spcPts val="0"/>
              </a:spcAft>
              <a:buSzPts val="1200"/>
              <a:buChar char="○"/>
            </a:pPr>
            <a:r>
              <a:rPr lang="en" sz="1200"/>
              <a:t>This is helpful to immediately see any trends of quality occurring at which sections</a:t>
            </a:r>
            <a:endParaRPr sz="1200"/>
          </a:p>
          <a:p>
            <a:pPr indent="-304800" lvl="0" marL="457200" rtl="0" algn="l">
              <a:spcBef>
                <a:spcPts val="0"/>
              </a:spcBef>
              <a:spcAft>
                <a:spcPts val="0"/>
              </a:spcAft>
              <a:buSzPts val="1200"/>
              <a:buChar char="●"/>
            </a:pPr>
            <a:r>
              <a:rPr lang="en" sz="1200"/>
              <a:t>Pareto Charts: They show data sets in order of size, immediately showing which causes should be addressed</a:t>
            </a:r>
            <a:endParaRPr sz="1200"/>
          </a:p>
          <a:p>
            <a:pPr indent="-304800" lvl="1" marL="914400" rtl="0" algn="l">
              <a:spcBef>
                <a:spcPts val="0"/>
              </a:spcBef>
              <a:spcAft>
                <a:spcPts val="0"/>
              </a:spcAft>
              <a:buSzPts val="1200"/>
              <a:buChar char="○"/>
            </a:pPr>
            <a:r>
              <a:rPr lang="en" sz="1200"/>
              <a:t>This can be used to assess quality by immediately seeing the cause and impact the defects have to ultimately rid the processes of the cause  </a:t>
            </a:r>
            <a:endParaRPr sz="1200"/>
          </a:p>
          <a:p>
            <a:pPr indent="-304800" lvl="0" marL="457200" rtl="0" algn="l">
              <a:spcBef>
                <a:spcPts val="0"/>
              </a:spcBef>
              <a:spcAft>
                <a:spcPts val="0"/>
              </a:spcAft>
              <a:buSzPts val="1200"/>
              <a:buChar char="●"/>
            </a:pPr>
            <a:r>
              <a:rPr lang="en" sz="1200"/>
              <a:t>Scatter Diagrams: This helps show the cause and effect of processes by comparing variables</a:t>
            </a:r>
            <a:endParaRPr sz="1200"/>
          </a:p>
          <a:p>
            <a:pPr indent="-304800" lvl="1" marL="914400" rtl="0" algn="l">
              <a:spcBef>
                <a:spcPts val="0"/>
              </a:spcBef>
              <a:spcAft>
                <a:spcPts val="0"/>
              </a:spcAft>
              <a:buSzPts val="1200"/>
              <a:buChar char="○"/>
            </a:pPr>
            <a:r>
              <a:rPr lang="en" sz="1200"/>
              <a:t>Comparing data into points on a chart will give a representation of the most common error in the system, recognizing it, and solving the defect to deliver a quality product</a:t>
            </a:r>
            <a:endParaRPr sz="1200"/>
          </a:p>
          <a:p>
            <a:pPr indent="-304800" lvl="0" marL="457200" rtl="0" algn="l">
              <a:spcBef>
                <a:spcPts val="0"/>
              </a:spcBef>
              <a:spcAft>
                <a:spcPts val="0"/>
              </a:spcAft>
              <a:buSzPts val="1200"/>
              <a:buChar char="●"/>
            </a:pPr>
            <a:r>
              <a:rPr lang="en" sz="1200"/>
              <a:t>Flow Charts: Used to display the steps of a process to understand what part of the process needs </a:t>
            </a:r>
            <a:r>
              <a:rPr lang="en" sz="1200"/>
              <a:t>correcting</a:t>
            </a:r>
            <a:endParaRPr sz="1200"/>
          </a:p>
          <a:p>
            <a:pPr indent="-304800" lvl="1" marL="914400" rtl="0" algn="l">
              <a:spcBef>
                <a:spcPts val="0"/>
              </a:spcBef>
              <a:spcAft>
                <a:spcPts val="0"/>
              </a:spcAft>
              <a:buSzPts val="1200"/>
              <a:buChar char="○"/>
            </a:pPr>
            <a:r>
              <a:rPr lang="en" sz="1200"/>
              <a:t>Similar to the checklist, this helps find exactly where the quality issues happen  and how to assess them</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