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yenrab/doing_more_with_java/blob/master/design_example_docs/track_360_use_case_documents.pdf" TargetMode="External"/><Relationship Id="rId4" Type="http://schemas.openxmlformats.org/officeDocument/2006/relationships/hyperlink" Target="http://mohamedelgendy.com/blog/how-to-write-a-use-cas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Documents</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By Paul Darr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4223700" cy="94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Use Case Document</a:t>
            </a:r>
            <a:endParaRPr/>
          </a:p>
        </p:txBody>
      </p:sp>
      <p:pic>
        <p:nvPicPr>
          <p:cNvPr id="79" name="Shape 79"/>
          <p:cNvPicPr preferRelativeResize="0"/>
          <p:nvPr/>
        </p:nvPicPr>
        <p:blipFill>
          <a:blip r:embed="rId3">
            <a:alphaModFix/>
          </a:blip>
          <a:stretch>
            <a:fillRect/>
          </a:stretch>
        </p:blipFill>
        <p:spPr>
          <a:xfrm>
            <a:off x="4630750" y="249600"/>
            <a:ext cx="3764125" cy="455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Resources:</a:t>
            </a:r>
            <a:endParaRPr/>
          </a:p>
        </p:txBody>
      </p:sp>
      <p:sp>
        <p:nvSpPr>
          <p:cNvPr id="85" name="Shape 8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Template available at:</a:t>
            </a:r>
            <a:endParaRPr/>
          </a:p>
          <a:p>
            <a:pPr indent="0" lvl="0" marL="0">
              <a:spcBef>
                <a:spcPts val="1600"/>
              </a:spcBef>
              <a:spcAft>
                <a:spcPts val="0"/>
              </a:spcAft>
              <a:buNone/>
            </a:pPr>
            <a:r>
              <a:rPr lang="en" u="sng">
                <a:solidFill>
                  <a:schemeClr val="hlink"/>
                </a:solidFill>
                <a:hlinkClick r:id="rId3"/>
              </a:rPr>
              <a:t>https://github.com/yenrab/doing_more_with_java/blob/master/design_example_docs/track_360_use_case_documents.pdf</a:t>
            </a:r>
            <a:endParaRPr/>
          </a:p>
          <a:p>
            <a:pPr indent="0" lvl="0" marL="0">
              <a:spcBef>
                <a:spcPts val="1600"/>
              </a:spcBef>
              <a:spcAft>
                <a:spcPts val="0"/>
              </a:spcAft>
              <a:buNone/>
            </a:pPr>
            <a:r>
              <a:rPr lang="en"/>
              <a:t>Doing More With Java PG. 15 Example</a:t>
            </a:r>
            <a:endParaRPr/>
          </a:p>
          <a:p>
            <a:pPr indent="0" lvl="0" marL="0">
              <a:spcBef>
                <a:spcPts val="1600"/>
              </a:spcBef>
              <a:spcAft>
                <a:spcPts val="0"/>
              </a:spcAft>
              <a:buNone/>
            </a:pPr>
            <a:r>
              <a:rPr lang="en"/>
              <a:t>Web resource:</a:t>
            </a:r>
            <a:endParaRPr/>
          </a:p>
          <a:p>
            <a:pPr indent="0" lvl="0" marL="0">
              <a:spcBef>
                <a:spcPts val="1600"/>
              </a:spcBef>
              <a:spcAft>
                <a:spcPts val="1600"/>
              </a:spcAft>
              <a:buNone/>
            </a:pPr>
            <a:r>
              <a:rPr lang="en" u="sng">
                <a:solidFill>
                  <a:schemeClr val="hlink"/>
                </a:solidFill>
                <a:hlinkClick r:id="rId4"/>
              </a:rPr>
              <a:t>http://mohamedelgendy.com/blog/how-to-write-a-use-case.html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Name, Summary, Version </a:t>
            </a:r>
            <a:endParaRPr/>
          </a:p>
        </p:txBody>
      </p:sp>
      <p:sp>
        <p:nvSpPr>
          <p:cNvPr id="91" name="Shape 91"/>
          <p:cNvSpPr txBox="1"/>
          <p:nvPr>
            <p:ph idx="1" type="body"/>
          </p:nvPr>
        </p:nvSpPr>
        <p:spPr>
          <a:xfrm>
            <a:off x="113925" y="1579500"/>
            <a:ext cx="8607900" cy="1305300"/>
          </a:xfrm>
          <a:prstGeom prst="rect">
            <a:avLst/>
          </a:prstGeom>
        </p:spPr>
        <p:txBody>
          <a:bodyPr anchorCtr="0" anchor="t" bIns="91425" lIns="91425" spcFirstLastPara="1" rIns="91425" wrap="square" tIns="91425">
            <a:noAutofit/>
          </a:bodyPr>
          <a:lstStyle/>
          <a:p>
            <a:pPr indent="-342900" lvl="0" marL="457200">
              <a:lnSpc>
                <a:spcPct val="100000"/>
              </a:lnSpc>
              <a:spcBef>
                <a:spcPts val="0"/>
              </a:spcBef>
              <a:spcAft>
                <a:spcPts val="0"/>
              </a:spcAft>
              <a:buSzPts val="1800"/>
              <a:buChar char="●"/>
            </a:pPr>
            <a:r>
              <a:rPr lang="en"/>
              <a:t>Assign a unique </a:t>
            </a:r>
            <a:r>
              <a:rPr b="1" lang="en"/>
              <a:t>name</a:t>
            </a:r>
            <a:r>
              <a:rPr lang="en"/>
              <a:t> to your use case preferably describing the functionality you want to present (like food order, order processing or ATM machine).</a:t>
            </a:r>
            <a:endParaRPr/>
          </a:p>
          <a:p>
            <a:pPr indent="-342900" lvl="0" marL="457200">
              <a:lnSpc>
                <a:spcPct val="100000"/>
              </a:lnSpc>
              <a:spcBef>
                <a:spcPts val="0"/>
              </a:spcBef>
              <a:spcAft>
                <a:spcPts val="0"/>
              </a:spcAft>
              <a:buSzPts val="1800"/>
              <a:buChar char="●"/>
            </a:pPr>
            <a:r>
              <a:rPr b="1" lang="en"/>
              <a:t>Summary</a:t>
            </a:r>
            <a:r>
              <a:rPr lang="en"/>
              <a:t> is a high level description of use case.</a:t>
            </a:r>
            <a:endParaRPr/>
          </a:p>
          <a:p>
            <a:pPr indent="-342900" lvl="0" marL="457200">
              <a:lnSpc>
                <a:spcPct val="100000"/>
              </a:lnSpc>
              <a:spcBef>
                <a:spcPts val="0"/>
              </a:spcBef>
              <a:spcAft>
                <a:spcPts val="0"/>
              </a:spcAft>
              <a:buSzPts val="1800"/>
              <a:buChar char="●"/>
            </a:pPr>
            <a:r>
              <a:rPr b="1" lang="en"/>
              <a:t>Version</a:t>
            </a:r>
            <a:r>
              <a:rPr lang="en"/>
              <a:t> is the current version number.</a:t>
            </a:r>
            <a:endParaRPr/>
          </a:p>
          <a:p>
            <a:pPr indent="0" lvl="0" marL="0">
              <a:spcBef>
                <a:spcPts val="1600"/>
              </a:spcBef>
              <a:spcAft>
                <a:spcPts val="1600"/>
              </a:spcAft>
              <a:buNone/>
            </a:pPr>
            <a:r>
              <a:t/>
            </a:r>
            <a:endParaRPr/>
          </a:p>
        </p:txBody>
      </p:sp>
      <p:pic>
        <p:nvPicPr>
          <p:cNvPr id="92" name="Shape 92"/>
          <p:cNvPicPr preferRelativeResize="0"/>
          <p:nvPr/>
        </p:nvPicPr>
        <p:blipFill>
          <a:blip r:embed="rId3">
            <a:alphaModFix/>
          </a:blip>
          <a:stretch>
            <a:fillRect/>
          </a:stretch>
        </p:blipFill>
        <p:spPr>
          <a:xfrm>
            <a:off x="493575" y="3000775"/>
            <a:ext cx="7848600"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Pre-conditions and Triggers</a:t>
            </a:r>
            <a:endParaRPr/>
          </a:p>
        </p:txBody>
      </p:sp>
      <p:sp>
        <p:nvSpPr>
          <p:cNvPr id="98" name="Shape 98"/>
          <p:cNvSpPr txBox="1"/>
          <p:nvPr>
            <p:ph idx="1" type="body"/>
          </p:nvPr>
        </p:nvSpPr>
        <p:spPr>
          <a:xfrm>
            <a:off x="333850" y="1595775"/>
            <a:ext cx="8397900" cy="1596000"/>
          </a:xfrm>
          <a:prstGeom prst="rect">
            <a:avLst/>
          </a:prstGeom>
        </p:spPr>
        <p:txBody>
          <a:bodyPr anchorCtr="0" anchor="t" bIns="91425" lIns="91425" spcFirstLastPara="1" rIns="91425" wrap="square" tIns="91425">
            <a:noAutofit/>
          </a:bodyPr>
          <a:lstStyle/>
          <a:p>
            <a:pPr indent="-342900" lvl="0" marL="457200">
              <a:lnSpc>
                <a:spcPct val="100000"/>
              </a:lnSpc>
              <a:spcBef>
                <a:spcPts val="0"/>
              </a:spcBef>
              <a:spcAft>
                <a:spcPts val="0"/>
              </a:spcAft>
              <a:buSzPts val="1800"/>
              <a:buChar char="●"/>
            </a:pPr>
            <a:r>
              <a:rPr b="1" lang="en"/>
              <a:t>Pre-conditions</a:t>
            </a:r>
            <a:r>
              <a:rPr lang="en"/>
              <a:t> are the conditions that must be met before this use case can start. Such as, the user has been granted authority to access the system or prices must exist for the products being sold.</a:t>
            </a:r>
            <a:endParaRPr/>
          </a:p>
          <a:p>
            <a:pPr indent="-342900" lvl="0" marL="457200">
              <a:lnSpc>
                <a:spcPct val="100000"/>
              </a:lnSpc>
              <a:spcBef>
                <a:spcPts val="0"/>
              </a:spcBef>
              <a:spcAft>
                <a:spcPts val="0"/>
              </a:spcAft>
              <a:buSzPts val="1800"/>
              <a:buChar char="●"/>
            </a:pPr>
            <a:r>
              <a:rPr b="1" lang="en"/>
              <a:t>Triggers</a:t>
            </a:r>
            <a:r>
              <a:rPr lang="en"/>
              <a:t> describe the event that causes the use case to be initiated.</a:t>
            </a:r>
            <a:endParaRPr/>
          </a:p>
        </p:txBody>
      </p:sp>
      <p:pic>
        <p:nvPicPr>
          <p:cNvPr id="99" name="Shape 99"/>
          <p:cNvPicPr preferRelativeResize="0"/>
          <p:nvPr/>
        </p:nvPicPr>
        <p:blipFill>
          <a:blip r:embed="rId3">
            <a:alphaModFix/>
          </a:blip>
          <a:stretch>
            <a:fillRect/>
          </a:stretch>
        </p:blipFill>
        <p:spPr>
          <a:xfrm>
            <a:off x="457200" y="3344175"/>
            <a:ext cx="7839075" cy="71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Main &amp; Alternative Success Scenarios</a:t>
            </a:r>
            <a:endParaRPr/>
          </a:p>
        </p:txBody>
      </p:sp>
      <p:sp>
        <p:nvSpPr>
          <p:cNvPr id="105" name="Shape 105"/>
          <p:cNvSpPr txBox="1"/>
          <p:nvPr>
            <p:ph idx="1" type="body"/>
          </p:nvPr>
        </p:nvSpPr>
        <p:spPr>
          <a:xfrm>
            <a:off x="407125" y="1595775"/>
            <a:ext cx="8324700" cy="97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 the steps for </a:t>
            </a:r>
            <a:r>
              <a:rPr b="1" lang="en"/>
              <a:t>normal</a:t>
            </a:r>
            <a:r>
              <a:rPr lang="en"/>
              <a:t> scenario</a:t>
            </a:r>
            <a:endParaRPr/>
          </a:p>
          <a:p>
            <a:pPr indent="0" lvl="0" marL="0">
              <a:spcBef>
                <a:spcPts val="1600"/>
              </a:spcBef>
              <a:spcAft>
                <a:spcPts val="1600"/>
              </a:spcAft>
              <a:buNone/>
            </a:pPr>
            <a:r>
              <a:rPr lang="en"/>
              <a:t>Outline the steps for </a:t>
            </a:r>
            <a:r>
              <a:rPr b="1" lang="en"/>
              <a:t>alternative</a:t>
            </a:r>
            <a:r>
              <a:rPr lang="en"/>
              <a:t> scenario</a:t>
            </a:r>
            <a:endParaRPr/>
          </a:p>
        </p:txBody>
      </p:sp>
      <p:pic>
        <p:nvPicPr>
          <p:cNvPr id="106" name="Shape 106"/>
          <p:cNvPicPr preferRelativeResize="0"/>
          <p:nvPr/>
        </p:nvPicPr>
        <p:blipFill>
          <a:blip r:embed="rId3">
            <a:alphaModFix/>
          </a:blip>
          <a:stretch>
            <a:fillRect/>
          </a:stretch>
        </p:blipFill>
        <p:spPr>
          <a:xfrm>
            <a:off x="457200" y="3105075"/>
            <a:ext cx="7858125" cy="71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Postconditions</a:t>
            </a:r>
            <a:endParaRPr/>
          </a:p>
        </p:txBody>
      </p:sp>
      <p:sp>
        <p:nvSpPr>
          <p:cNvPr id="112" name="Shape 112"/>
          <p:cNvSpPr txBox="1"/>
          <p:nvPr>
            <p:ph idx="1" type="body"/>
          </p:nvPr>
        </p:nvSpPr>
        <p:spPr>
          <a:xfrm>
            <a:off x="309425" y="1595775"/>
            <a:ext cx="8422200" cy="529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This part is exactly how it sounds. What should happen when the use case ends?</a:t>
            </a:r>
            <a:endParaRPr/>
          </a:p>
        </p:txBody>
      </p:sp>
      <p:pic>
        <p:nvPicPr>
          <p:cNvPr id="113" name="Shape 113"/>
          <p:cNvPicPr preferRelativeResize="0"/>
          <p:nvPr/>
        </p:nvPicPr>
        <p:blipFill>
          <a:blip r:embed="rId3">
            <a:alphaModFix/>
          </a:blip>
          <a:stretch>
            <a:fillRect/>
          </a:stretch>
        </p:blipFill>
        <p:spPr>
          <a:xfrm>
            <a:off x="457200" y="2277675"/>
            <a:ext cx="7886700" cy="21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Business Rules, Notes, Author, Date</a:t>
            </a:r>
            <a:endParaRPr/>
          </a:p>
        </p:txBody>
      </p:sp>
      <p:sp>
        <p:nvSpPr>
          <p:cNvPr id="119" name="Shape 119"/>
          <p:cNvSpPr txBox="1"/>
          <p:nvPr>
            <p:ph idx="1" type="body"/>
          </p:nvPr>
        </p:nvSpPr>
        <p:spPr>
          <a:xfrm>
            <a:off x="382700" y="1595775"/>
            <a:ext cx="8349000" cy="456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Notes are the additional items that need to be clarified or special conditions.</a:t>
            </a:r>
            <a:endParaRPr/>
          </a:p>
        </p:txBody>
      </p:sp>
      <p:pic>
        <p:nvPicPr>
          <p:cNvPr id="120" name="Shape 120"/>
          <p:cNvPicPr preferRelativeResize="0"/>
          <p:nvPr/>
        </p:nvPicPr>
        <p:blipFill>
          <a:blip r:embed="rId3">
            <a:alphaModFix/>
          </a:blip>
          <a:stretch>
            <a:fillRect/>
          </a:stretch>
        </p:blipFill>
        <p:spPr>
          <a:xfrm>
            <a:off x="685800" y="2204175"/>
            <a:ext cx="7848600" cy="194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