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5"/>
  </p:sldMasterIdLst>
  <p:notesMasterIdLst>
    <p:notesMasterId r:id="rId32"/>
  </p:notesMasterIdLst>
  <p:handoutMasterIdLst>
    <p:handoutMasterId r:id="rId33"/>
  </p:handoutMasterIdLst>
  <p:sldIdLst>
    <p:sldId id="363" r:id="rId6"/>
    <p:sldId id="374" r:id="rId7"/>
    <p:sldId id="376" r:id="rId8"/>
    <p:sldId id="378" r:id="rId9"/>
    <p:sldId id="371" r:id="rId10"/>
    <p:sldId id="372" r:id="rId11"/>
    <p:sldId id="373" r:id="rId12"/>
    <p:sldId id="381" r:id="rId13"/>
    <p:sldId id="380" r:id="rId14"/>
    <p:sldId id="379" r:id="rId15"/>
    <p:sldId id="383" r:id="rId16"/>
    <p:sldId id="384" r:id="rId17"/>
    <p:sldId id="368" r:id="rId18"/>
    <p:sldId id="369" r:id="rId19"/>
    <p:sldId id="365" r:id="rId20"/>
    <p:sldId id="370" r:id="rId21"/>
    <p:sldId id="385" r:id="rId22"/>
    <p:sldId id="386" r:id="rId23"/>
    <p:sldId id="387" r:id="rId24"/>
    <p:sldId id="388" r:id="rId25"/>
    <p:sldId id="390" r:id="rId26"/>
    <p:sldId id="391" r:id="rId27"/>
    <p:sldId id="393" r:id="rId28"/>
    <p:sldId id="394" r:id="rId29"/>
    <p:sldId id="389" r:id="rId30"/>
    <p:sldId id="3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42C5308-1E94-227D-6523-588AB9E192F1}" name="Dr. James R Morris-King" initials="DJRMK" userId="S::JAMESMK@MITRE.ORG::62f87526-64ba-4039-b3b2-097f1000037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BA52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A9350-B6C5-4F72-9A43-14450CD9E130}" v="864" dt="2022-07-12T14:58:54.150"/>
    <p1510:client id="{34BE551C-EF07-563F-37A2-58B51FA65CDA}" v="262" vWet="263" dt="2022-07-12T14:01:12.447"/>
    <p1510:client id="{7A48FBE2-3817-4547-AD1D-7F7FD035C985}" v="7911" dt="2022-07-12T15:36:00.043"/>
    <p1510:client id="{98939E94-D426-B649-ACB7-CC93FAC9BB6F}" v="63" dt="2022-07-12T15:32:32.364"/>
    <p1510:client id="{B20E4638-0C5E-0BDE-68E9-D1CEB272AC94}" v="105" vWet="106" dt="2022-07-12T15:34:3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4"/>
    <p:restoredTop sz="89040"/>
  </p:normalViewPr>
  <p:slideViewPr>
    <p:cSldViewPr snapToGrid="0">
      <p:cViewPr varScale="1">
        <p:scale>
          <a:sx n="95" d="100"/>
          <a:sy n="95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8/10/relationships/authors" Target="authors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 measures are non-total orders</a:t>
            </a:r>
          </a:p>
          <a:p>
            <a:r>
              <a:rPr lang="en-US" dirty="0"/>
              <a:t>Homomorphisms among objects serve to define orders</a:t>
            </a:r>
          </a:p>
          <a:p>
            <a:r>
              <a:rPr lang="en-US" dirty="0"/>
              <a:t>We show how to adapt a technique for ordering sequential attack trees to a general-purpose reusable approach that treats semantics as a black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lay Name delete when done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25702-2AB8-4622-9253-2D45F7040E36}"/>
              </a:ext>
            </a:extLst>
          </p:cNvPr>
          <p:cNvSpPr txBox="1"/>
          <p:nvPr userDrawn="1"/>
        </p:nvSpPr>
        <p:spPr>
          <a:xfrm>
            <a:off x="2856972" y="2148579"/>
            <a:ext cx="6478056" cy="156966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MITRE POWERPOINT</a:t>
            </a:r>
          </a:p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2840-C05C-4D4B-B80B-23BD595DD4ED}"/>
              </a:ext>
            </a:extLst>
          </p:cNvPr>
          <p:cNvSpPr txBox="1">
            <a:spLocks/>
          </p:cNvSpPr>
          <p:nvPr userDrawn="1"/>
        </p:nvSpPr>
        <p:spPr>
          <a:xfrm>
            <a:off x="8708613" y="5435532"/>
            <a:ext cx="3073883" cy="64418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 cap="all" baseline="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tx1"/>
                </a:solidFill>
              </a:rPr>
              <a:t>DELETE FROM DECK WHEN DONE. DO NOT PRINT.</a:t>
            </a:r>
          </a:p>
        </p:txBody>
      </p:sp>
    </p:spTree>
    <p:extLst>
      <p:ext uri="{BB962C8B-B14F-4D97-AF65-F5344CB8AC3E}">
        <p14:creationId xmlns:p14="http://schemas.microsoft.com/office/powerpoint/2010/main" val="15724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90793"/>
            <a:ext cx="11277600" cy="69333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D90CE-67F6-4B4B-B71D-C7D5E38835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209964"/>
            <a:ext cx="11277600" cy="5038436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4B183-E242-4BEB-A0C8-856BF8515D5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5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4527" y="1243584"/>
            <a:ext cx="4572000" cy="583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9352" y="1243584"/>
            <a:ext cx="4572000" cy="583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943122"/>
            <a:ext cx="4572000" cy="4305278"/>
          </a:xfrm>
        </p:spPr>
        <p:txBody>
          <a:bodyPr anchor="ctr"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943122"/>
            <a:ext cx="4572000" cy="4305278"/>
          </a:xfrm>
        </p:spPr>
        <p:txBody>
          <a:bodyPr anchor="ctr"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 Layout_NoSub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507524"/>
            <a:ext cx="4572000" cy="4740876"/>
          </a:xfrm>
        </p:spPr>
        <p:txBody>
          <a:bodyPr anchor="ctr"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507524"/>
            <a:ext cx="4572000" cy="4740876"/>
          </a:xfrm>
        </p:spPr>
        <p:txBody>
          <a:bodyPr anchor="ctr"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8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729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91482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10566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6CCB086-36EF-4F8A-8FB2-EC29098B97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838" y="2005357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1378EDB8-0740-4899-9053-3E5A2591CF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5300" y="2004733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E0DBD197-6D2F-4C08-9281-235DD012C3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86250" y="2015140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38DE22-45AE-4C21-8B18-7AE528A43EB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lce Imag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103822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905250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7722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96297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14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349821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0503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9174480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72CD6B6-9C07-420E-9231-F63233160B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476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8F24A27-0605-44A5-AC6D-02C755F07B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50814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ADA441C-C4BE-4EAB-8819-5C78BDC65D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8426" y="3963531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708554F-2173-4A8D-B673-E68B1415F33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7448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60724D-7DC9-41A3-B4D7-9EFE4E7F65AF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7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Tex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lIns="91440" rIns="91440" anchor="ctr">
            <a:noAutofit/>
          </a:bodyPr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36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1747764"/>
            <a:ext cx="5524500" cy="11781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 hasCustomPrompt="1"/>
          </p:nvPr>
        </p:nvSpPr>
        <p:spPr>
          <a:xfrm>
            <a:off x="457200" y="3079286"/>
            <a:ext cx="5522976" cy="31691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097280" indent="-292608">
              <a:lnSpc>
                <a:spcPct val="100000"/>
              </a:lnSpc>
              <a:buFont typeface="Arial" panose="020B0604020202020204" pitchFamily="34" charset="0"/>
              <a:buChar char="▫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76B16-28A0-4B86-897C-30382FC3EB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4200" y="1942092"/>
            <a:ext cx="4818450" cy="923330"/>
          </a:xfrm>
        </p:spPr>
        <p:txBody>
          <a:bodyPr>
            <a:spAutoFit/>
          </a:bodyPr>
          <a:lstStyle>
            <a:lvl1pPr>
              <a:defRPr sz="2800" cap="none" baseline="0"/>
            </a:lvl1pPr>
            <a:lvl2pPr marL="295275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“Click to edit text”</a:t>
            </a:r>
          </a:p>
          <a:p>
            <a:pPr lvl="1"/>
            <a:r>
              <a:rPr lang="en-US"/>
              <a:t>To have source text, hit the bullet indent button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558DF-6B9E-4F30-9907-341ECFEE059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62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Quot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198" y="381000"/>
            <a:ext cx="10287000" cy="693337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3200" b="1" i="0" kern="1200" cap="none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199" y="1243584"/>
            <a:ext cx="10286999" cy="4913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5541CB-C5CF-406B-A04F-B92D0DF858F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950142"/>
            <a:ext cx="5524500" cy="4298258"/>
          </a:xfrm>
        </p:spPr>
        <p:txBody>
          <a:bodyPr/>
          <a:lstStyle>
            <a:lvl1pPr>
              <a:buFontTx/>
              <a:buNone/>
              <a:defRPr cap="none" baseline="0"/>
            </a:lvl1pPr>
            <a:lvl2pPr marL="352425" indent="-342900">
              <a:buClr>
                <a:schemeClr val="accent3"/>
              </a:buClr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  <a:lvl5pPr marL="1203325" indent="0">
              <a:buFontTx/>
              <a:buNone/>
              <a:defRPr/>
            </a:lvl5pPr>
          </a:lstStyle>
          <a:p>
            <a:pPr lvl="0"/>
            <a:r>
              <a:rPr lang="en-US"/>
              <a:t>“Click to edit textbox text”</a:t>
            </a:r>
          </a:p>
          <a:p>
            <a:pPr lvl="1"/>
            <a:r>
              <a:rPr lang="en-US"/>
              <a:t>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4F11A7-B65F-415E-B94A-A94E3E68351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03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DB5DA-42BB-4CA2-904F-B5CFF726EB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13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C7C9F-14F4-4ECF-8292-C4068523692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74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A80F-4B09-474F-AC6A-0B559CF8FE7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8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425A4-6157-4D15-BE18-F6681CAEF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1075" y="1148641"/>
            <a:ext cx="9524999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1075" y="3914346"/>
            <a:ext cx="4838700" cy="299750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71075" y="3408284"/>
            <a:ext cx="4838700" cy="39856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ADD1A-52EF-47F8-8479-0D1AADD85D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5200" y="5715000"/>
            <a:ext cx="3959588" cy="394802"/>
          </a:xfrm>
          <a:prstGeom prst="rect">
            <a:avLst/>
          </a:prstGeom>
        </p:spPr>
      </p:pic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E1491870-16CB-40BB-9E5B-333D9C542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62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30" hasCustomPrompt="1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video to placeholder or click on icon to place video from file.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29D446-8F95-48AE-89AE-FBA09C8C3FC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5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4048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0622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91912-0D51-4625-BCF6-2DC607E7F31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8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t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2055258"/>
            <a:ext cx="4389120" cy="4206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48032"/>
            <a:ext cx="5638800" cy="4213466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1CD7E1-2D1F-45CC-8991-0AFB4CE00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68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30"/>
          </p:nvPr>
        </p:nvSpPr>
        <p:spPr>
          <a:xfrm>
            <a:off x="6835140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110B8-B9E5-4246-B47F-CD94B48C5BC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0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4440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81A30-CC92-4726-A92B-33943355A5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90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9801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21966-19EA-4D11-9FC9-0C873119044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751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492902" y="1469403"/>
            <a:ext cx="15740" cy="466344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EFCD65FE-8E21-4D83-BA34-36B16ADDC6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50142"/>
            <a:ext cx="5190417" cy="4264311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F4907B-AB42-4085-A733-84543E3891E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5221AF0-44E5-435A-A5F3-80703E0176B8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3DE4E3-7AB4-4F9F-A21F-5ABD1FBFD442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5ACCE7-B0BD-4653-8D2D-FAC99EC5ABC7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BA0F-68A8-439D-9E59-6E822802F7B9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2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497870" y="1469403"/>
            <a:ext cx="18642" cy="5523193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2011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2010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2014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2015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B489350-C810-F747-8618-803CE32AB65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FFF08DC9-5516-C943-85E4-AF95CAA8B3CA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6163C09-67F3-46C5-86D7-A7A826259F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6614CE4-CA70-4BC9-9A09-C7D82F30508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F3D3AA6-F496-48FD-B37C-CFD89D97114D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21F34B-1160-4557-9863-AE5D2033D5DD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785919-2DE5-4BD9-8676-3E37BEF19754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9DA351-B5CC-4C16-B498-9DA5317EC3DB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5111" y="389583"/>
            <a:ext cx="7620000" cy="58521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602224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500772" y="0"/>
            <a:ext cx="18288" cy="5998247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443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1CC5B96-EADC-144C-B345-5D69DE7E13B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sp>
        <p:nvSpPr>
          <p:cNvPr id="30" name="Content Placeholder 12">
            <a:extLst>
              <a:ext uri="{FF2B5EF4-FFF2-40B4-BE49-F238E27FC236}">
                <a16:creationId xmlns:a16="http://schemas.microsoft.com/office/drawing/2014/main" id="{36F3249E-7F49-2146-8A31-74BE6B6932AB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9A045578-08BA-467F-A528-43EAFE62D5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019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E55179-E9D2-43F4-AFF0-971EB8B0153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5880C37-78FE-4CF8-A2D1-9F2096A9AD86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9981EC-B700-40AA-9BBB-FC70A2A99716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6CBAE5-196B-4DE0-83DB-84C7B9E8C8AE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9236D2-34B2-470A-A875-2D451B66B602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3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-51955" y="3319397"/>
            <a:ext cx="12297875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924539" y="1079567"/>
            <a:ext cx="3502393" cy="8327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, </a:t>
            </a:r>
            <a:r>
              <a:rPr lang="en-US" err="1"/>
              <a:t>est</a:t>
            </a:r>
            <a:r>
              <a:rPr lang="en-US"/>
              <a:t> non.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35" y="2052951"/>
            <a:ext cx="3169526" cy="78578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 baseline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 non.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3148" y="4869873"/>
            <a:ext cx="3502393" cy="1008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, </a:t>
            </a:r>
            <a:r>
              <a:rPr lang="en-US" err="1"/>
              <a:t>est</a:t>
            </a:r>
            <a:r>
              <a:rPr lang="en-US"/>
              <a:t> non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, nisi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21"/>
          </p:nvPr>
        </p:nvSpPr>
        <p:spPr>
          <a:xfrm>
            <a:off x="4855492" y="1173805"/>
            <a:ext cx="9144" cy="214969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32867" y="3445093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985343" y="3460258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73157" y="1065919"/>
            <a:ext cx="3672840" cy="1919124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photo from file.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7772399" y="3972048"/>
            <a:ext cx="3624019" cy="1920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photo from file.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2" hasCustomPrompt="1"/>
          </p:nvPr>
        </p:nvSpPr>
        <p:spPr>
          <a:xfrm>
            <a:off x="6849773" y="2056237"/>
            <a:ext cx="1189328" cy="991352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Font typeface="Arial" charset="0"/>
              <a:buNone/>
              <a:defRPr sz="10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file from file.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9AB02D0F-3CC6-6245-8DB2-80D316CCD2D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71994" y="3879379"/>
            <a:ext cx="2063127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81D806-57EA-4AF1-804A-82512300C1B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184C264F-0E9F-491A-B9F1-689D83291E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5687" y="3202946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D05E11-516A-48DD-915D-750404B133B4}"/>
              </a:ext>
            </a:extLst>
          </p:cNvPr>
          <p:cNvSpPr/>
          <p:nvPr userDrawn="1"/>
        </p:nvSpPr>
        <p:spPr>
          <a:xfrm>
            <a:off x="696997" y="320085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184C83-DCBA-4EA4-865C-08BB84947FEB}"/>
              </a:ext>
            </a:extLst>
          </p:cNvPr>
          <p:cNvSpPr/>
          <p:nvPr userDrawn="1"/>
        </p:nvSpPr>
        <p:spPr>
          <a:xfrm>
            <a:off x="2647040" y="320509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07D54D-1928-453C-A10F-D11DAE69D5F4}"/>
              </a:ext>
            </a:extLst>
          </p:cNvPr>
          <p:cNvSpPr/>
          <p:nvPr userDrawn="1"/>
        </p:nvSpPr>
        <p:spPr>
          <a:xfrm>
            <a:off x="2747520" y="3323495"/>
            <a:ext cx="9144" cy="28008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42A626-EA4A-412E-BA23-217FD25FF006}"/>
              </a:ext>
            </a:extLst>
          </p:cNvPr>
          <p:cNvSpPr/>
          <p:nvPr userDrawn="1"/>
        </p:nvSpPr>
        <p:spPr>
          <a:xfrm>
            <a:off x="805702" y="298586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DB29EC-A6A1-4B64-ABB7-A5081788F7FD}"/>
              </a:ext>
            </a:extLst>
          </p:cNvPr>
          <p:cNvSpPr/>
          <p:nvPr userDrawn="1"/>
        </p:nvSpPr>
        <p:spPr>
          <a:xfrm>
            <a:off x="8771202" y="3295436"/>
            <a:ext cx="9144" cy="64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305A4E1B-C39C-40EC-B1B1-0EA162CF613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242318" y="3233347"/>
            <a:ext cx="148090" cy="150176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accent4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es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389C5EC8-26B5-4663-B314-DAAC656E735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749141" y="321400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E3CE03-3EFE-4EAA-9C4F-718840AEC4F4}"/>
              </a:ext>
            </a:extLst>
          </p:cNvPr>
          <p:cNvSpPr/>
          <p:nvPr userDrawn="1"/>
        </p:nvSpPr>
        <p:spPr>
          <a:xfrm>
            <a:off x="6865399" y="305893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05CF11-6079-4A46-9F66-36F69F7B6F4E}"/>
              </a:ext>
            </a:extLst>
          </p:cNvPr>
          <p:cNvSpPr/>
          <p:nvPr userDrawn="1"/>
        </p:nvSpPr>
        <p:spPr>
          <a:xfrm>
            <a:off x="4846984" y="1045413"/>
            <a:ext cx="9144" cy="2194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C22A85A3-DEB6-42BA-A2FF-9B8761594B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666117" y="320509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9A23BD-AEBB-4BB6-A3F7-B35D4EECB94E}"/>
              </a:ext>
            </a:extLst>
          </p:cNvPr>
          <p:cNvSpPr/>
          <p:nvPr userDrawn="1"/>
        </p:nvSpPr>
        <p:spPr>
          <a:xfrm>
            <a:off x="5309023" y="3394815"/>
            <a:ext cx="9144" cy="1097280"/>
          </a:xfrm>
          <a:prstGeom prst="rect">
            <a:avLst/>
          </a:prstGeom>
          <a:solidFill>
            <a:srgbClr val="D4D3D4"/>
          </a:solidFill>
          <a:ln>
            <a:solidFill>
              <a:srgbClr val="D4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Insert_Phot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633B2E5-C80A-4E77-B649-E08B4752435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667" y="0"/>
            <a:ext cx="12192000" cy="6858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FFFF00"/>
                </a:solidFill>
                <a:latin typeface="+mj-lt"/>
              </a:rPr>
              <a:t>To add background image: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>
                <a:solidFill>
                  <a:srgbClr val="FFFF00"/>
                </a:solidFill>
                <a:latin typeface="+mj-lt"/>
              </a:rPr>
              <a:t>Navigate to FJ: Images.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>
                <a:solidFill>
                  <a:srgbClr val="FFFF00"/>
                </a:solidFill>
                <a:latin typeface="+mj-lt"/>
              </a:rPr>
              <a:t>Select a photo from the featured gallery, “Images for PPT Cover Slides.”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>
                <a:solidFill>
                  <a:srgbClr val="FFFF00"/>
                </a:solidFill>
                <a:latin typeface="+mj-lt"/>
              </a:rPr>
              <a:t>Save the desired image to your computer or desired location.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>
                <a:solidFill>
                  <a:srgbClr val="FFFF00"/>
                </a:solidFill>
                <a:latin typeface="+mj-lt"/>
              </a:rPr>
              <a:t>Next, click on the icon &amp; choose image from the saved location.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>
                <a:solidFill>
                  <a:srgbClr val="FFFF00"/>
                </a:solidFill>
                <a:latin typeface="+mj-lt"/>
              </a:rPr>
              <a:t>Insert image.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b="1">
              <a:solidFill>
                <a:srgbClr val="FFFF0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139975"/>
            <a:ext cx="10238874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91232"/>
            <a:ext cx="5201349" cy="299750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3385170"/>
            <a:ext cx="5714999" cy="398567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931540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3EA8C-78AF-48A7-A538-DDBFC2B39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6" y="4615356"/>
            <a:ext cx="355600" cy="288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D9D0C-1FB8-436D-B167-7D9E3864B6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912" y="4993711"/>
            <a:ext cx="496482" cy="486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3F905-A55F-4DFE-B71C-27C0AD7017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5200" y="5715000"/>
            <a:ext cx="4174376" cy="416219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473F95A-71DA-4E3E-9617-D9C1EF720A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502152"/>
            <a:ext cx="6117336" cy="2368296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email@mitre.org</a:t>
            </a:r>
          </a:p>
          <a:p>
            <a:pPr lvl="1"/>
            <a:r>
              <a:rPr lang="en-US"/>
              <a:t>    @</a:t>
            </a:r>
            <a:r>
              <a:rPr lang="en-US" err="1"/>
              <a:t>TwitterHandle</a:t>
            </a:r>
            <a:endParaRPr lang="en-US"/>
          </a:p>
          <a:p>
            <a:pPr lvl="1"/>
            <a:r>
              <a:rPr lang="en-US"/>
              <a:t>     linkedin.com/in/</a:t>
            </a:r>
            <a:r>
              <a:rPr lang="en-US" err="1"/>
              <a:t>firstnamelastname</a:t>
            </a:r>
            <a:endParaRPr lang="en-US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7621E69-3136-412D-9F02-7617ED327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51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_disclaimer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A9BEE-33FC-4028-A95F-D2A7B8D4D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497263"/>
            <a:ext cx="4765675" cy="27813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Project Name</a:t>
            </a:r>
          </a:p>
          <a:p>
            <a:pPr lvl="0"/>
            <a:r>
              <a:rPr lang="en-US"/>
              <a:t>Project Number</a:t>
            </a:r>
          </a:p>
          <a:p>
            <a:pPr lvl="0"/>
            <a:r>
              <a:rPr lang="en-US"/>
              <a:t>Disclaimer text</a:t>
            </a:r>
          </a:p>
          <a:p>
            <a:pPr lvl="1"/>
            <a:r>
              <a:rPr lang="en-US"/>
              <a:t>Additional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33CC0-0812-4E22-B6BB-A0C1CC7F5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5200" y="5715000"/>
            <a:ext cx="4174376" cy="416219"/>
          </a:xfrm>
          <a:prstGeom prst="rect">
            <a:avLst/>
          </a:prstGeom>
        </p:spPr>
      </p:pic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5CECFA0F-6E30-41CB-8655-2BD7D9FAD580}"/>
              </a:ext>
            </a:extLst>
          </p:cNvPr>
          <p:cNvSpPr txBox="1">
            <a:spLocks/>
          </p:cNvSpPr>
          <p:nvPr userDrawn="1"/>
        </p:nvSpPr>
        <p:spPr>
          <a:xfrm>
            <a:off x="1" y="-32656"/>
            <a:ext cx="10394950" cy="11493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kern="1200" cap="none" baseline="0">
                <a:solidFill>
                  <a:srgbClr val="FFFF00"/>
                </a:solidFill>
                <a:latin typeface="+mn-lt"/>
                <a:ea typeface="Arial Narrow" charset="0"/>
                <a:cs typeface="Arial Narrow" charset="0"/>
              </a:defRPr>
            </a:lvl1pPr>
            <a:lvl2pPr marL="9525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tabLst/>
              <a:defRPr lang="en-US" sz="24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2pPr>
            <a:lvl3pPr marL="238125" indent="-2381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3pPr>
            <a:lvl4pPr marL="693738" marR="0" indent="-347663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4pPr>
            <a:lvl5pPr marL="1543050" marR="0" indent="-339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Wingdings" panose="05000000000000000000" pitchFamily="2" charset="2"/>
              <a:buChar char="§"/>
              <a:tabLst/>
              <a:defRPr lang="en-US" sz="22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5pPr>
            <a:lvl6pPr marL="1947863" marR="0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sz="18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907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1363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Disclaimer: Presentation Option Only</a:t>
            </a:r>
            <a:endParaRPr lang="en-US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C892AD-B5C2-4E9D-A06B-A6C82AAA04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79437"/>
            <a:ext cx="11666481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If needed, use this slide to add required contract or project information specific to your sponsor.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191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717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38809" y="1447800"/>
            <a:ext cx="10830679" cy="46783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47B0E2E1-A200-4F0C-B816-73B6279E12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651" y="6594601"/>
            <a:ext cx="7779651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9728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5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lide_Nav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E4DF4-6375-4FE7-B913-6C0DF4824C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428750" y="2397405"/>
            <a:ext cx="9334499" cy="1754326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“Arial 54 pt. Insert </a:t>
            </a:r>
            <a:br>
              <a:rPr lang="en-US"/>
            </a:br>
            <a:r>
              <a:rPr lang="en-US"/>
              <a:t>Quotation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A65E7-1949-48B7-B325-BBA635E86B77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390" y="391163"/>
            <a:ext cx="557700" cy="154923"/>
          </a:xfrm>
          <a:prstGeom prst="rect">
            <a:avLst/>
          </a:prstGeom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D97154B2-6CF0-452F-924D-5819D4D42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927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2046425"/>
            <a:ext cx="9334500" cy="1382576"/>
          </a:xfrm>
        </p:spPr>
        <p:txBody>
          <a:bodyPr/>
          <a:lstStyle>
            <a:lvl1pPr algn="l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0BB03-948C-4A12-8DBC-361F0C66729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5630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 anchor="ctr"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79E39-B804-433D-A46E-6245A4354F4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31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No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876094" y="381000"/>
            <a:ext cx="2784886" cy="27640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4684506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492918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265612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074024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10893422" y="6485433"/>
            <a:ext cx="800100" cy="25185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48F8F-F2E8-4F73-9030-FB00A087F5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37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BBD24B-BA71-4BF8-8506-D0B84537AE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878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2B79737-3312-4FC8-AC98-3A2E9BBF11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7197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F5D51-61E5-4B38-BE9B-7745F7365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3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With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6037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0377" y="3903250"/>
            <a:ext cx="343927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382826" y="3903250"/>
            <a:ext cx="3427206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298629" y="3903250"/>
            <a:ext cx="3421788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388299"/>
            <a:ext cx="11277600" cy="656850"/>
          </a:xfrm>
        </p:spPr>
        <p:txBody>
          <a:bodyPr/>
          <a:lstStyle>
            <a:lvl1pPr algn="ctr"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4370762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828114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78FE3D0-043E-4E41-B23C-6B8EB88E02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0375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3010D54-552B-4047-99A4-03DE23E681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1146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0B40436-66AC-4444-BF02-7E4752A291A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0761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BC3F3B-A551-47E1-A36B-1028268BB92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6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 anchor="ctr"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E1A187-F1F8-4412-B668-9B3B87A7B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519672"/>
            <a:ext cx="598780" cy="2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5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C14A-20CD-D344-A1D8-47FECE9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2445"/>
            <a:ext cx="11277600" cy="504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r" defTabSz="914400" rtl="0" eaLnBrk="1" latinLnBrk="0" hangingPunct="1">
              <a:defRPr lang="en-US" sz="800" kern="1200" cap="all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82DF8D3-2BEA-4C2B-A83D-F7B226434259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2022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83775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defRPr sz="24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  <a:lvl2pPr marL="9525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2pPr>
      <a:lvl3pPr marL="238125" indent="-2381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3pPr>
      <a:lvl4pPr marL="693738" marR="0" indent="-3476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4pPr>
      <a:lvl5pPr marL="1543050" marR="0" indent="-3397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5000"/>
        <a:buFont typeface="Wingdings" panose="05000000000000000000" pitchFamily="2" charset="2"/>
        <a:buChar char="§"/>
        <a:tabLst/>
        <a:defRPr lang="en-US" sz="22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5pPr>
      <a:lvl6pPr marL="1947863" marR="0" indent="-2317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sz="1800" b="0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22907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136392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288">
          <p15:clr>
            <a:srgbClr val="F26B43"/>
          </p15:clr>
        </p15:guide>
        <p15:guide id="25" pos="7392">
          <p15:clr>
            <a:srgbClr val="F26B43"/>
          </p15:clr>
        </p15:guide>
        <p15:guide id="26" orient="horz" pos="3936">
          <p15:clr>
            <a:srgbClr val="F26B43"/>
          </p15:clr>
        </p15:guide>
        <p15:guide id="27" orient="horz" pos="240">
          <p15:clr>
            <a:srgbClr val="F26B43"/>
          </p15:clr>
        </p15:guide>
        <p15:guide id="28" orient="horz" pos="4248">
          <p15:clr>
            <a:srgbClr val="F26B43"/>
          </p15:clr>
        </p15:guide>
        <p15:guide id="29" pos="3840">
          <p15:clr>
            <a:srgbClr val="F26B43"/>
          </p15:clr>
        </p15:guide>
        <p15:guide id="30" orient="horz" pos="4200">
          <p15:clr>
            <a:srgbClr val="F26B43"/>
          </p15:clr>
        </p15:guide>
        <p15:guide id="31" orient="horz" pos="4128">
          <p15:clr>
            <a:srgbClr val="F26B43"/>
          </p15:clr>
        </p15:guide>
        <p15:guide id="32" orient="horz" pos="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sv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233/FI2017-153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8.png"/><Relationship Id="rId21" Type="http://schemas.openxmlformats.org/officeDocument/2006/relationships/image" Target="../media/image33.png"/><Relationship Id="rId7" Type="http://schemas.openxmlformats.org/officeDocument/2006/relationships/image" Target="../media/image191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9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18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5" Type="http://schemas.openxmlformats.org/officeDocument/2006/relationships/image" Target="../media/image210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2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CF2A-74AF-8043-ADA0-FF873AF53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Orderings in Security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8ECF2-EF6D-4344-89F1-014C0206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587008"/>
            <a:ext cx="4838700" cy="299750"/>
          </a:xfrm>
        </p:spPr>
        <p:txBody>
          <a:bodyPr/>
          <a:lstStyle/>
          <a:p>
            <a:r>
              <a:rPr lang="en-US" dirty="0"/>
              <a:t>August 12, 2022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C7AC7-7CE7-8045-88A7-3AFF6AFEF6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1075" y="3408284"/>
            <a:ext cx="4838700" cy="953509"/>
          </a:xfrm>
        </p:spPr>
        <p:txBody>
          <a:bodyPr/>
          <a:lstStyle/>
          <a:p>
            <a:r>
              <a:rPr lang="en-US" dirty="0" err="1"/>
              <a:t>GuttmanFest</a:t>
            </a:r>
            <a:r>
              <a:rPr lang="en-US" dirty="0"/>
              <a:t> 2022</a:t>
            </a:r>
          </a:p>
          <a:p>
            <a:r>
              <a:rPr lang="en-US" dirty="0"/>
              <a:t>Paul Rowe</a:t>
            </a:r>
          </a:p>
        </p:txBody>
      </p:sp>
    </p:spTree>
    <p:extLst>
      <p:ext uri="{BB962C8B-B14F-4D97-AF65-F5344CB8AC3E}">
        <p14:creationId xmlns:p14="http://schemas.microsoft.com/office/powerpoint/2010/main" val="363787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A987C-D16E-AF4F-A61F-E063EC37D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B0E2E1-A200-4F0C-B816-73B6279E123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DF1830-C4DD-604B-A129-5ED6427DE40D}"/>
                  </a:ext>
                </a:extLst>
              </p:cNvPr>
              <p:cNvSpPr txBox="1"/>
              <p:nvPr/>
            </p:nvSpPr>
            <p:spPr>
              <a:xfrm>
                <a:off x="2271978" y="1202470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REQ(0, 2,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DF1830-C4DD-604B-A129-5ED6427DE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78" y="1202470"/>
                <a:ext cx="2524835" cy="338554"/>
              </a:xfrm>
              <a:prstGeom prst="rect">
                <a:avLst/>
              </a:prstGeom>
              <a:blipFill>
                <a:blip r:embed="rId2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06155-5EDD-1A4F-A625-E2D3AB268694}"/>
                  </a:ext>
                </a:extLst>
              </p:cNvPr>
              <p:cNvSpPr txBox="1"/>
              <p:nvPr/>
            </p:nvSpPr>
            <p:spPr>
              <a:xfrm>
                <a:off x="2271977" y="1803517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SPLIT(2,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06155-5EDD-1A4F-A625-E2D3AB268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77" y="1803517"/>
                <a:ext cx="2524835" cy="338554"/>
              </a:xfrm>
              <a:prstGeom prst="rect">
                <a:avLst/>
              </a:prstGeom>
              <a:blipFill>
                <a:blip r:embed="rId3"/>
                <a:stretch>
                  <a:fillRect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BB2EF-32A9-AF44-A160-656B8B1D00C4}"/>
                  </a:ext>
                </a:extLst>
              </p:cNvPr>
              <p:cNvSpPr txBox="1"/>
              <p:nvPr/>
            </p:nvSpPr>
            <p:spPr>
              <a:xfrm>
                <a:off x="349921" y="2392645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KIM(2, 1,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K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BB2EF-32A9-AF44-A160-656B8B1D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21" y="2392645"/>
                <a:ext cx="2524835" cy="338554"/>
              </a:xfrm>
              <a:prstGeom prst="rect">
                <a:avLst/>
              </a:prstGeom>
              <a:blipFill>
                <a:blip r:embed="rId4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A57C6-6C08-134C-B041-3EA5419B161A}"/>
                  </a:ext>
                </a:extLst>
              </p:cNvPr>
              <p:cNvSpPr txBox="1"/>
              <p:nvPr/>
            </p:nvSpPr>
            <p:spPr>
              <a:xfrm>
                <a:off x="3570787" y="2404564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REQ(2, 1,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A57C6-6C08-134C-B041-3EA5419B1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87" y="2404564"/>
                <a:ext cx="2524835" cy="338554"/>
              </a:xfrm>
              <a:prstGeom prst="rect">
                <a:avLst/>
              </a:prstGeom>
              <a:blipFill>
                <a:blip r:embed="rId5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2E0DA9-471F-C44B-993F-1520FAD12E48}"/>
                  </a:ext>
                </a:extLst>
              </p:cNvPr>
              <p:cNvSpPr txBox="1"/>
              <p:nvPr/>
            </p:nvSpPr>
            <p:spPr>
              <a:xfrm>
                <a:off x="3570787" y="3005611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USM(1,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U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2E0DA9-471F-C44B-993F-1520FAD12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87" y="3005611"/>
                <a:ext cx="2524835" cy="338554"/>
              </a:xfrm>
              <a:prstGeom prst="rect">
                <a:avLst/>
              </a:prstGeom>
              <a:blipFill>
                <a:blip r:embed="rId6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6546FA-B360-884D-9193-B0BD18EF831C}"/>
                  </a:ext>
                </a:extLst>
              </p:cNvPr>
              <p:cNvSpPr txBox="1"/>
              <p:nvPr/>
            </p:nvSpPr>
            <p:spPr>
              <a:xfrm>
                <a:off x="3571165" y="3606658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SIG(1,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U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6546FA-B360-884D-9193-B0BD18E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165" y="3606658"/>
                <a:ext cx="2524835" cy="338554"/>
              </a:xfrm>
              <a:prstGeom prst="rect">
                <a:avLst/>
              </a:prstGeom>
              <a:blipFill>
                <a:blip r:embed="rId7"/>
                <a:stretch>
                  <a:fillRect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122458-3309-F840-86BD-A6A3EA77C973}"/>
                  </a:ext>
                </a:extLst>
              </p:cNvPr>
              <p:cNvSpPr txBox="1"/>
              <p:nvPr/>
            </p:nvSpPr>
            <p:spPr>
              <a:xfrm>
                <a:off x="3570786" y="4207705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RPY(2,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122458-3309-F840-86BD-A6A3EA77C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86" y="4207705"/>
                <a:ext cx="2524835" cy="338554"/>
              </a:xfrm>
              <a:prstGeom prst="rect">
                <a:avLst/>
              </a:prstGeom>
              <a:blipFill>
                <a:blip r:embed="rId8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AA7F65-BA9C-9244-B88D-BC36078B9304}"/>
                  </a:ext>
                </a:extLst>
              </p:cNvPr>
              <p:cNvSpPr txBox="1"/>
              <p:nvPr/>
            </p:nvSpPr>
            <p:spPr>
              <a:xfrm>
                <a:off x="1074298" y="4808752"/>
                <a:ext cx="4920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JOIN(2,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K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K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𝜉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∥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AA7F65-BA9C-9244-B88D-BC36078B9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98" y="4808752"/>
                <a:ext cx="4920191" cy="338554"/>
              </a:xfrm>
              <a:prstGeom prst="rect">
                <a:avLst/>
              </a:prstGeom>
              <a:blipFill>
                <a:blip r:embed="rId9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54DF48-76D8-254F-A21B-E4B144842738}"/>
                  </a:ext>
                </a:extLst>
              </p:cNvPr>
              <p:cNvSpPr txBox="1"/>
              <p:nvPr/>
            </p:nvSpPr>
            <p:spPr>
              <a:xfrm>
                <a:off x="557677" y="5409799"/>
                <a:ext cx="5953430" cy="402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SIG(2,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K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𝜉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∥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  <a:cs typeface="Verdan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  <a:cs typeface="Verdana" pitchFamily="34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  <a:cs typeface="Verdana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  <m:t>𝜉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54DF48-76D8-254F-A21B-E4B14484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77" y="5409799"/>
                <a:ext cx="5953430" cy="4023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7B2B1F-B664-8944-AD00-87E341CC9439}"/>
                  </a:ext>
                </a:extLst>
              </p:cNvPr>
              <p:cNvSpPr txBox="1"/>
              <p:nvPr/>
            </p:nvSpPr>
            <p:spPr>
              <a:xfrm>
                <a:off x="1297941" y="6074646"/>
                <a:ext cx="4472900" cy="402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RPY(0,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  <a:cs typeface="Verdan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  <a:cs typeface="Verdana" pitchFamily="34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  <a:cs typeface="Verdana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  <m:t>𝜉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7B2B1F-B664-8944-AD00-87E341CC9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41" y="6074646"/>
                <a:ext cx="4472900" cy="402354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707246-3355-F44C-ABE3-FCB306E437A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534395" y="1541024"/>
            <a:ext cx="1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20AFB-C1B9-F642-9490-DD51ACE82C2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12339" y="2142071"/>
            <a:ext cx="1922056" cy="250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1A3B77-A531-474F-9C95-C6DFE0BBE97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534395" y="2142071"/>
            <a:ext cx="1298810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D3FB97-7843-5E47-8F39-D4C8AE0033E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833205" y="2743118"/>
            <a:ext cx="0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5C876C-5594-1A45-9794-F93EE5BBEE4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833205" y="3344165"/>
            <a:ext cx="378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52902C-CCB0-DA46-8E70-194D3DCF011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833204" y="3945212"/>
            <a:ext cx="379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390AA6-AD73-314F-8451-BCA24A52681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534394" y="4546259"/>
            <a:ext cx="1298810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46B92D-776C-D04D-AA82-C6A7AB963E56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1612339" y="2731199"/>
            <a:ext cx="1922055" cy="2077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3D9528-627F-0048-BD06-FB037673DA5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534392" y="5147306"/>
            <a:ext cx="2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3C3A9D-1C63-BE43-826F-EC5B1D9A4D6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534391" y="5812153"/>
            <a:ext cx="1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8E0A9B-F7EC-6A4F-B5AD-078EABFA4310}"/>
                  </a:ext>
                </a:extLst>
              </p:cNvPr>
              <p:cNvSpPr txBox="1"/>
              <p:nvPr/>
            </p:nvSpPr>
            <p:spPr>
              <a:xfrm>
                <a:off x="6705816" y="1238872"/>
                <a:ext cx="5028984" cy="400110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@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( ( KIM 1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@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 USM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SIG ) 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SIG )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8E0A9B-F7EC-6A4F-B5AD-078EABFA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816" y="1238872"/>
                <a:ext cx="5028984" cy="400110"/>
              </a:xfrm>
              <a:prstGeom prst="rect">
                <a:avLst/>
              </a:prstGeom>
              <a:blipFill>
                <a:blip r:embed="rId12"/>
                <a:stretch>
                  <a:fillRect l="-1005" t="-2941" b="-23529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4C11525-EA1E-C644-9422-A67C52693B7E}"/>
                  </a:ext>
                </a:extLst>
              </p:cNvPr>
              <p:cNvSpPr txBox="1"/>
              <p:nvPr/>
            </p:nvSpPr>
            <p:spPr>
              <a:xfrm>
                <a:off x="8129786" y="1139978"/>
                <a:ext cx="28660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𝜋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4C11525-EA1E-C644-9422-A67C52693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786" y="1139978"/>
                <a:ext cx="286603" cy="4154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A700B84-E345-EC48-B0FF-284A86B9E7C5}"/>
              </a:ext>
            </a:extLst>
          </p:cNvPr>
          <p:cNvSpPr txBox="1"/>
          <p:nvPr/>
        </p:nvSpPr>
        <p:spPr>
          <a:xfrm>
            <a:off x="9415144" y="3003246"/>
            <a:ext cx="38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2"/>
                </a:solidFill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FE3FE-C2A0-0D47-BB17-9A57B42F2F25}"/>
              </a:ext>
            </a:extLst>
          </p:cNvPr>
          <p:cNvSpPr txBox="1"/>
          <p:nvPr/>
        </p:nvSpPr>
        <p:spPr>
          <a:xfrm>
            <a:off x="7431884" y="3016758"/>
            <a:ext cx="38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2"/>
                </a:solidFill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54" name="Title 2">
            <a:extLst>
              <a:ext uri="{FF2B5EF4-FFF2-40B4-BE49-F238E27FC236}">
                <a16:creationId xmlns:a16="http://schemas.microsoft.com/office/drawing/2014/main" id="{F386EEF5-CD2B-B243-892C-0D16073A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693337"/>
          </a:xfrm>
        </p:spPr>
        <p:txBody>
          <a:bodyPr/>
          <a:lstStyle/>
          <a:p>
            <a:r>
              <a:rPr lang="en-US" dirty="0"/>
              <a:t>Copland Event Semantics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CBB3C-FEDD-2770-BB99-A3EA7AF55B11}"/>
              </a:ext>
            </a:extLst>
          </p:cNvPr>
          <p:cNvSpPr txBox="1"/>
          <p:nvPr/>
        </p:nvSpPr>
        <p:spPr>
          <a:xfrm>
            <a:off x="6197513" y="2935718"/>
            <a:ext cx="581665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/>
              <a:t>Event semantics also defined using</a:t>
            </a:r>
          </a:p>
          <a:p>
            <a:pPr algn="l"/>
            <a:r>
              <a:rPr lang="en-US" sz="2400" dirty="0"/>
              <a:t>poset composition operators. </a:t>
            </a:r>
            <a:r>
              <a:rPr lang="en-US" sz="2400" dirty="0">
                <a:solidFill>
                  <a:schemeClr val="accent2"/>
                </a:solidFill>
              </a:rPr>
              <a:t>Very similar</a:t>
            </a:r>
          </a:p>
          <a:p>
            <a:pPr algn="l"/>
            <a:r>
              <a:rPr lang="en-US" sz="2400" dirty="0">
                <a:solidFill>
                  <a:schemeClr val="accent2"/>
                </a:solidFill>
              </a:rPr>
              <a:t>to Attack Tree semantics!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Semantics tracks both </a:t>
            </a:r>
            <a:r>
              <a:rPr lang="en-US" sz="2400" dirty="0">
                <a:solidFill>
                  <a:schemeClr val="accent2"/>
                </a:solidFill>
              </a:rPr>
              <a:t>control flow </a:t>
            </a:r>
            <a:r>
              <a:rPr lang="en-US" sz="2400" dirty="0"/>
              <a:t>(event</a:t>
            </a:r>
          </a:p>
          <a:p>
            <a:pPr algn="l"/>
            <a:r>
              <a:rPr lang="en-US" sz="2400" dirty="0"/>
              <a:t>ordering) and </a:t>
            </a:r>
            <a:r>
              <a:rPr lang="en-US" sz="2400" dirty="0">
                <a:solidFill>
                  <a:schemeClr val="accent2"/>
                </a:solidFill>
              </a:rPr>
              <a:t>data flow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23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6F3C4-1E37-7EC5-18AA-CEDA71DC7F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4B40-B9FF-181C-C82C-FF72494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Idea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E068A2-1B6E-A4EC-C225-B80D87B7B07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703114" y="1712805"/>
            <a:ext cx="8204200" cy="1143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79EC9-12A4-27B8-4712-52150B49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14" y="3429000"/>
            <a:ext cx="8154714" cy="108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47595-9020-0E9D-77D5-F4F420C42F45}"/>
              </a:ext>
            </a:extLst>
          </p:cNvPr>
          <p:cNvSpPr txBox="1"/>
          <p:nvPr/>
        </p:nvSpPr>
        <p:spPr>
          <a:xfrm>
            <a:off x="4796221" y="1277445"/>
            <a:ext cx="2300630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Down-set Semantics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8EB09-0126-7ACC-4ECC-265B459CA927}"/>
              </a:ext>
            </a:extLst>
          </p:cNvPr>
          <p:cNvSpPr txBox="1"/>
          <p:nvPr/>
        </p:nvSpPr>
        <p:spPr>
          <a:xfrm>
            <a:off x="4802375" y="3059668"/>
            <a:ext cx="2005677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Up-set Semantics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90FBD-68E0-847C-C8CD-F0F9BA177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571" y="5295900"/>
            <a:ext cx="3987800" cy="109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E283E-32C4-D9CC-2164-CB4689E793B6}"/>
              </a:ext>
            </a:extLst>
          </p:cNvPr>
          <p:cNvSpPr txBox="1"/>
          <p:nvPr/>
        </p:nvSpPr>
        <p:spPr>
          <a:xfrm>
            <a:off x="4616426" y="4884813"/>
            <a:ext cx="2377574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Specialization Orders</a:t>
            </a:r>
          </a:p>
        </p:txBody>
      </p:sp>
    </p:spTree>
    <p:extLst>
      <p:ext uri="{BB962C8B-B14F-4D97-AF65-F5344CB8AC3E}">
        <p14:creationId xmlns:p14="http://schemas.microsoft.com/office/powerpoint/2010/main" val="274826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FFA01A-F8DF-8645-382C-946E52F460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297551-652E-77C2-20A7-C4699606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9DE09E-4840-F7E9-E924-EA2BCA9F4653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dirty="0"/>
                  <a:t>We want to order attack trees by some measure of difficulty or cost</a:t>
                </a:r>
              </a:p>
              <a:p>
                <a:endParaRPr lang="en-US" dirty="0"/>
              </a:p>
              <a:p>
                <a:r>
                  <a:rPr lang="en-US" dirty="0"/>
                  <a:t>Idea: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specializes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requires more actions under more constraints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Key observations: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Actions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2"/>
                    </a:solidFill>
                  </a:rPr>
                  <a:t>constraints</a:t>
                </a:r>
                <a:r>
                  <a:rPr lang="en-US" dirty="0"/>
                  <a:t> are encoded in graph structure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Homomorphisms</a:t>
                </a:r>
                <a:r>
                  <a:rPr lang="en-US" dirty="0"/>
                  <a:t> preserve actions and constraints</a:t>
                </a:r>
              </a:p>
              <a:p>
                <a:pPr lvl="1"/>
                <a:r>
                  <a:rPr lang="en-US" dirty="0"/>
                  <a:t>Introduce upward or downward closure under homomorphisms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9DE09E-4840-F7E9-E924-EA2BCA9F4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78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6F3C4-1E37-7EC5-18AA-CEDA71DC7F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4B40-B9FF-181C-C82C-FF72494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Semantics for Attack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E068A2-1B6E-A4EC-C225-B80D87B7B07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703114" y="1712805"/>
            <a:ext cx="8204200" cy="1143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79EC9-12A4-27B8-4712-52150B49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14" y="3429000"/>
            <a:ext cx="8154714" cy="108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47595-9020-0E9D-77D5-F4F420C42F45}"/>
              </a:ext>
            </a:extLst>
          </p:cNvPr>
          <p:cNvSpPr txBox="1"/>
          <p:nvPr/>
        </p:nvSpPr>
        <p:spPr>
          <a:xfrm>
            <a:off x="4796221" y="1277445"/>
            <a:ext cx="2300630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Down-set Semantics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8EB09-0126-7ACC-4ECC-265B459CA927}"/>
              </a:ext>
            </a:extLst>
          </p:cNvPr>
          <p:cNvSpPr txBox="1"/>
          <p:nvPr/>
        </p:nvSpPr>
        <p:spPr>
          <a:xfrm>
            <a:off x="4802375" y="3059668"/>
            <a:ext cx="2005677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Up-set Semantics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90FBD-68E0-847C-C8CD-F0F9BA177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571" y="5295900"/>
            <a:ext cx="3987800" cy="109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E283E-32C4-D9CC-2164-CB4689E793B6}"/>
              </a:ext>
            </a:extLst>
          </p:cNvPr>
          <p:cNvSpPr txBox="1"/>
          <p:nvPr/>
        </p:nvSpPr>
        <p:spPr>
          <a:xfrm>
            <a:off x="4616426" y="4884813"/>
            <a:ext cx="2377574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Specialization Orders</a:t>
            </a:r>
          </a:p>
        </p:txBody>
      </p:sp>
    </p:spTree>
    <p:extLst>
      <p:ext uri="{BB962C8B-B14F-4D97-AF65-F5344CB8AC3E}">
        <p14:creationId xmlns:p14="http://schemas.microsoft.com/office/powerpoint/2010/main" val="323661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A33CE2-9BFB-43C3-D0AB-527C4BEC479C}"/>
              </a:ext>
            </a:extLst>
          </p:cNvPr>
          <p:cNvSpPr/>
          <p:nvPr/>
        </p:nvSpPr>
        <p:spPr>
          <a:xfrm>
            <a:off x="2003612" y="2299447"/>
            <a:ext cx="7570694" cy="110265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74AB4-E579-5C0D-74F4-0C3B281A85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54237-BAE5-FE65-5162-6A7C594F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Dependence on Details of Semantics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D12B8DD-7FF7-7B3E-F6ED-3A1CD3ADA2C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994069" y="2624834"/>
            <a:ext cx="1917700" cy="43180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0840D6-DACA-80AE-5600-A213495E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99" y="2662934"/>
            <a:ext cx="1955800" cy="393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87F61B-BF3E-1947-37BD-858A1A057C83}"/>
              </a:ext>
            </a:extLst>
          </p:cNvPr>
          <p:cNvSpPr txBox="1"/>
          <p:nvPr/>
        </p:nvSpPr>
        <p:spPr>
          <a:xfrm>
            <a:off x="2166802" y="2594969"/>
            <a:ext cx="1587294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>
                <a:solidFill>
                  <a:schemeClr val="accent2"/>
                </a:solidFill>
              </a:rPr>
              <a:t>Theorem</a:t>
            </a:r>
            <a:r>
              <a:rPr lang="en-US" sz="2400" dirty="0"/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4D867-CA1F-CDDF-9BF0-254B4DB8FA7E}"/>
              </a:ext>
            </a:extLst>
          </p:cNvPr>
          <p:cNvSpPr txBox="1"/>
          <p:nvPr/>
        </p:nvSpPr>
        <p:spPr>
          <a:xfrm>
            <a:off x="6229269" y="2687302"/>
            <a:ext cx="699230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/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F6C03-8243-8355-02F5-E0A29B1209E2}"/>
              </a:ext>
            </a:extLst>
          </p:cNvPr>
          <p:cNvSpPr txBox="1"/>
          <p:nvPr/>
        </p:nvSpPr>
        <p:spPr>
          <a:xfrm>
            <a:off x="811267" y="1601029"/>
            <a:ext cx="1074137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2400" dirty="0"/>
              <a:t>Can we avoid “interspersing” up/down closures with semantics? Yes!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155C7-7EF7-4F36-0B12-FDF26E59C0BF}"/>
              </a:ext>
            </a:extLst>
          </p:cNvPr>
          <p:cNvSpPr txBox="1"/>
          <p:nvPr/>
        </p:nvSpPr>
        <p:spPr>
          <a:xfrm>
            <a:off x="811267" y="3813321"/>
            <a:ext cx="10741378" cy="193899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ctr"/>
            <a:r>
              <a:rPr lang="en-US" sz="2400" dirty="0"/>
              <a:t>This allows us to treat the semantics as a black box, </a:t>
            </a:r>
          </a:p>
          <a:p>
            <a:pPr algn="ctr"/>
            <a:r>
              <a:rPr lang="en-US" sz="2400" dirty="0"/>
              <a:t>suggesting similar constructions based on different semantics.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Computing the order may still be difficult.  </a:t>
            </a:r>
          </a:p>
          <a:p>
            <a:pPr algn="ctr"/>
            <a:r>
              <a:rPr lang="en-US" sz="2400" dirty="0"/>
              <a:t>It requires deciding set inclusion between possibly infinite sets.</a:t>
            </a:r>
          </a:p>
        </p:txBody>
      </p:sp>
    </p:spTree>
    <p:extLst>
      <p:ext uri="{BB962C8B-B14F-4D97-AF65-F5344CB8AC3E}">
        <p14:creationId xmlns:p14="http://schemas.microsoft.com/office/powerpoint/2010/main" val="407650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963BCF-62A3-102F-4106-AD3056EAC46A}"/>
              </a:ext>
            </a:extLst>
          </p:cNvPr>
          <p:cNvSpPr/>
          <p:nvPr/>
        </p:nvSpPr>
        <p:spPr>
          <a:xfrm>
            <a:off x="1978706" y="4897548"/>
            <a:ext cx="7923536" cy="157945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65F54-7162-CFDE-FB1B-537E7C1855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BAB56-5EF6-0B6A-CA69-57764C42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Covers and Supports: Down-set and Up-set Orders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BA4C45-1414-95AD-C979-9B16EB97278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943" y="2434654"/>
            <a:ext cx="1969951" cy="1969951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28BDA6-D6AF-87DC-6197-EF521C6D1D87}"/>
              </a:ext>
            </a:extLst>
          </p:cNvPr>
          <p:cNvGrpSpPr/>
          <p:nvPr/>
        </p:nvGrpSpPr>
        <p:grpSpPr>
          <a:xfrm>
            <a:off x="6547597" y="1057027"/>
            <a:ext cx="4787153" cy="3276374"/>
            <a:chOff x="457200" y="1193576"/>
            <a:chExt cx="4787153" cy="327637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510F88-29F3-684B-4218-5657DC8B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20708" y="2499998"/>
              <a:ext cx="1969952" cy="19699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BE68BA-E330-E345-9EFD-99E90945A304}"/>
                    </a:ext>
                  </a:extLst>
                </p:cNvPr>
                <p:cNvSpPr txBox="1"/>
                <p:nvPr/>
              </p:nvSpPr>
              <p:spPr>
                <a:xfrm>
                  <a:off x="457200" y="1193576"/>
                  <a:ext cx="4787153" cy="13234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000" dirty="0"/>
                    <a:t> supports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dirty="0"/>
                    <a:t> </a:t>
                  </a:r>
                </a:p>
                <a:p>
                  <a:pPr algn="ctr"/>
                  <a:r>
                    <a:rPr lang="en-US" sz="2000" dirty="0"/>
                    <a:t>iff </a:t>
                  </a:r>
                </a:p>
                <a:p>
                  <a:pPr algn="ctr"/>
                  <a:r>
                    <a:rPr lang="en-US" sz="2000" dirty="0"/>
                    <a:t>for every element of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dirty="0"/>
                    <a:t>, there is a homomorphism from some element of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000" dirty="0"/>
                    <a:t>.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BE68BA-E330-E345-9EFD-99E90945A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193576"/>
                  <a:ext cx="4787153" cy="1323439"/>
                </a:xfrm>
                <a:prstGeom prst="rect">
                  <a:avLst/>
                </a:prstGeom>
                <a:blipFill>
                  <a:blip r:embed="rId6"/>
                  <a:stretch>
                    <a:fillRect l="-794" t="-2857" r="-794"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808C8B-ACDB-0878-C1B1-45C150272AC3}"/>
                  </a:ext>
                </a:extLst>
              </p:cNvPr>
              <p:cNvSpPr txBox="1"/>
              <p:nvPr/>
            </p:nvSpPr>
            <p:spPr>
              <a:xfrm>
                <a:off x="855382" y="1151449"/>
                <a:ext cx="4838700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covers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iff </a:t>
                </a:r>
              </a:p>
              <a:p>
                <a:pPr algn="ctr"/>
                <a:r>
                  <a:rPr lang="en-US" sz="2000" dirty="0"/>
                  <a:t>every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has a homomorphism into some element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808C8B-ACDB-0878-C1B1-45C150272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82" y="1151449"/>
                <a:ext cx="4838700" cy="1323439"/>
              </a:xfrm>
              <a:prstGeom prst="rect">
                <a:avLst/>
              </a:prstGeom>
              <a:blipFill>
                <a:blip r:embed="rId7"/>
                <a:stretch>
                  <a:fillRect t="-2857" b="-76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6A914D8-9D2E-E475-F010-F88BDF81B75B}"/>
              </a:ext>
            </a:extLst>
          </p:cNvPr>
          <p:cNvSpPr txBox="1"/>
          <p:nvPr/>
        </p:nvSpPr>
        <p:spPr>
          <a:xfrm>
            <a:off x="1978706" y="5448878"/>
            <a:ext cx="1587294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>
                <a:solidFill>
                  <a:schemeClr val="accent2"/>
                </a:solidFill>
              </a:rPr>
              <a:t>Theorem</a:t>
            </a:r>
            <a:r>
              <a:rPr lang="en-US" sz="2400" dirty="0"/>
              <a:t>: 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5FB4C3E3-6ED9-C1EC-16A6-2D977B963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0660" y="5050801"/>
            <a:ext cx="5772188" cy="12578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633212-1BE5-B368-1BF0-92F7DCF6F7D2}"/>
              </a:ext>
            </a:extLst>
          </p:cNvPr>
          <p:cNvSpPr txBox="1"/>
          <p:nvPr/>
        </p:nvSpPr>
        <p:spPr>
          <a:xfrm>
            <a:off x="2143653" y="4266924"/>
            <a:ext cx="2262158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Down-set semantics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3497EF-57DA-5115-D3EF-B3556F2CAFD7}"/>
              </a:ext>
            </a:extLst>
          </p:cNvPr>
          <p:cNvSpPr txBox="1"/>
          <p:nvPr/>
        </p:nvSpPr>
        <p:spPr>
          <a:xfrm>
            <a:off x="7911105" y="4309955"/>
            <a:ext cx="1967205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Up-set semantics</a:t>
            </a:r>
          </a:p>
        </p:txBody>
      </p:sp>
    </p:spTree>
    <p:extLst>
      <p:ext uri="{BB962C8B-B14F-4D97-AF65-F5344CB8AC3E}">
        <p14:creationId xmlns:p14="http://schemas.microsoft.com/office/powerpoint/2010/main" val="9040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92DCB-718F-287D-1B6D-421BF3BB43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57E54-0A0D-5880-578A-126175E4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Theorem to Definition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0A666D-0CB9-D149-749F-1483478472B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08660" y="3318724"/>
            <a:ext cx="5772188" cy="12578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4C3F2-BCF1-F923-882D-11C1F816A34F}"/>
              </a:ext>
            </a:extLst>
          </p:cNvPr>
          <p:cNvSpPr txBox="1"/>
          <p:nvPr/>
        </p:nvSpPr>
        <p:spPr>
          <a:xfrm>
            <a:off x="1226481" y="2779124"/>
            <a:ext cx="3536546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/>
              <a:t>Theorem for attack trees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6EC36B-DAC9-C56F-0046-5ACEE89915DE}"/>
              </a:ext>
            </a:extLst>
          </p:cNvPr>
          <p:cNvGrpSpPr/>
          <p:nvPr/>
        </p:nvGrpSpPr>
        <p:grpSpPr>
          <a:xfrm>
            <a:off x="6311154" y="2727667"/>
            <a:ext cx="5696646" cy="1848877"/>
            <a:chOff x="1876147" y="3791947"/>
            <a:chExt cx="5696646" cy="18488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CDE7F4-F290-8635-990E-5C204BBB0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6147" y="4409482"/>
              <a:ext cx="5696646" cy="12313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6C0545-3DCE-A151-8715-DB1BB16112CA}"/>
                </a:ext>
              </a:extLst>
            </p:cNvPr>
            <p:cNvSpPr txBox="1"/>
            <p:nvPr/>
          </p:nvSpPr>
          <p:spPr>
            <a:xfrm>
              <a:off x="2559454" y="3791947"/>
              <a:ext cx="4330032" cy="461665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sz="2400" dirty="0"/>
                <a:t>Definition for Copland phrases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25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B6060-5CD2-864A-07E1-2C15A835D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BFE42D-608F-DCDF-CE88-ACD7E816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Similarity Translates Results for Free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4EC2A2-9A9F-AB64-BA47-400DEFD89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940088"/>
                  </p:ext>
                </p:extLst>
              </p:nvPr>
            </p:nvGraphicFramePr>
            <p:xfrm>
              <a:off x="673847" y="3798859"/>
              <a:ext cx="4409142" cy="26155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4571">
                      <a:extLst>
                        <a:ext uri="{9D8B030D-6E8A-4147-A177-3AD203B41FA5}">
                          <a16:colId xmlns:a16="http://schemas.microsoft.com/office/drawing/2014/main" val="2888641672"/>
                        </a:ext>
                      </a:extLst>
                    </a:gridCol>
                    <a:gridCol w="2204571">
                      <a:extLst>
                        <a:ext uri="{9D8B030D-6E8A-4147-A177-3AD203B41FA5}">
                          <a16:colId xmlns:a16="http://schemas.microsoft.com/office/drawing/2014/main" val="11717415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Copland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Attack Trees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349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157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@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708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0647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≺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7826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 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 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4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4427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4EC2A2-9A9F-AB64-BA47-400DEFD89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940088"/>
                  </p:ext>
                </p:extLst>
              </p:nvPr>
            </p:nvGraphicFramePr>
            <p:xfrm>
              <a:off x="673847" y="3798859"/>
              <a:ext cx="4409142" cy="26155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4571">
                      <a:extLst>
                        <a:ext uri="{9D8B030D-6E8A-4147-A177-3AD203B41FA5}">
                          <a16:colId xmlns:a16="http://schemas.microsoft.com/office/drawing/2014/main" val="2888641672"/>
                        </a:ext>
                      </a:extLst>
                    </a:gridCol>
                    <a:gridCol w="2204571">
                      <a:extLst>
                        <a:ext uri="{9D8B030D-6E8A-4147-A177-3AD203B41FA5}">
                          <a16:colId xmlns:a16="http://schemas.microsoft.com/office/drawing/2014/main" val="11717415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Copland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Attack Trees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349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5" t="-103333" r="-101149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5" t="-103333" r="-1149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6157133"/>
                      </a:ext>
                    </a:extLst>
                  </a:tr>
                  <a:tr h="3905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5" t="-196774" r="-101149" b="-3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708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5" t="-317241" r="-101149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5" t="-317241" r="-1149" b="-3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647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5" t="-417241" r="-101149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5" t="-417241" r="-1149" b="-2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826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5" t="-500000" r="-101149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5" t="-500000" r="-1149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4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5" t="-620690" r="-1149" b="-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4427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4DD530B-7541-CC63-6592-1CFAF89BFBC7}"/>
              </a:ext>
            </a:extLst>
          </p:cNvPr>
          <p:cNvGrpSpPr/>
          <p:nvPr/>
        </p:nvGrpSpPr>
        <p:grpSpPr>
          <a:xfrm>
            <a:off x="2178425" y="1165985"/>
            <a:ext cx="7315200" cy="1893157"/>
            <a:chOff x="2178425" y="1165985"/>
            <a:chExt cx="7315200" cy="18931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C863CE-AD73-2F15-3878-3B7138CAC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8425" y="1555768"/>
              <a:ext cx="7315200" cy="15033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073032-57B4-94AD-86B2-BF7EF0A9C5F5}"/>
                </a:ext>
              </a:extLst>
            </p:cNvPr>
            <p:cNvSpPr txBox="1"/>
            <p:nvPr/>
          </p:nvSpPr>
          <p:spPr>
            <a:xfrm>
              <a:off x="3044203" y="1165985"/>
              <a:ext cx="5583644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Attack Tree Soundness Results From Horne et al. [1]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45752F-76C6-3681-426A-B1010C000D7E}"/>
              </a:ext>
            </a:extLst>
          </p:cNvPr>
          <p:cNvSpPr txBox="1"/>
          <p:nvPr/>
        </p:nvSpPr>
        <p:spPr>
          <a:xfrm>
            <a:off x="858627" y="3442447"/>
            <a:ext cx="4224362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Copland / Attack Tree Correspondence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F9138E-C63F-6405-B73D-96982AFA6534}"/>
              </a:ext>
            </a:extLst>
          </p:cNvPr>
          <p:cNvGrpSpPr/>
          <p:nvPr/>
        </p:nvGrpSpPr>
        <p:grpSpPr>
          <a:xfrm>
            <a:off x="6801714" y="3772142"/>
            <a:ext cx="4531659" cy="1936735"/>
            <a:chOff x="6801714" y="3772142"/>
            <a:chExt cx="4531659" cy="193673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15539F-767E-FA1C-AA25-A23234E9F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1714" y="4161925"/>
              <a:ext cx="4531659" cy="15469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F0A124-C186-3547-7C4D-E2D76A4C44E6}"/>
                </a:ext>
              </a:extLst>
            </p:cNvPr>
            <p:cNvSpPr txBox="1"/>
            <p:nvPr/>
          </p:nvSpPr>
          <p:spPr>
            <a:xfrm>
              <a:off x="7173434" y="3772142"/>
              <a:ext cx="3788217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“Free” Copland Soundness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10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4F283-6254-29C0-B87D-25C868EC9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69385C-AC87-2CA4-6532-A24D854C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Copland Adversarial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5BCBA8-DCEC-98D0-91F3-69E09E8977B2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dirty="0"/>
                  <a:t>Copland event semantics does not account for adversary</a:t>
                </a:r>
              </a:p>
              <a:p>
                <a:r>
                  <a:rPr lang="en-US" dirty="0"/>
                  <a:t>We developed trust analysis tool to enumerate adversarial executions subject to some initial assumptions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Uses a chase-based model finder</a:t>
                </a:r>
              </a:p>
              <a:p>
                <a:pPr lvl="1"/>
                <a:r>
                  <a:rPr lang="en-US" dirty="0"/>
                  <a:t>Produces sets of event posets containing regular and adversary actions</a:t>
                </a:r>
              </a:p>
              <a:p>
                <a:r>
                  <a:rPr lang="en-US" dirty="0"/>
                  <a:t>Strength ordering idea:</a:t>
                </a:r>
              </a:p>
              <a:p>
                <a:pPr lvl="1"/>
                <a:r>
                  <a:rPr lang="en-US" dirty="0"/>
                  <a:t>View results of analysis as Copland adversarial semantics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Define down-set and up-set orderings</a:t>
                </a:r>
              </a:p>
              <a:p>
                <a:pPr lvl="1"/>
                <a:r>
                  <a:rPr lang="en-US" dirty="0"/>
                  <a:t>Determine which one represents natural strength order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5BCBA8-DCEC-98D0-91F3-69E09E897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787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030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548AA-19CD-B0A0-C53D-A40E7FAEA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C7DE74-22C3-A017-DEE7-9DA9520E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Adversarial Orders Measure Trustworthiness?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5FE30B-7B7D-71AF-1B96-451AD1E2C4B6}"/>
              </a:ext>
            </a:extLst>
          </p:cNvPr>
          <p:cNvGrpSpPr/>
          <p:nvPr/>
        </p:nvGrpSpPr>
        <p:grpSpPr>
          <a:xfrm>
            <a:off x="3052483" y="1436110"/>
            <a:ext cx="5118100" cy="1563132"/>
            <a:chOff x="601383" y="1865868"/>
            <a:chExt cx="5118100" cy="15631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BA4C6C-C682-A2C7-7A52-6CBFC2A1B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383" y="2235200"/>
              <a:ext cx="5118100" cy="11938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0BC8E8-3CC0-F730-EC2E-9EEDD11CCC0D}"/>
                </a:ext>
              </a:extLst>
            </p:cNvPr>
            <p:cNvSpPr txBox="1"/>
            <p:nvPr/>
          </p:nvSpPr>
          <p:spPr>
            <a:xfrm>
              <a:off x="1580513" y="1865868"/>
              <a:ext cx="3159839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Adversarial semantics orders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2687EC-9AFB-AD57-7799-017559AB3038}"/>
                  </a:ext>
                </a:extLst>
              </p:cNvPr>
              <p:cNvSpPr txBox="1"/>
              <p:nvPr/>
            </p:nvSpPr>
            <p:spPr>
              <a:xfrm>
                <a:off x="1237130" y="3368574"/>
                <a:ext cx="9809672" cy="85100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 algn="ctr"/>
                <a:r>
                  <a:rPr lang="en-US" sz="2400" dirty="0"/>
                  <a:t>Previous work implicitly defines a ”natural” trust order on Copland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𝑅𝐷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algn="ctr"/>
                <a:r>
                  <a:rPr lang="en-US" sz="2400" dirty="0"/>
                  <a:t>How 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ℐ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400" dirty="0"/>
                  <a:t> compare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𝑅𝐷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2687EC-9AFB-AD57-7799-017559AB3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3368574"/>
                <a:ext cx="9809672" cy="851002"/>
              </a:xfrm>
              <a:prstGeom prst="rect">
                <a:avLst/>
              </a:prstGeom>
              <a:blipFill>
                <a:blip r:embed="rId3"/>
                <a:stretch>
                  <a:fillRect l="-517" t="-4412" r="-517" b="-13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5605BF7-4951-6CB9-DF70-ABC38538CD1D}"/>
              </a:ext>
            </a:extLst>
          </p:cNvPr>
          <p:cNvGrpSpPr/>
          <p:nvPr/>
        </p:nvGrpSpPr>
        <p:grpSpPr>
          <a:xfrm>
            <a:off x="2245659" y="4870559"/>
            <a:ext cx="6777317" cy="1102659"/>
            <a:chOff x="2245659" y="4870559"/>
            <a:chExt cx="6777317" cy="11026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F93369-CF66-DFCA-6616-5E8F06133007}"/>
                </a:ext>
              </a:extLst>
            </p:cNvPr>
            <p:cNvSpPr/>
            <p:nvPr/>
          </p:nvSpPr>
          <p:spPr>
            <a:xfrm>
              <a:off x="2245659" y="4870559"/>
              <a:ext cx="6777317" cy="110265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A48D51-606D-DE85-0939-2FFB4A775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4029" y="5082524"/>
              <a:ext cx="4312771" cy="6787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446A1C-661A-74A7-D9BA-D38CE79E86DA}"/>
                </a:ext>
              </a:extLst>
            </p:cNvPr>
            <p:cNvSpPr txBox="1"/>
            <p:nvPr/>
          </p:nvSpPr>
          <p:spPr>
            <a:xfrm>
              <a:off x="2471213" y="5176383"/>
              <a:ext cx="1587294" cy="461665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sz="2400" dirty="0">
                  <a:solidFill>
                    <a:schemeClr val="accent2"/>
                  </a:solidFill>
                </a:rPr>
                <a:t>Theorem</a:t>
              </a:r>
              <a:r>
                <a:rPr lang="en-US" sz="2400" dirty="0"/>
                <a:t>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44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1962B-176F-31CD-EA8C-CF086E937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5905D3-20D5-CCE9-9A3B-0FE31211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Orderings for Three Distinct Topics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F43774-4AE7-C507-2D75-6A2148339E60}"/>
              </a:ext>
            </a:extLst>
          </p:cNvPr>
          <p:cNvGrpSpPr/>
          <p:nvPr/>
        </p:nvGrpSpPr>
        <p:grpSpPr>
          <a:xfrm>
            <a:off x="694409" y="1931276"/>
            <a:ext cx="2459420" cy="2908500"/>
            <a:chOff x="1203435" y="1931276"/>
            <a:chExt cx="2459420" cy="29085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85A6CD-1CA7-9F8D-57E3-0C46BD3C48D4}"/>
                </a:ext>
              </a:extLst>
            </p:cNvPr>
            <p:cNvSpPr/>
            <p:nvPr/>
          </p:nvSpPr>
          <p:spPr>
            <a:xfrm>
              <a:off x="1203435" y="1931276"/>
              <a:ext cx="2459420" cy="1345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Sequential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Attack Trees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8AD68B-6FB0-5EE3-521D-209755553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3435" y="3654770"/>
              <a:ext cx="2459420" cy="118500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7CEAA0-344D-A96A-3B90-E15297F66EBC}"/>
              </a:ext>
            </a:extLst>
          </p:cNvPr>
          <p:cNvGrpSpPr/>
          <p:nvPr/>
        </p:nvGrpSpPr>
        <p:grpSpPr>
          <a:xfrm>
            <a:off x="9038171" y="1931276"/>
            <a:ext cx="2459420" cy="3134272"/>
            <a:chOff x="8529145" y="1931276"/>
            <a:chExt cx="2459420" cy="31342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8FC980-2BC0-A9F6-F5A2-7BBED724D6C1}"/>
                </a:ext>
              </a:extLst>
            </p:cNvPr>
            <p:cNvSpPr/>
            <p:nvPr/>
          </p:nvSpPr>
          <p:spPr>
            <a:xfrm>
              <a:off x="8529145" y="1931276"/>
              <a:ext cx="2459420" cy="1345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Cryptographic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Protocols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6CB9FD8-6276-B8E2-586E-ADBA798AF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7214" y="3429000"/>
              <a:ext cx="1303282" cy="163654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AE75E6-7FD8-4947-F67A-719677B1096A}"/>
              </a:ext>
            </a:extLst>
          </p:cNvPr>
          <p:cNvGrpSpPr/>
          <p:nvPr/>
        </p:nvGrpSpPr>
        <p:grpSpPr>
          <a:xfrm>
            <a:off x="3848238" y="1931276"/>
            <a:ext cx="4495524" cy="2820303"/>
            <a:chOff x="3848238" y="1931276"/>
            <a:chExt cx="4495524" cy="28203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9231D0-0C1F-F6A1-F61C-8B8FBC875AB3}"/>
                </a:ext>
              </a:extLst>
            </p:cNvPr>
            <p:cNvSpPr/>
            <p:nvPr/>
          </p:nvSpPr>
          <p:spPr>
            <a:xfrm>
              <a:off x="4866290" y="1931276"/>
              <a:ext cx="2459420" cy="1345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Copland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Phrases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CEE190-35C8-1722-AE53-BECE2C610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8238" y="3742968"/>
              <a:ext cx="4495524" cy="1008611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0F3D726-516D-AD29-1970-5411C0D49B63}"/>
              </a:ext>
            </a:extLst>
          </p:cNvPr>
          <p:cNvSpPr txBox="1"/>
          <p:nvPr/>
        </p:nvSpPr>
        <p:spPr>
          <a:xfrm>
            <a:off x="1564182" y="5217946"/>
            <a:ext cx="9063635" cy="95410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accent2"/>
            </a:solidFill>
          </a:ln>
        </p:spPr>
        <p:txBody>
          <a:bodyPr vert="horz" wrap="none" lIns="91440" tIns="45720" rIns="91440" bIns="4572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We present a uniform framework for defining orders</a:t>
            </a:r>
          </a:p>
          <a:p>
            <a:pPr algn="ctr"/>
            <a:r>
              <a:rPr lang="en-US" sz="2800" b="1" dirty="0">
                <a:solidFill>
                  <a:schemeClr val="accent2"/>
                </a:solidFill>
              </a:rPr>
              <a:t>across these (and potentially other)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52E5CC-1354-FCB1-3900-6E098D535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6EFB3C-FC67-215D-A747-55CAA816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Lingering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33EE6C-559B-5DC1-A3F4-01599A61F900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dirty="0"/>
                  <a:t> capture in terms of trustworthiness?</a:t>
                </a:r>
              </a:p>
              <a:p>
                <a:pPr lvl="1"/>
                <a:r>
                  <a:rPr lang="en-US" dirty="0"/>
                  <a:t>Is there a “natural” description of its logical content?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Why does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dirty="0"/>
                  <a:t> seem to be irrelevant for trustworthiness?</a:t>
                </a:r>
              </a:p>
              <a:p>
                <a:pPr lvl="1"/>
                <a:r>
                  <a:rPr lang="en-US" dirty="0"/>
                  <a:t>Is there a description of its logical content that would explain that?</a:t>
                </a:r>
              </a:p>
              <a:p>
                <a:pPr lvl="1"/>
                <a:r>
                  <a:rPr lang="en-US" dirty="0"/>
                  <a:t>Does it maybe have an unrecognized value?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33EE6C-559B-5DC1-A3F4-01599A61F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53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9F3AF-ECC3-1838-9466-798132189F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8782C-6329-66A4-E89C-B16FBCA4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Cryptographic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422AE4-D1EB-2799-2DF9-24337836D1B8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dirty="0"/>
                  <a:t>CPSA characterizes the strongest goal a protocol achieves relative to stated assumptions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can be expressed in logical form: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define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dirty="0"/>
                  <a:t> using the logical strength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we define corresponding orders with our new approach?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422AE4-D1EB-2799-2DF9-24337836D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8C245C-ED7E-7263-557D-2CFD52FF4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030" y="3227294"/>
            <a:ext cx="4450230" cy="8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661B4-35BB-3DA3-4995-942198E49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D36DF-7E09-A4E0-F333-D83DF5A0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Supports &amp; Covers Protocol Orders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2592E5-5916-286F-0FA5-39B4C4F7ADAB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dirty="0"/>
                  <a:t>The logic conveniently “washes away” incidental details in the skeletons</a:t>
                </a:r>
              </a:p>
              <a:p>
                <a:endParaRPr lang="en-US" dirty="0"/>
              </a:p>
              <a:p>
                <a:r>
                  <a:rPr lang="en-US" dirty="0"/>
                  <a:t>When considering homomorphisms we must contend with those details</a:t>
                </a:r>
              </a:p>
              <a:p>
                <a:pPr lvl="1"/>
                <a:r>
                  <a:rPr lang="en-US" dirty="0"/>
                  <a:t>The details may get in the way of certain homomorphisms existing</a:t>
                </a:r>
              </a:p>
              <a:p>
                <a:pPr lvl="1"/>
                <a:r>
                  <a:rPr lang="en-US" dirty="0"/>
                  <a:t>It’s a barrier to defining down-set or up-set orders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Joshua’s theory of protocol transformation is key insight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applies to protocols and their skeletons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dirty="0"/>
                  <a:t> 	fills in details in skeleton washed away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2592E5-5916-286F-0FA5-39B4C4F7A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53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8036A-B432-3563-C7C6-8A8FF97090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1BBC2-1F1D-F1F4-A3EA-FE2AA1C6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Down-set and Up-set Orders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42EF97FF-DA40-88D8-FBF6-287340AA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35295"/>
            <a:ext cx="11277600" cy="2096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99C557-965E-4EB9-6D03-A23A618A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656" y="1482549"/>
            <a:ext cx="5666688" cy="1017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C9BDAA-8057-3BB5-AECD-F19EBA727E9C}"/>
              </a:ext>
            </a:extLst>
          </p:cNvPr>
          <p:cNvSpPr txBox="1"/>
          <p:nvPr/>
        </p:nvSpPr>
        <p:spPr>
          <a:xfrm>
            <a:off x="5109882" y="1143001"/>
            <a:ext cx="1749197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Protocol orders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E35AB6-4021-1656-12E1-85189F4F3739}"/>
                  </a:ext>
                </a:extLst>
              </p:cNvPr>
              <p:cNvSpPr txBox="1"/>
              <p:nvPr/>
            </p:nvSpPr>
            <p:spPr>
              <a:xfrm>
                <a:off x="4076408" y="2538857"/>
                <a:ext cx="4039183" cy="36933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E35AB6-4021-1656-12E1-85189F4F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08" y="2538857"/>
                <a:ext cx="4039183" cy="369332"/>
              </a:xfrm>
              <a:prstGeom prst="rect">
                <a:avLst/>
              </a:prstGeom>
              <a:blipFill>
                <a:blip r:embed="rId4"/>
                <a:stretch>
                  <a:fillRect l="-1572"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F590E-0743-9128-E75D-35E52A8646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998CB3-0F28-1E98-9365-549918DF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Lingering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791AD-3EFE-ED62-69B2-D4B2477677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Why is Copland trust semantics related to the up-set order, but protocols are related to the down-set order? </a:t>
            </a:r>
          </a:p>
          <a:p>
            <a:endParaRPr lang="en-US" dirty="0"/>
          </a:p>
          <a:p>
            <a:r>
              <a:rPr lang="en-US" dirty="0"/>
              <a:t>What does the up-set protocol order correspond to?</a:t>
            </a:r>
          </a:p>
          <a:p>
            <a:endParaRPr lang="en-US" dirty="0"/>
          </a:p>
          <a:p>
            <a:r>
              <a:rPr lang="en-US" dirty="0"/>
              <a:t>Are there other security orderings in the literature that are naturally down-set or up-set orderings?</a:t>
            </a:r>
          </a:p>
        </p:txBody>
      </p:sp>
    </p:spTree>
    <p:extLst>
      <p:ext uri="{BB962C8B-B14F-4D97-AF65-F5344CB8AC3E}">
        <p14:creationId xmlns:p14="http://schemas.microsoft.com/office/powerpoint/2010/main" val="2326078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E12AB-F90D-A0B3-0966-6F7A0255A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FF6530-BA54-D760-08DE-FE99CCB7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F554F9-B1A8-D47B-9B36-00AF230C6B6A}"/>
              </a:ext>
            </a:extLst>
          </p:cNvPr>
          <p:cNvGrpSpPr/>
          <p:nvPr/>
        </p:nvGrpSpPr>
        <p:grpSpPr>
          <a:xfrm>
            <a:off x="670602" y="3937262"/>
            <a:ext cx="5118100" cy="1563132"/>
            <a:chOff x="601383" y="1865868"/>
            <a:chExt cx="5118100" cy="15631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C16B7-C128-47DB-34D6-F2018DA71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383" y="2235200"/>
              <a:ext cx="5118100" cy="1193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FA924-9EE0-35FB-C7AA-4BA2E3F9FD72}"/>
                </a:ext>
              </a:extLst>
            </p:cNvPr>
            <p:cNvSpPr txBox="1"/>
            <p:nvPr/>
          </p:nvSpPr>
          <p:spPr>
            <a:xfrm>
              <a:off x="1125228" y="1865868"/>
              <a:ext cx="4121641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Copland adversarial semantics orders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D8820-3414-EC1A-A443-7E7E95F33832}"/>
              </a:ext>
            </a:extLst>
          </p:cNvPr>
          <p:cNvGrpSpPr/>
          <p:nvPr/>
        </p:nvGrpSpPr>
        <p:grpSpPr>
          <a:xfrm>
            <a:off x="6403298" y="1585628"/>
            <a:ext cx="5331502" cy="1567204"/>
            <a:chOff x="764498" y="1738694"/>
            <a:chExt cx="5331502" cy="15672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EA0AB9-C851-5EB8-195C-8E3E3D19C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498" y="2153483"/>
              <a:ext cx="5331502" cy="115241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7DBF7D-B6EC-2346-8408-1E92F4DA6E05}"/>
                </a:ext>
              </a:extLst>
            </p:cNvPr>
            <p:cNvSpPr txBox="1"/>
            <p:nvPr/>
          </p:nvSpPr>
          <p:spPr>
            <a:xfrm>
              <a:off x="1706521" y="1738694"/>
              <a:ext cx="3493264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Copland event semantics orders</a:t>
              </a:r>
            </a:p>
          </p:txBody>
        </p:sp>
      </p:grp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289179C8-1560-35B7-67CC-468052FA3F1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457200" y="1990219"/>
            <a:ext cx="5331502" cy="116179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601883-E948-393B-EF3B-DF6543803FC0}"/>
              </a:ext>
            </a:extLst>
          </p:cNvPr>
          <p:cNvSpPr txBox="1"/>
          <p:nvPr/>
        </p:nvSpPr>
        <p:spPr>
          <a:xfrm>
            <a:off x="1702853" y="1584537"/>
            <a:ext cx="3454792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Attack tree specialization orders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59044B-A324-39EB-EB2F-E292A7BD3553}"/>
              </a:ext>
            </a:extLst>
          </p:cNvPr>
          <p:cNvGrpSpPr/>
          <p:nvPr/>
        </p:nvGrpSpPr>
        <p:grpSpPr>
          <a:xfrm>
            <a:off x="6258608" y="3937262"/>
            <a:ext cx="5666688" cy="1488951"/>
            <a:chOff x="6258608" y="3937262"/>
            <a:chExt cx="5666688" cy="14889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70AB5B-B890-0519-F3E7-CBF958773B3E}"/>
                </a:ext>
              </a:extLst>
            </p:cNvPr>
            <p:cNvSpPr txBox="1"/>
            <p:nvPr/>
          </p:nvSpPr>
          <p:spPr>
            <a:xfrm>
              <a:off x="7479973" y="3937262"/>
              <a:ext cx="3223959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Cryptographic protocol orders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B0146D4-3A4F-2A8E-48B8-910C2074D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8608" y="4408785"/>
              <a:ext cx="5666688" cy="1017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4933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B437F-29A6-924A-85DA-C6F30E58F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8F6DE3-D737-9166-76BE-F64E0516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82FBD-3DDF-4B1F-DA2D-FE658EBEEE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Horne, R., </a:t>
            </a:r>
            <a:r>
              <a:rPr lang="en-US" dirty="0" err="1"/>
              <a:t>Mauw</a:t>
            </a:r>
            <a:r>
              <a:rPr lang="en-US" dirty="0"/>
              <a:t>, S., Tiu, A.: Semantics for </a:t>
            </a:r>
            <a:r>
              <a:rPr lang="en-US" dirty="0" err="1"/>
              <a:t>specialising</a:t>
            </a:r>
            <a:r>
              <a:rPr lang="en-US" dirty="0"/>
              <a:t> attack trees based on linear logic. </a:t>
            </a:r>
            <a:r>
              <a:rPr lang="en-US" dirty="0" err="1"/>
              <a:t>Fundam</a:t>
            </a:r>
            <a:r>
              <a:rPr lang="en-US" dirty="0"/>
              <a:t>. </a:t>
            </a:r>
            <a:r>
              <a:rPr lang="en-US" dirty="0" err="1"/>
              <a:t>Informaticae</a:t>
            </a:r>
            <a:r>
              <a:rPr lang="en-US" dirty="0"/>
              <a:t> 153(1-2), 57–86 (2017). </a:t>
            </a:r>
            <a:r>
              <a:rPr lang="en-US" dirty="0">
                <a:hlinkClick r:id="rId2"/>
              </a:rPr>
              <a:t>https://doi.org/10.3233/FI2017-1531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Jhawar, R., </a:t>
            </a:r>
            <a:r>
              <a:rPr lang="en-US" dirty="0" err="1"/>
              <a:t>Kordy</a:t>
            </a:r>
            <a:r>
              <a:rPr lang="en-US" dirty="0"/>
              <a:t>, B., </a:t>
            </a:r>
            <a:r>
              <a:rPr lang="en-US" dirty="0" err="1"/>
              <a:t>Mauw</a:t>
            </a:r>
            <a:r>
              <a:rPr lang="en-US" dirty="0"/>
              <a:t>, S., </a:t>
            </a:r>
            <a:r>
              <a:rPr lang="en-US" dirty="0" err="1"/>
              <a:t>Radomirovi´c</a:t>
            </a:r>
            <a:r>
              <a:rPr lang="en-US" dirty="0"/>
              <a:t>, S., Trujillo-</a:t>
            </a:r>
            <a:r>
              <a:rPr lang="en-US" dirty="0" err="1"/>
              <a:t>Rasua</a:t>
            </a:r>
            <a:r>
              <a:rPr lang="en-US" dirty="0"/>
              <a:t>, R.: Attack trees with sequential conjunction. In: </a:t>
            </a:r>
            <a:r>
              <a:rPr lang="en-US" dirty="0" err="1"/>
              <a:t>Federrath</a:t>
            </a:r>
            <a:r>
              <a:rPr lang="en-US" dirty="0"/>
              <a:t>, H., </a:t>
            </a:r>
            <a:r>
              <a:rPr lang="en-US" dirty="0" err="1"/>
              <a:t>Gollmann</a:t>
            </a:r>
            <a:r>
              <a:rPr lang="en-US" dirty="0"/>
              <a:t>, D. (eds.) ICT Systems Security and Privacy Protection. pp. 339–353. Springer International Publishing, Cham (2015). https://</a:t>
            </a:r>
            <a:r>
              <a:rPr lang="en-US" dirty="0" err="1"/>
              <a:t>doi.org</a:t>
            </a:r>
            <a:r>
              <a:rPr lang="en-US" dirty="0"/>
              <a:t>/10.1007/978-3-319-18467-8 23</a:t>
            </a:r>
          </a:p>
        </p:txBody>
      </p:sp>
    </p:spTree>
    <p:extLst>
      <p:ext uri="{BB962C8B-B14F-4D97-AF65-F5344CB8AC3E}">
        <p14:creationId xmlns:p14="http://schemas.microsoft.com/office/powerpoint/2010/main" val="61875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BB9AC-FC6A-8E1F-E46C-9075F33859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9295-1EEA-91D8-F5D7-5533C299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Attack Trees: Two Notations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465054-1324-ADA9-C127-8C368A0D175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454856" y="1232517"/>
            <a:ext cx="8851900" cy="34707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636A9-DC89-AB2B-14A0-27F7ACBEE497}"/>
              </a:ext>
            </a:extLst>
          </p:cNvPr>
          <p:cNvSpPr txBox="1"/>
          <p:nvPr/>
        </p:nvSpPr>
        <p:spPr>
          <a:xfrm>
            <a:off x="1364544" y="4745990"/>
            <a:ext cx="1556836" cy="2308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900" dirty="0"/>
              <a:t>Taken from Horne et al. 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66AA96-E55C-118C-5A85-871368B28A96}"/>
                  </a:ext>
                </a:extLst>
              </p:cNvPr>
              <p:cNvSpPr txBox="1"/>
              <p:nvPr/>
            </p:nvSpPr>
            <p:spPr>
              <a:xfrm>
                <a:off x="1216274" y="5625483"/>
                <a:ext cx="10118476" cy="46166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(bribe sysadmin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steal backup)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(break into system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install keylogger)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66AA96-E55C-118C-5A85-871368B28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74" y="5625483"/>
                <a:ext cx="10118476" cy="461665"/>
              </a:xfrm>
              <a:prstGeom prst="rect">
                <a:avLst/>
              </a:prstGeom>
              <a:blipFill>
                <a:blip r:embed="rId3"/>
                <a:stretch>
                  <a:fillRect l="-1004" t="-10811" b="-270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3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B86CE-4B06-FA2D-FC4A-62887DF99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4C988-C7B3-7E37-BCB7-A38E6C1E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Trees: Semantics (Informally)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5DBFE-CC01-D149-5D9E-EF13DAC22392}"/>
              </a:ext>
            </a:extLst>
          </p:cNvPr>
          <p:cNvSpPr txBox="1"/>
          <p:nvPr/>
        </p:nvSpPr>
        <p:spPr>
          <a:xfrm>
            <a:off x="457200" y="1240048"/>
            <a:ext cx="10810652" cy="830997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>
                <a:solidFill>
                  <a:schemeClr val="accent2"/>
                </a:solidFill>
              </a:rPr>
              <a:t>Partial orders of events</a:t>
            </a:r>
            <a:r>
              <a:rPr lang="en-US" sz="2400" dirty="0"/>
              <a:t>: “Break into system then install key logger. Also, either </a:t>
            </a:r>
          </a:p>
          <a:p>
            <a:pPr algn="l"/>
            <a:r>
              <a:rPr lang="en-US" sz="2400" dirty="0"/>
              <a:t>bribe the sysadmin for an encrypted file or steal a backup copy”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B1985-0D34-E020-0522-5B2744335CF3}"/>
              </a:ext>
            </a:extLst>
          </p:cNvPr>
          <p:cNvSpPr/>
          <p:nvPr/>
        </p:nvSpPr>
        <p:spPr>
          <a:xfrm>
            <a:off x="1030111" y="3033889"/>
            <a:ext cx="1749778" cy="79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 into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5A573-80BE-26BA-6157-43E92114F7C6}"/>
              </a:ext>
            </a:extLst>
          </p:cNvPr>
          <p:cNvSpPr/>
          <p:nvPr/>
        </p:nvSpPr>
        <p:spPr>
          <a:xfrm>
            <a:off x="3846689" y="3033889"/>
            <a:ext cx="1749778" cy="79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Install keylogger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F04A4-170F-EBE0-07CF-808A4FBB33C9}"/>
              </a:ext>
            </a:extLst>
          </p:cNvPr>
          <p:cNvSpPr/>
          <p:nvPr/>
        </p:nvSpPr>
        <p:spPr>
          <a:xfrm>
            <a:off x="2384778" y="4450644"/>
            <a:ext cx="1749778" cy="79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Bribe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sysadmin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5E22F3-BDF7-E61B-9515-5695BB52D98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779889" y="3429000"/>
            <a:ext cx="106680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5D3F0-13EB-86D6-2861-2718558D2D17}"/>
              </a:ext>
            </a:extLst>
          </p:cNvPr>
          <p:cNvSpPr/>
          <p:nvPr/>
        </p:nvSpPr>
        <p:spPr>
          <a:xfrm>
            <a:off x="7080250" y="3067755"/>
            <a:ext cx="1749778" cy="79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 into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861F98-3405-B32B-52BD-9CA0569FEB92}"/>
              </a:ext>
            </a:extLst>
          </p:cNvPr>
          <p:cNvSpPr/>
          <p:nvPr/>
        </p:nvSpPr>
        <p:spPr>
          <a:xfrm>
            <a:off x="9896828" y="3067755"/>
            <a:ext cx="1749778" cy="79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Install keylogger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46FC2-BE7F-2E92-3701-828FDBA11785}"/>
              </a:ext>
            </a:extLst>
          </p:cNvPr>
          <p:cNvSpPr/>
          <p:nvPr/>
        </p:nvSpPr>
        <p:spPr>
          <a:xfrm>
            <a:off x="8434917" y="4484510"/>
            <a:ext cx="1749778" cy="79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Steal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backup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77B06F-DB31-1FCB-BB98-AB5B45407C5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830028" y="3462866"/>
            <a:ext cx="106680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16EE53-5AA6-1656-7F22-3E40D0E9E6E7}"/>
              </a:ext>
            </a:extLst>
          </p:cNvPr>
          <p:cNvCxnSpPr/>
          <p:nvPr/>
        </p:nvCxnSpPr>
        <p:spPr>
          <a:xfrm>
            <a:off x="6311900" y="2730500"/>
            <a:ext cx="0" cy="32131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B3E23D-7810-8C7E-F6D4-18CA136611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7F5FD6-B20A-7E15-2AC5-71E9CB50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Operators on Posets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A2602-D050-F25C-4E6B-2FD16BD0A0F4}"/>
              </a:ext>
            </a:extLst>
          </p:cNvPr>
          <p:cNvSpPr/>
          <p:nvPr/>
        </p:nvSpPr>
        <p:spPr>
          <a:xfrm>
            <a:off x="1085008" y="1609664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83E1D8-A4BB-E4EF-996B-FCC6684C9817}"/>
              </a:ext>
            </a:extLst>
          </p:cNvPr>
          <p:cNvSpPr/>
          <p:nvPr/>
        </p:nvSpPr>
        <p:spPr>
          <a:xfrm>
            <a:off x="1550358" y="2224053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40874-C5EC-FC44-CD3E-27233E6EFF64}"/>
              </a:ext>
            </a:extLst>
          </p:cNvPr>
          <p:cNvSpPr/>
          <p:nvPr/>
        </p:nvSpPr>
        <p:spPr>
          <a:xfrm>
            <a:off x="2036225" y="1666176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08BC78-126E-FC17-2053-4CD4A7B643FE}"/>
              </a:ext>
            </a:extLst>
          </p:cNvPr>
          <p:cNvSpPr/>
          <p:nvPr/>
        </p:nvSpPr>
        <p:spPr>
          <a:xfrm>
            <a:off x="2182777" y="2527503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7F8EBB-1D62-C734-0DBF-B5F2962B03A9}"/>
              </a:ext>
            </a:extLst>
          </p:cNvPr>
          <p:cNvSpPr/>
          <p:nvPr/>
        </p:nvSpPr>
        <p:spPr>
          <a:xfrm>
            <a:off x="887785" y="2578567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01E58A-1726-E5D1-21BC-97C54EA7E1A8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210098" y="1735091"/>
            <a:ext cx="361722" cy="5104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7FA617-3FB2-81E9-8AB0-7D6DAE95C253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1675448" y="2349480"/>
            <a:ext cx="507329" cy="2514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53B1A0-DB22-FE00-6D6F-87E38907A409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1012875" y="2349480"/>
            <a:ext cx="558945" cy="2506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BE106D-021A-A00C-5459-91AB1B0FADAD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1675448" y="1791603"/>
            <a:ext cx="382239" cy="4539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1BBF1E5-4B72-242E-5162-25F11762570E}"/>
              </a:ext>
            </a:extLst>
          </p:cNvPr>
          <p:cNvSpPr/>
          <p:nvPr/>
        </p:nvSpPr>
        <p:spPr>
          <a:xfrm>
            <a:off x="1034420" y="4158174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B3867B-03B0-25DF-E709-1166DA059ECE}"/>
              </a:ext>
            </a:extLst>
          </p:cNvPr>
          <p:cNvSpPr/>
          <p:nvPr/>
        </p:nvSpPr>
        <p:spPr>
          <a:xfrm>
            <a:off x="1499770" y="4772563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95FAE4-0AEF-B559-CA77-8AAFCC120CBF}"/>
              </a:ext>
            </a:extLst>
          </p:cNvPr>
          <p:cNvSpPr/>
          <p:nvPr/>
        </p:nvSpPr>
        <p:spPr>
          <a:xfrm>
            <a:off x="1985637" y="4214686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BB2A2-5230-9807-EFA8-D61E90B3E690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1159510" y="4283601"/>
            <a:ext cx="361722" cy="5104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8F911-62B4-F58F-F45C-767AE134D5CA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1624860" y="4340113"/>
            <a:ext cx="382239" cy="4539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8F187A9-2260-450A-6420-D6F1821DA432}"/>
              </a:ext>
            </a:extLst>
          </p:cNvPr>
          <p:cNvSpPr/>
          <p:nvPr/>
        </p:nvSpPr>
        <p:spPr>
          <a:xfrm>
            <a:off x="477563" y="1317629"/>
            <a:ext cx="2398643" cy="22131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1C5FAA-5295-399F-D885-49F82E5B2A82}"/>
              </a:ext>
            </a:extLst>
          </p:cNvPr>
          <p:cNvSpPr/>
          <p:nvPr/>
        </p:nvSpPr>
        <p:spPr>
          <a:xfrm>
            <a:off x="447000" y="3781349"/>
            <a:ext cx="2398643" cy="22131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B61D1-7BC7-C4C9-BC9D-8AB4362F690B}"/>
              </a:ext>
            </a:extLst>
          </p:cNvPr>
          <p:cNvSpPr txBox="1"/>
          <p:nvPr/>
        </p:nvSpPr>
        <p:spPr>
          <a:xfrm>
            <a:off x="1441533" y="3119925"/>
            <a:ext cx="364202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AF624A-B6E2-7508-1434-B0546B9B3EF0}"/>
              </a:ext>
            </a:extLst>
          </p:cNvPr>
          <p:cNvSpPr txBox="1"/>
          <p:nvPr/>
        </p:nvSpPr>
        <p:spPr>
          <a:xfrm>
            <a:off x="1502219" y="5583646"/>
            <a:ext cx="351378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EDAF14-759F-A5E3-F079-71F23FBC6122}"/>
              </a:ext>
            </a:extLst>
          </p:cNvPr>
          <p:cNvSpPr/>
          <p:nvPr/>
        </p:nvSpPr>
        <p:spPr>
          <a:xfrm>
            <a:off x="3860254" y="2706397"/>
            <a:ext cx="4701486" cy="22131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9577FF-A51F-C4B4-28E3-493895B8BC2B}"/>
              </a:ext>
            </a:extLst>
          </p:cNvPr>
          <p:cNvSpPr/>
          <p:nvPr/>
        </p:nvSpPr>
        <p:spPr>
          <a:xfrm>
            <a:off x="4439130" y="3079871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1ECFAE-A967-AF9A-17EF-2AB56676BD74}"/>
              </a:ext>
            </a:extLst>
          </p:cNvPr>
          <p:cNvSpPr/>
          <p:nvPr/>
        </p:nvSpPr>
        <p:spPr>
          <a:xfrm>
            <a:off x="4904480" y="3694260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F4BD35-68EA-68C7-95E1-B81896752525}"/>
              </a:ext>
            </a:extLst>
          </p:cNvPr>
          <p:cNvSpPr/>
          <p:nvPr/>
        </p:nvSpPr>
        <p:spPr>
          <a:xfrm>
            <a:off x="5390347" y="3136383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E21E219-C39B-4305-91D6-E7A4B2B9CF76}"/>
              </a:ext>
            </a:extLst>
          </p:cNvPr>
          <p:cNvSpPr/>
          <p:nvPr/>
        </p:nvSpPr>
        <p:spPr>
          <a:xfrm>
            <a:off x="5536899" y="3997710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DFE93F4-C23F-42CF-AB9D-114965D9B3B0}"/>
              </a:ext>
            </a:extLst>
          </p:cNvPr>
          <p:cNvSpPr/>
          <p:nvPr/>
        </p:nvSpPr>
        <p:spPr>
          <a:xfrm>
            <a:off x="4241907" y="4048774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B25DFB-2C3A-DEC5-6BE2-AA79D6817CB5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4564220" y="3205298"/>
            <a:ext cx="361722" cy="5104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E74F3B-D378-305D-104D-E0AB0B1BF8BE}"/>
              </a:ext>
            </a:extLst>
          </p:cNvPr>
          <p:cNvCxnSpPr>
            <a:cxnSpLocks/>
            <a:stCxn id="37" idx="5"/>
            <a:endCxn id="39" idx="2"/>
          </p:cNvCxnSpPr>
          <p:nvPr/>
        </p:nvCxnSpPr>
        <p:spPr>
          <a:xfrm>
            <a:off x="5029570" y="3819687"/>
            <a:ext cx="507329" cy="2514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16091A-AB33-3580-27C8-E8ADB723FEE3}"/>
              </a:ext>
            </a:extLst>
          </p:cNvPr>
          <p:cNvCxnSpPr>
            <a:cxnSpLocks/>
            <a:stCxn id="37" idx="3"/>
            <a:endCxn id="40" idx="7"/>
          </p:cNvCxnSpPr>
          <p:nvPr/>
        </p:nvCxnSpPr>
        <p:spPr>
          <a:xfrm flipH="1">
            <a:off x="4366997" y="3819687"/>
            <a:ext cx="558945" cy="2506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C97DB3-5ED6-9A22-8B1D-BD5CF3D36197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5029570" y="3261810"/>
            <a:ext cx="382239" cy="4539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1372BE2-0D85-2C3D-5465-07A3D4169EFA}"/>
              </a:ext>
            </a:extLst>
          </p:cNvPr>
          <p:cNvSpPr/>
          <p:nvPr/>
        </p:nvSpPr>
        <p:spPr>
          <a:xfrm>
            <a:off x="6593303" y="3230234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9A8696-F876-9363-F3E6-1AD78C5EFA33}"/>
              </a:ext>
            </a:extLst>
          </p:cNvPr>
          <p:cNvSpPr/>
          <p:nvPr/>
        </p:nvSpPr>
        <p:spPr>
          <a:xfrm>
            <a:off x="7058653" y="3844623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B22F683-95DF-C60E-5E51-524A759428F7}"/>
              </a:ext>
            </a:extLst>
          </p:cNvPr>
          <p:cNvSpPr/>
          <p:nvPr/>
        </p:nvSpPr>
        <p:spPr>
          <a:xfrm>
            <a:off x="7544520" y="3286746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DA5C58-90CC-D1F8-AAEE-2994FAAA1885}"/>
              </a:ext>
            </a:extLst>
          </p:cNvPr>
          <p:cNvCxnSpPr>
            <a:cxnSpLocks/>
            <a:stCxn id="45" idx="5"/>
            <a:endCxn id="46" idx="1"/>
          </p:cNvCxnSpPr>
          <p:nvPr/>
        </p:nvCxnSpPr>
        <p:spPr>
          <a:xfrm>
            <a:off x="6718393" y="3355661"/>
            <a:ext cx="361722" cy="5104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D5C943-BB57-0DBE-B82F-274156DFEBC1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7183743" y="3412173"/>
            <a:ext cx="382239" cy="4539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9895916-98F3-50FE-4F6F-158BB9C6B0B8}"/>
                  </a:ext>
                </a:extLst>
              </p:cNvPr>
              <p:cNvSpPr txBox="1"/>
              <p:nvPr/>
            </p:nvSpPr>
            <p:spPr>
              <a:xfrm>
                <a:off x="5768679" y="4541285"/>
                <a:ext cx="785793" cy="36933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accent2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⊎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H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9895916-98F3-50FE-4F6F-158BB9C6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679" y="4541285"/>
                <a:ext cx="785793" cy="369332"/>
              </a:xfrm>
              <a:prstGeom prst="rect">
                <a:avLst/>
              </a:prstGeom>
              <a:blipFill>
                <a:blip r:embed="rId2"/>
                <a:stretch>
                  <a:fillRect l="-6452" t="-6667" r="-6452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1D08EE89-22E4-8A02-D201-9AFB4CFCD844}"/>
              </a:ext>
            </a:extLst>
          </p:cNvPr>
          <p:cNvSpPr/>
          <p:nvPr/>
        </p:nvSpPr>
        <p:spPr>
          <a:xfrm>
            <a:off x="9232799" y="1851640"/>
            <a:ext cx="2020718" cy="3542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BBF200A-1F3A-1E17-334F-EADDA6321ADE}"/>
              </a:ext>
            </a:extLst>
          </p:cNvPr>
          <p:cNvSpPr/>
          <p:nvPr/>
        </p:nvSpPr>
        <p:spPr>
          <a:xfrm>
            <a:off x="9696643" y="2003401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211D18-FF38-BA6D-EC87-0905E6B104CB}"/>
              </a:ext>
            </a:extLst>
          </p:cNvPr>
          <p:cNvSpPr/>
          <p:nvPr/>
        </p:nvSpPr>
        <p:spPr>
          <a:xfrm>
            <a:off x="10161993" y="2617790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9EFEFC-6EDB-1611-485C-356817FDB8A7}"/>
              </a:ext>
            </a:extLst>
          </p:cNvPr>
          <p:cNvSpPr/>
          <p:nvPr/>
        </p:nvSpPr>
        <p:spPr>
          <a:xfrm>
            <a:off x="10647860" y="2059913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ADB471-E875-1F39-DF1D-26056F520832}"/>
              </a:ext>
            </a:extLst>
          </p:cNvPr>
          <p:cNvSpPr/>
          <p:nvPr/>
        </p:nvSpPr>
        <p:spPr>
          <a:xfrm>
            <a:off x="10794412" y="2921240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13883E3-42DE-9DD3-F101-5F30F676938A}"/>
              </a:ext>
            </a:extLst>
          </p:cNvPr>
          <p:cNvSpPr/>
          <p:nvPr/>
        </p:nvSpPr>
        <p:spPr>
          <a:xfrm>
            <a:off x="9499420" y="2972304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CFAA8C-DA6B-3674-AB3A-C57D271A1346}"/>
              </a:ext>
            </a:extLst>
          </p:cNvPr>
          <p:cNvCxnSpPr>
            <a:cxnSpLocks/>
            <a:stCxn id="52" idx="5"/>
            <a:endCxn id="53" idx="1"/>
          </p:cNvCxnSpPr>
          <p:nvPr/>
        </p:nvCxnSpPr>
        <p:spPr>
          <a:xfrm>
            <a:off x="9821733" y="2128828"/>
            <a:ext cx="361722" cy="5104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E956F1-A848-52EA-C5B7-7F080465626E}"/>
              </a:ext>
            </a:extLst>
          </p:cNvPr>
          <p:cNvCxnSpPr>
            <a:cxnSpLocks/>
            <a:stCxn id="53" idx="5"/>
            <a:endCxn id="55" idx="2"/>
          </p:cNvCxnSpPr>
          <p:nvPr/>
        </p:nvCxnSpPr>
        <p:spPr>
          <a:xfrm>
            <a:off x="10287083" y="2743217"/>
            <a:ext cx="507329" cy="2514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A62B4E-6F21-1D64-2AE0-45851C411202}"/>
              </a:ext>
            </a:extLst>
          </p:cNvPr>
          <p:cNvCxnSpPr>
            <a:cxnSpLocks/>
            <a:stCxn id="53" idx="3"/>
            <a:endCxn id="56" idx="7"/>
          </p:cNvCxnSpPr>
          <p:nvPr/>
        </p:nvCxnSpPr>
        <p:spPr>
          <a:xfrm flipH="1">
            <a:off x="9624510" y="2743217"/>
            <a:ext cx="558945" cy="2506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0285594-7078-38EA-55C3-9BA5C12220E3}"/>
              </a:ext>
            </a:extLst>
          </p:cNvPr>
          <p:cNvCxnSpPr>
            <a:cxnSpLocks/>
            <a:stCxn id="54" idx="3"/>
            <a:endCxn id="53" idx="7"/>
          </p:cNvCxnSpPr>
          <p:nvPr/>
        </p:nvCxnSpPr>
        <p:spPr>
          <a:xfrm flipH="1">
            <a:off x="10287083" y="2185340"/>
            <a:ext cx="382239" cy="4539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72FDE5C-57AB-48F0-A64D-29AAC95567FB}"/>
              </a:ext>
            </a:extLst>
          </p:cNvPr>
          <p:cNvSpPr/>
          <p:nvPr/>
        </p:nvSpPr>
        <p:spPr>
          <a:xfrm>
            <a:off x="9571553" y="3704475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5F0466-E1BD-2180-CC20-DD220C169B31}"/>
              </a:ext>
            </a:extLst>
          </p:cNvPr>
          <p:cNvSpPr/>
          <p:nvPr/>
        </p:nvSpPr>
        <p:spPr>
          <a:xfrm>
            <a:off x="10036903" y="4318864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5660EBE-29E0-AA41-0DF2-B92234D25EAE}"/>
              </a:ext>
            </a:extLst>
          </p:cNvPr>
          <p:cNvSpPr/>
          <p:nvPr/>
        </p:nvSpPr>
        <p:spPr>
          <a:xfrm>
            <a:off x="10522770" y="3760987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715B20-171A-7E75-25CD-037068D0FF63}"/>
              </a:ext>
            </a:extLst>
          </p:cNvPr>
          <p:cNvCxnSpPr>
            <a:cxnSpLocks/>
            <a:stCxn id="61" idx="5"/>
            <a:endCxn id="62" idx="1"/>
          </p:cNvCxnSpPr>
          <p:nvPr/>
        </p:nvCxnSpPr>
        <p:spPr>
          <a:xfrm>
            <a:off x="9696643" y="3829902"/>
            <a:ext cx="361722" cy="5104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25FBDA0-00B8-BDEE-BEBE-8934AA893581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10161993" y="3886414"/>
            <a:ext cx="382239" cy="4539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DC641FF-F3E5-3CDD-25B8-E93D048D7F0E}"/>
                  </a:ext>
                </a:extLst>
              </p:cNvPr>
              <p:cNvSpPr txBox="1"/>
              <p:nvPr/>
            </p:nvSpPr>
            <p:spPr>
              <a:xfrm>
                <a:off x="9810253" y="4991796"/>
                <a:ext cx="779381" cy="36933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accent2"/>
                    </a:solidFill>
                  </a:rPr>
                  <a:t>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H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DC641FF-F3E5-3CDD-25B8-E93D048D7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253" y="4991796"/>
                <a:ext cx="779381" cy="369332"/>
              </a:xfrm>
              <a:prstGeom prst="rect">
                <a:avLst/>
              </a:prstGeom>
              <a:blipFill>
                <a:blip r:embed="rId3"/>
                <a:stretch>
                  <a:fillRect l="-6452" t="-10345" r="-4839" b="-310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2724899-FBA5-5CE3-3C7A-1BB026F4CCE7}"/>
              </a:ext>
            </a:extLst>
          </p:cNvPr>
          <p:cNvCxnSpPr>
            <a:cxnSpLocks/>
            <a:stCxn id="56" idx="4"/>
            <a:endCxn id="61" idx="0"/>
          </p:cNvCxnSpPr>
          <p:nvPr/>
        </p:nvCxnSpPr>
        <p:spPr>
          <a:xfrm>
            <a:off x="9572696" y="3119251"/>
            <a:ext cx="72133" cy="5852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FAC0DC-9289-ED1A-CF27-EB1AC9E7192C}"/>
              </a:ext>
            </a:extLst>
          </p:cNvPr>
          <p:cNvCxnSpPr>
            <a:cxnSpLocks/>
            <a:stCxn id="56" idx="5"/>
            <a:endCxn id="63" idx="1"/>
          </p:cNvCxnSpPr>
          <p:nvPr/>
        </p:nvCxnSpPr>
        <p:spPr>
          <a:xfrm>
            <a:off x="9624510" y="3097731"/>
            <a:ext cx="919722" cy="6847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77C299-62CF-D526-EA9F-E9F573E14D87}"/>
              </a:ext>
            </a:extLst>
          </p:cNvPr>
          <p:cNvCxnSpPr>
            <a:cxnSpLocks/>
            <a:stCxn id="55" idx="3"/>
            <a:endCxn id="61" idx="6"/>
          </p:cNvCxnSpPr>
          <p:nvPr/>
        </p:nvCxnSpPr>
        <p:spPr>
          <a:xfrm flipH="1">
            <a:off x="9718105" y="3046667"/>
            <a:ext cx="1097769" cy="7312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9CB0D05-154E-09C2-760C-DD954AA421E5}"/>
              </a:ext>
            </a:extLst>
          </p:cNvPr>
          <p:cNvCxnSpPr>
            <a:cxnSpLocks/>
            <a:stCxn id="55" idx="4"/>
            <a:endCxn id="63" idx="7"/>
          </p:cNvCxnSpPr>
          <p:nvPr/>
        </p:nvCxnSpPr>
        <p:spPr>
          <a:xfrm flipH="1">
            <a:off x="10647860" y="3068187"/>
            <a:ext cx="219828" cy="7143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9235078-2D0D-2B11-0F9F-373FA7C71BF3}"/>
              </a:ext>
            </a:extLst>
          </p:cNvPr>
          <p:cNvSpPr txBox="1"/>
          <p:nvPr/>
        </p:nvSpPr>
        <p:spPr>
          <a:xfrm>
            <a:off x="5110260" y="2206860"/>
            <a:ext cx="1608133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Disjoint Union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59F202-1704-982B-39C8-832463A71581}"/>
              </a:ext>
            </a:extLst>
          </p:cNvPr>
          <p:cNvSpPr txBox="1"/>
          <p:nvPr/>
        </p:nvSpPr>
        <p:spPr>
          <a:xfrm>
            <a:off x="8845160" y="1390195"/>
            <a:ext cx="2621230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Sequential Composition</a:t>
            </a:r>
          </a:p>
        </p:txBody>
      </p:sp>
    </p:spTree>
    <p:extLst>
      <p:ext uri="{BB962C8B-B14F-4D97-AF65-F5344CB8AC3E}">
        <p14:creationId xmlns:p14="http://schemas.microsoft.com/office/powerpoint/2010/main" val="381987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F97EA7-7142-B38C-25CB-16E55FF03B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79118C-3866-92C3-1AE8-AA9FEAF7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Operators on Sets of Posets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79CD8C-04C2-A62F-4B53-D6EFB0C5AA16}"/>
              </a:ext>
            </a:extLst>
          </p:cNvPr>
          <p:cNvGrpSpPr/>
          <p:nvPr/>
        </p:nvGrpSpPr>
        <p:grpSpPr>
          <a:xfrm>
            <a:off x="3694247" y="1583902"/>
            <a:ext cx="4803506" cy="461665"/>
            <a:chOff x="3000737" y="1847442"/>
            <a:chExt cx="4803506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3A94A2F-1419-A3DA-6942-A780F396D140}"/>
                    </a:ext>
                  </a:extLst>
                </p:cNvPr>
                <p:cNvSpPr txBox="1"/>
                <p:nvPr/>
              </p:nvSpPr>
              <p:spPr>
                <a:xfrm>
                  <a:off x="3000737" y="1847442"/>
                  <a:ext cx="237372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={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3A94A2F-1419-A3DA-6942-A780F396D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737" y="1847442"/>
                  <a:ext cx="2373727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4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423EDB-9AC1-4E33-4531-7B618FB8D27F}"/>
                    </a:ext>
                  </a:extLst>
                </p:cNvPr>
                <p:cNvSpPr txBox="1"/>
                <p:nvPr/>
              </p:nvSpPr>
              <p:spPr>
                <a:xfrm>
                  <a:off x="5795936" y="1847442"/>
                  <a:ext cx="200830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={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423EDB-9AC1-4E33-4531-7B618FB8D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936" y="1847442"/>
                  <a:ext cx="200830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4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84BDF5C-23C8-BB8B-5C30-DD7D68448B59}"/>
              </a:ext>
            </a:extLst>
          </p:cNvPr>
          <p:cNvGrpSpPr/>
          <p:nvPr/>
        </p:nvGrpSpPr>
        <p:grpSpPr>
          <a:xfrm>
            <a:off x="3368053" y="3015025"/>
            <a:ext cx="5455894" cy="1290890"/>
            <a:chOff x="1922806" y="3200577"/>
            <a:chExt cx="5455894" cy="12908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E7687E-37D6-F6F2-1D69-9D812CDB7A1F}"/>
                    </a:ext>
                  </a:extLst>
                </p:cNvPr>
                <p:cNvSpPr txBox="1"/>
                <p:nvPr/>
              </p:nvSpPr>
              <p:spPr>
                <a:xfrm>
                  <a:off x="1922806" y="3660470"/>
                  <a:ext cx="5455894" cy="8309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square" lIns="91440" tIns="45720" rIns="9144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 algn="l"/>
                  <a:r>
                    <a:rPr lang="en-US" sz="2400" b="0" dirty="0"/>
                    <a:t>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a14:m>
                  <a:r>
                    <a:rPr lang="en-US" sz="2400" dirty="0"/>
                    <a:t>   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E7687E-37D6-F6F2-1D69-9D812CDB7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806" y="3660470"/>
                  <a:ext cx="5455894" cy="830997"/>
                </a:xfrm>
                <a:prstGeom prst="rect">
                  <a:avLst/>
                </a:prstGeom>
                <a:blipFill>
                  <a:blip r:embed="rId4"/>
                  <a:stretch>
                    <a:fillRect b="-121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643F71-1C20-78A1-B8CB-C9BFE2B61388}"/>
                </a:ext>
              </a:extLst>
            </p:cNvPr>
            <p:cNvSpPr txBox="1"/>
            <p:nvPr/>
          </p:nvSpPr>
          <p:spPr>
            <a:xfrm>
              <a:off x="3223118" y="3200577"/>
              <a:ext cx="2855269" cy="461665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sz="2400" dirty="0"/>
                <a:t>Distributive Product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71955D-9199-F919-1540-C8F1813E9F27}"/>
              </a:ext>
            </a:extLst>
          </p:cNvPr>
          <p:cNvGrpSpPr/>
          <p:nvPr/>
        </p:nvGrpSpPr>
        <p:grpSpPr>
          <a:xfrm>
            <a:off x="3592141" y="4895240"/>
            <a:ext cx="5007718" cy="1346724"/>
            <a:chOff x="1353387" y="4844798"/>
            <a:chExt cx="5007718" cy="13467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2D83533-5CB8-370B-6A39-F948579643B0}"/>
                    </a:ext>
                  </a:extLst>
                </p:cNvPr>
                <p:cNvSpPr txBox="1"/>
                <p:nvPr/>
              </p:nvSpPr>
              <p:spPr>
                <a:xfrm>
                  <a:off x="1353387" y="5360525"/>
                  <a:ext cx="5007718" cy="8309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 algn="l"/>
                  <a:r>
                    <a:rPr lang="en-US" sz="2400" b="0" dirty="0"/>
                    <a:t>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2D83533-5CB8-370B-6A39-F94857964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387" y="5360525"/>
                  <a:ext cx="5007718" cy="830997"/>
                </a:xfrm>
                <a:prstGeom prst="rect">
                  <a:avLst/>
                </a:prstGeom>
                <a:blipFill>
                  <a:blip r:embed="rId5"/>
                  <a:stretch>
                    <a:fillRect r="-253" b="-121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98AF10-0A53-FF1B-BF74-98238EA5B847}"/>
                </a:ext>
              </a:extLst>
            </p:cNvPr>
            <p:cNvSpPr txBox="1"/>
            <p:nvPr/>
          </p:nvSpPr>
          <p:spPr>
            <a:xfrm>
              <a:off x="1516509" y="4844798"/>
              <a:ext cx="4844596" cy="461665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sz="2400" dirty="0"/>
                <a:t>Pointwise Sequential Composition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83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3195BC-B51E-D282-3AD8-7287C6E117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93B15-DAD5-3E36-94AF-C294199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Semantics for Attack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CE7917-807F-0F42-F59C-EAE2F4CF0AE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456091" y="1394416"/>
            <a:ext cx="8950930" cy="122256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37C66C-E123-6226-B63D-83CB553AEC23}"/>
                  </a:ext>
                </a:extLst>
              </p:cNvPr>
              <p:cNvSpPr txBox="1"/>
              <p:nvPr/>
            </p:nvSpPr>
            <p:spPr>
              <a:xfrm>
                <a:off x="613706" y="2883970"/>
                <a:ext cx="3530005" cy="46166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⊳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37C66C-E123-6226-B63D-83CB553AE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06" y="2883970"/>
                <a:ext cx="353000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6E80C5-23E5-A64A-CF9F-18EA6D8F38AA}"/>
                  </a:ext>
                </a:extLst>
              </p:cNvPr>
              <p:cNvSpPr txBox="1"/>
              <p:nvPr/>
            </p:nvSpPr>
            <p:spPr>
              <a:xfrm>
                <a:off x="613706" y="3443537"/>
                <a:ext cx="3704860" cy="46166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⋈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⊳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6E80C5-23E5-A64A-CF9F-18EA6D8F3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06" y="3443537"/>
                <a:ext cx="370486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3DD087-1CF3-1CBE-73D9-2C217A726671}"/>
                  </a:ext>
                </a:extLst>
              </p:cNvPr>
              <p:cNvSpPr txBox="1"/>
              <p:nvPr/>
            </p:nvSpPr>
            <p:spPr>
              <a:xfrm>
                <a:off x="613706" y="4241949"/>
                <a:ext cx="5143844" cy="46166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)⋈(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⇝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3DD087-1CF3-1CBE-73D9-2C217A726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06" y="4241949"/>
                <a:ext cx="5143844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C7D9AABC-F730-F93E-0D83-124C4A3B9E8A}"/>
              </a:ext>
            </a:extLst>
          </p:cNvPr>
          <p:cNvGrpSpPr/>
          <p:nvPr/>
        </p:nvGrpSpPr>
        <p:grpSpPr>
          <a:xfrm>
            <a:off x="6812000" y="3092389"/>
            <a:ext cx="3343863" cy="577119"/>
            <a:chOff x="6888882" y="2851881"/>
            <a:chExt cx="3343863" cy="57711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B86E6C-6587-568A-3D63-6FF072F7C636}"/>
                </a:ext>
              </a:extLst>
            </p:cNvPr>
            <p:cNvSpPr/>
            <p:nvPr/>
          </p:nvSpPr>
          <p:spPr>
            <a:xfrm>
              <a:off x="7208016" y="3161445"/>
              <a:ext cx="146552" cy="14694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9F3B682-A4AC-7B26-0971-14080CA212A1}"/>
                    </a:ext>
                  </a:extLst>
                </p:cNvPr>
                <p:cNvSpPr txBox="1"/>
                <p:nvPr/>
              </p:nvSpPr>
              <p:spPr>
                <a:xfrm>
                  <a:off x="7115047" y="2857826"/>
                  <a:ext cx="479042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9F3B682-A4AC-7B26-0971-14080CA21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047" y="2857826"/>
                  <a:ext cx="4790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7C97F6-5131-6F87-9A6D-E92DBA2074D0}"/>
                </a:ext>
              </a:extLst>
            </p:cNvPr>
            <p:cNvSpPr txBox="1"/>
            <p:nvPr/>
          </p:nvSpPr>
          <p:spPr>
            <a:xfrm>
              <a:off x="6888882" y="2899835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A9C68A-7A32-F78A-C796-8A2744C6A223}"/>
                </a:ext>
              </a:extLst>
            </p:cNvPr>
            <p:cNvSpPr txBox="1"/>
            <p:nvPr/>
          </p:nvSpPr>
          <p:spPr>
            <a:xfrm>
              <a:off x="7516181" y="3042492"/>
              <a:ext cx="248786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,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AB70B3-F8ED-E7DD-68D6-BD5CD6937E5F}"/>
                </a:ext>
              </a:extLst>
            </p:cNvPr>
            <p:cNvGrpSpPr/>
            <p:nvPr/>
          </p:nvGrpSpPr>
          <p:grpSpPr>
            <a:xfrm>
              <a:off x="7820254" y="2863771"/>
              <a:ext cx="484363" cy="450566"/>
              <a:chOff x="2541903" y="5169117"/>
              <a:chExt cx="484363" cy="45056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F293744-2A37-F779-8162-A61F5146B43F}"/>
                  </a:ext>
                </a:extLst>
              </p:cNvPr>
              <p:cNvSpPr/>
              <p:nvPr/>
            </p:nvSpPr>
            <p:spPr>
              <a:xfrm>
                <a:off x="2634872" y="547273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C18C984-337A-552D-5AC2-5F7640112334}"/>
                      </a:ext>
                    </a:extLst>
                  </p:cNvPr>
                  <p:cNvSpPr txBox="1"/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C18C984-337A-552D-5AC2-5F76401123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BBC1B8-A06E-B91D-9F31-E03CD48E9E7B}"/>
                </a:ext>
              </a:extLst>
            </p:cNvPr>
            <p:cNvSpPr txBox="1"/>
            <p:nvPr/>
          </p:nvSpPr>
          <p:spPr>
            <a:xfrm>
              <a:off x="8208031" y="2886921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39FADD0-764B-6F0F-7709-ED468AF4B7FB}"/>
                    </a:ext>
                  </a:extLst>
                </p:cNvPr>
                <p:cNvSpPr txBox="1"/>
                <p:nvPr/>
              </p:nvSpPr>
              <p:spPr>
                <a:xfrm>
                  <a:off x="8399836" y="2917698"/>
                  <a:ext cx="52954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39FADD0-764B-6F0F-7709-ED468AF4B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9836" y="2917698"/>
                  <a:ext cx="52954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DDF241-58CC-4245-C7F7-B03CF258C795}"/>
                </a:ext>
              </a:extLst>
            </p:cNvPr>
            <p:cNvGrpSpPr/>
            <p:nvPr/>
          </p:nvGrpSpPr>
          <p:grpSpPr>
            <a:xfrm>
              <a:off x="8923744" y="2851881"/>
              <a:ext cx="1189570" cy="456511"/>
              <a:chOff x="3418589" y="5064357"/>
              <a:chExt cx="1189570" cy="45651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F6682E8-3B56-3013-F3CC-472BCBBA91CC}"/>
                  </a:ext>
                </a:extLst>
              </p:cNvPr>
              <p:cNvSpPr/>
              <p:nvPr/>
            </p:nvSpPr>
            <p:spPr>
              <a:xfrm>
                <a:off x="3511558" y="536797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BA45B49-F1A0-53DE-C973-02F5234BFC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8589" y="506435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BA45B49-F1A0-53DE-C973-02F5234BFC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589" y="5064357"/>
                    <a:ext cx="48436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96C550A-8912-AE8B-7C01-895ADB946AE2}"/>
                  </a:ext>
                </a:extLst>
              </p:cNvPr>
              <p:cNvGrpSpPr/>
              <p:nvPr/>
            </p:nvGrpSpPr>
            <p:grpSpPr>
              <a:xfrm>
                <a:off x="4123796" y="5070302"/>
                <a:ext cx="484363" cy="450566"/>
                <a:chOff x="2541903" y="5169117"/>
                <a:chExt cx="484363" cy="450566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AD0489A-853B-BF02-82F5-783178C7B283}"/>
                    </a:ext>
                  </a:extLst>
                </p:cNvPr>
                <p:cNvSpPr/>
                <p:nvPr/>
              </p:nvSpPr>
              <p:spPr>
                <a:xfrm>
                  <a:off x="2634872" y="5472736"/>
                  <a:ext cx="146552" cy="1469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78956F81-9BAC-3703-404F-5D41FF9A3B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1903" y="5169117"/>
                      <a:ext cx="484363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vert="horz" wrap="none" lIns="91440" tIns="45720" rIns="91440" bIns="45720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78956F81-9BAC-3703-404F-5D41FF9A3B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1903" y="5169117"/>
                      <a:ext cx="48436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8620A6C-9E86-9366-E1CA-2F1605A517AF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3658110" y="5441450"/>
                <a:ext cx="558655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F03B7D-7932-59BB-DDB9-C6102E7E4A27}"/>
                </a:ext>
              </a:extLst>
            </p:cNvPr>
            <p:cNvSpPr txBox="1"/>
            <p:nvPr/>
          </p:nvSpPr>
          <p:spPr>
            <a:xfrm>
              <a:off x="8744118" y="2899835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4207E-BC28-950F-92CA-2DFD62CAADE5}"/>
                </a:ext>
              </a:extLst>
            </p:cNvPr>
            <p:cNvSpPr txBox="1"/>
            <p:nvPr/>
          </p:nvSpPr>
          <p:spPr>
            <a:xfrm>
              <a:off x="9960096" y="2905780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768AD7-3AE8-D524-ED21-149F357C5221}"/>
              </a:ext>
            </a:extLst>
          </p:cNvPr>
          <p:cNvGrpSpPr/>
          <p:nvPr/>
        </p:nvGrpSpPr>
        <p:grpSpPr>
          <a:xfrm>
            <a:off x="6585835" y="4241019"/>
            <a:ext cx="4157541" cy="575752"/>
            <a:chOff x="6888882" y="3872575"/>
            <a:chExt cx="4157541" cy="57575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F18E7B-5491-2B0A-A53B-F40F6E2C2D3A}"/>
                </a:ext>
              </a:extLst>
            </p:cNvPr>
            <p:cNvSpPr/>
            <p:nvPr/>
          </p:nvSpPr>
          <p:spPr>
            <a:xfrm>
              <a:off x="7208016" y="4176194"/>
              <a:ext cx="146552" cy="14694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DDF17D1-F7D1-81CE-50C5-D899044731E0}"/>
                    </a:ext>
                  </a:extLst>
                </p:cNvPr>
                <p:cNvSpPr txBox="1"/>
                <p:nvPr/>
              </p:nvSpPr>
              <p:spPr>
                <a:xfrm>
                  <a:off x="7115047" y="3872575"/>
                  <a:ext cx="479042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DDF17D1-F7D1-81CE-50C5-D89904473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047" y="3872575"/>
                  <a:ext cx="4790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4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9AA54C-F27E-3837-0592-F48F88E6C637}"/>
                </a:ext>
              </a:extLst>
            </p:cNvPr>
            <p:cNvSpPr txBox="1"/>
            <p:nvPr/>
          </p:nvSpPr>
          <p:spPr>
            <a:xfrm>
              <a:off x="6888882" y="3914584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767DD0-2D08-1C63-220F-C43837AA87B9}"/>
                </a:ext>
              </a:extLst>
            </p:cNvPr>
            <p:cNvSpPr txBox="1"/>
            <p:nvPr/>
          </p:nvSpPr>
          <p:spPr>
            <a:xfrm>
              <a:off x="8752867" y="4034001"/>
              <a:ext cx="248786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,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050090-7CE7-D7AD-9E62-E7B76986B4D1}"/>
                </a:ext>
              </a:extLst>
            </p:cNvPr>
            <p:cNvGrpSpPr/>
            <p:nvPr/>
          </p:nvGrpSpPr>
          <p:grpSpPr>
            <a:xfrm>
              <a:off x="9121128" y="3914439"/>
              <a:ext cx="484363" cy="450566"/>
              <a:chOff x="2541903" y="5169117"/>
              <a:chExt cx="484363" cy="45056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7E6122-CB2B-4FFC-C852-62E6195DBEB0}"/>
                  </a:ext>
                </a:extLst>
              </p:cNvPr>
              <p:cNvSpPr/>
              <p:nvPr/>
            </p:nvSpPr>
            <p:spPr>
              <a:xfrm>
                <a:off x="2634872" y="547273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C1F8B45-5D4D-FD3A-89F8-CED768640D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C1F8B45-5D4D-FD3A-89F8-CED768640D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C25E57-744B-A603-DDD6-B92B8914E7C8}"/>
                </a:ext>
              </a:extLst>
            </p:cNvPr>
            <p:cNvGrpSpPr/>
            <p:nvPr/>
          </p:nvGrpSpPr>
          <p:grpSpPr>
            <a:xfrm>
              <a:off x="9736077" y="3914439"/>
              <a:ext cx="1189570" cy="456511"/>
              <a:chOff x="3418589" y="5064357"/>
              <a:chExt cx="1189570" cy="456511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C2190AF-C78C-ABF7-CBD5-8A659E558B60}"/>
                  </a:ext>
                </a:extLst>
              </p:cNvPr>
              <p:cNvSpPr/>
              <p:nvPr/>
            </p:nvSpPr>
            <p:spPr>
              <a:xfrm>
                <a:off x="3511558" y="536797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E1B30E3-23B1-1C3F-0A1D-7A2F89E2A0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8589" y="506435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E1B30E3-23B1-1C3F-0A1D-7A2F89E2A0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589" y="5064357"/>
                    <a:ext cx="48436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5A37DAB-B494-E7E1-18FB-9B97D578F37F}"/>
                  </a:ext>
                </a:extLst>
              </p:cNvPr>
              <p:cNvGrpSpPr/>
              <p:nvPr/>
            </p:nvGrpSpPr>
            <p:grpSpPr>
              <a:xfrm>
                <a:off x="4123796" y="5070302"/>
                <a:ext cx="484363" cy="450566"/>
                <a:chOff x="2541903" y="5169117"/>
                <a:chExt cx="484363" cy="450566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591A40A-0275-F310-ACDE-9C5940D6D826}"/>
                    </a:ext>
                  </a:extLst>
                </p:cNvPr>
                <p:cNvSpPr/>
                <p:nvPr/>
              </p:nvSpPr>
              <p:spPr>
                <a:xfrm>
                  <a:off x="2634872" y="5472736"/>
                  <a:ext cx="146552" cy="1469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73B7458D-AB56-5453-FF2B-8CB088CC73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1903" y="5169117"/>
                      <a:ext cx="484363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vert="horz" wrap="none" lIns="91440" tIns="45720" rIns="91440" bIns="45720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73B7458D-AB56-5453-FF2B-8CB088CC73D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1903" y="5169117"/>
                      <a:ext cx="484363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734C95D-48B3-99CF-AA20-C547D582B440}"/>
                  </a:ext>
                </a:extLst>
              </p:cNvPr>
              <p:cNvCxnSpPr>
                <a:cxnSpLocks/>
                <a:stCxn id="40" idx="6"/>
              </p:cNvCxnSpPr>
              <p:nvPr/>
            </p:nvCxnSpPr>
            <p:spPr>
              <a:xfrm>
                <a:off x="3658110" y="5441450"/>
                <a:ext cx="558655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B2EC4B-FBC8-CC15-A0EF-5F152F9C8BFB}"/>
                </a:ext>
              </a:extLst>
            </p:cNvPr>
            <p:cNvSpPr txBox="1"/>
            <p:nvPr/>
          </p:nvSpPr>
          <p:spPr>
            <a:xfrm>
              <a:off x="10773774" y="3925107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C982A71-0DDC-0B91-E228-B7AE20A025BD}"/>
                </a:ext>
              </a:extLst>
            </p:cNvPr>
            <p:cNvGrpSpPr/>
            <p:nvPr/>
          </p:nvGrpSpPr>
          <p:grpSpPr>
            <a:xfrm>
              <a:off x="7674005" y="3883098"/>
              <a:ext cx="1189570" cy="456511"/>
              <a:chOff x="3418589" y="5064357"/>
              <a:chExt cx="1189570" cy="456511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879AD3F-1B9E-D00F-0219-C65C89526F68}"/>
                  </a:ext>
                </a:extLst>
              </p:cNvPr>
              <p:cNvSpPr/>
              <p:nvPr/>
            </p:nvSpPr>
            <p:spPr>
              <a:xfrm>
                <a:off x="3511558" y="536797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98E8B50-32C8-C9FB-D9B5-7009F889699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8589" y="506435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98E8B50-32C8-C9FB-D9B5-7009F88969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589" y="5064357"/>
                    <a:ext cx="48436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F204775-46E3-39E9-3FE6-98A737720DD0}"/>
                  </a:ext>
                </a:extLst>
              </p:cNvPr>
              <p:cNvGrpSpPr/>
              <p:nvPr/>
            </p:nvGrpSpPr>
            <p:grpSpPr>
              <a:xfrm>
                <a:off x="4123796" y="5070302"/>
                <a:ext cx="484363" cy="450566"/>
                <a:chOff x="2541903" y="5169117"/>
                <a:chExt cx="484363" cy="45056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3776A9C-C209-E5B1-4F88-59A25FDA7B83}"/>
                    </a:ext>
                  </a:extLst>
                </p:cNvPr>
                <p:cNvSpPr/>
                <p:nvPr/>
              </p:nvSpPr>
              <p:spPr>
                <a:xfrm>
                  <a:off x="2634872" y="5472736"/>
                  <a:ext cx="146552" cy="1469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A74CB856-7B95-D81F-D5D8-4721DD98A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1903" y="5169117"/>
                      <a:ext cx="484363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vert="horz" wrap="none" lIns="91440" tIns="45720" rIns="91440" bIns="45720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A74CB856-7B95-D81F-D5D8-4721DD98A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1903" y="5169117"/>
                      <a:ext cx="484363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7085762-4709-3E8A-B4A3-778B268F7FFC}"/>
                  </a:ext>
                </a:extLst>
              </p:cNvPr>
              <p:cNvCxnSpPr>
                <a:cxnSpLocks/>
                <a:stCxn id="49" idx="6"/>
              </p:cNvCxnSpPr>
              <p:nvPr/>
            </p:nvCxnSpPr>
            <p:spPr>
              <a:xfrm>
                <a:off x="3658110" y="5441450"/>
                <a:ext cx="558655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91C168-075B-BB50-10A7-E4182EFA8943}"/>
                  </a:ext>
                </a:extLst>
              </p:cNvPr>
              <p:cNvSpPr txBox="1"/>
              <p:nvPr/>
            </p:nvSpPr>
            <p:spPr>
              <a:xfrm>
                <a:off x="2909428" y="5032716"/>
                <a:ext cx="52954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91C168-075B-BB50-10A7-E4182EFA8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28" y="5032716"/>
                <a:ext cx="529541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9E2118A-A7E4-A851-63C7-D72AEBE0FA81}"/>
              </a:ext>
            </a:extLst>
          </p:cNvPr>
          <p:cNvGrpSpPr/>
          <p:nvPr/>
        </p:nvGrpSpPr>
        <p:grpSpPr>
          <a:xfrm>
            <a:off x="3368949" y="4987903"/>
            <a:ext cx="750292" cy="571174"/>
            <a:chOff x="3253710" y="4966899"/>
            <a:chExt cx="750292" cy="57117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A878785-C287-BA2B-B732-9490EA765E89}"/>
                </a:ext>
              </a:extLst>
            </p:cNvPr>
            <p:cNvSpPr/>
            <p:nvPr/>
          </p:nvSpPr>
          <p:spPr>
            <a:xfrm>
              <a:off x="3526305" y="5270518"/>
              <a:ext cx="146552" cy="14694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472AFE2-0358-A4AD-DA53-933E3E8C8A68}"/>
                    </a:ext>
                  </a:extLst>
                </p:cNvPr>
                <p:cNvSpPr txBox="1"/>
                <p:nvPr/>
              </p:nvSpPr>
              <p:spPr>
                <a:xfrm>
                  <a:off x="3433336" y="4966899"/>
                  <a:ext cx="48436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472AFE2-0358-A4AD-DA53-933E3E8C8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336" y="4966899"/>
                  <a:ext cx="4843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B64571F-F4BA-F873-3BBD-B9E7516752D1}"/>
                </a:ext>
              </a:extLst>
            </p:cNvPr>
            <p:cNvSpPr txBox="1"/>
            <p:nvPr/>
          </p:nvSpPr>
          <p:spPr>
            <a:xfrm>
              <a:off x="3253710" y="5014853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1AE9F60-1BE1-5D83-EABF-777124CF6DD6}"/>
                </a:ext>
              </a:extLst>
            </p:cNvPr>
            <p:cNvSpPr txBox="1"/>
            <p:nvPr/>
          </p:nvSpPr>
          <p:spPr>
            <a:xfrm>
              <a:off x="3731353" y="5010966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EF6C84E-3419-5BD6-FEF0-AC91051F6CE3}"/>
              </a:ext>
            </a:extLst>
          </p:cNvPr>
          <p:cNvGrpSpPr/>
          <p:nvPr/>
        </p:nvGrpSpPr>
        <p:grpSpPr>
          <a:xfrm>
            <a:off x="4388457" y="4987903"/>
            <a:ext cx="757571" cy="581348"/>
            <a:chOff x="3984766" y="4972844"/>
            <a:chExt cx="757571" cy="58134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2123D78-03ED-BFC5-33DD-446008B6D3C6}"/>
                </a:ext>
              </a:extLst>
            </p:cNvPr>
            <p:cNvGrpSpPr/>
            <p:nvPr/>
          </p:nvGrpSpPr>
          <p:grpSpPr>
            <a:xfrm>
              <a:off x="4138543" y="4972844"/>
              <a:ext cx="484363" cy="450566"/>
              <a:chOff x="2541903" y="5169117"/>
              <a:chExt cx="484363" cy="450566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2FDED08-6349-3E94-0D88-DF3EDC0A607A}"/>
                  </a:ext>
                </a:extLst>
              </p:cNvPr>
              <p:cNvSpPr/>
              <p:nvPr/>
            </p:nvSpPr>
            <p:spPr>
              <a:xfrm>
                <a:off x="2634872" y="547273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C73B505-0049-23CF-C128-60100DC3D265}"/>
                      </a:ext>
                    </a:extLst>
                  </p:cNvPr>
                  <p:cNvSpPr txBox="1"/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C73B505-0049-23CF-C128-60100DC3D2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DDD0AE6-58DB-E889-D7DE-A39D6FA7612F}"/>
                </a:ext>
              </a:extLst>
            </p:cNvPr>
            <p:cNvSpPr txBox="1"/>
            <p:nvPr/>
          </p:nvSpPr>
          <p:spPr>
            <a:xfrm>
              <a:off x="4469688" y="5020798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DDD7A10-AA74-A215-5F69-A91A106A3ADC}"/>
                </a:ext>
              </a:extLst>
            </p:cNvPr>
            <p:cNvSpPr txBox="1"/>
            <p:nvPr/>
          </p:nvSpPr>
          <p:spPr>
            <a:xfrm>
              <a:off x="3984766" y="5030972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2EE9F0D-B3CE-9ADA-DD9F-7804E20808EA}"/>
              </a:ext>
            </a:extLst>
          </p:cNvPr>
          <p:cNvGrpSpPr/>
          <p:nvPr/>
        </p:nvGrpSpPr>
        <p:grpSpPr>
          <a:xfrm>
            <a:off x="1157645" y="4987903"/>
            <a:ext cx="784819" cy="565229"/>
            <a:chOff x="1398474" y="4972844"/>
            <a:chExt cx="784819" cy="56522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8E51DC-53E6-5255-1544-055D8249936B}"/>
                </a:ext>
              </a:extLst>
            </p:cNvPr>
            <p:cNvSpPr/>
            <p:nvPr/>
          </p:nvSpPr>
          <p:spPr>
            <a:xfrm>
              <a:off x="1717608" y="5276463"/>
              <a:ext cx="146552" cy="14694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78704E6-1669-76B6-B863-EE1CF2808621}"/>
                    </a:ext>
                  </a:extLst>
                </p:cNvPr>
                <p:cNvSpPr txBox="1"/>
                <p:nvPr/>
              </p:nvSpPr>
              <p:spPr>
                <a:xfrm>
                  <a:off x="1624639" y="4972844"/>
                  <a:ext cx="479042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78704E6-1669-76B6-B863-EE1CF2808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639" y="4972844"/>
                  <a:ext cx="479042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5531DE-4992-4D5B-92DD-9F45D37392E5}"/>
                </a:ext>
              </a:extLst>
            </p:cNvPr>
            <p:cNvSpPr txBox="1"/>
            <p:nvPr/>
          </p:nvSpPr>
          <p:spPr>
            <a:xfrm>
              <a:off x="1398474" y="5014853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495BD33-87F1-4507-5775-22958B01F63E}"/>
                </a:ext>
              </a:extLst>
            </p:cNvPr>
            <p:cNvSpPr txBox="1"/>
            <p:nvPr/>
          </p:nvSpPr>
          <p:spPr>
            <a:xfrm>
              <a:off x="1910644" y="5001939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5C6A901-BC55-9469-D8C1-C30A38D5FA20}"/>
              </a:ext>
            </a:extLst>
          </p:cNvPr>
          <p:cNvGrpSpPr/>
          <p:nvPr/>
        </p:nvGrpSpPr>
        <p:grpSpPr>
          <a:xfrm>
            <a:off x="2174082" y="4978789"/>
            <a:ext cx="735001" cy="546370"/>
            <a:chOff x="2174082" y="4978789"/>
            <a:chExt cx="735001" cy="54637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E1B62BD-3EDA-2BF7-E4AC-2B1BAF8EA271}"/>
                </a:ext>
              </a:extLst>
            </p:cNvPr>
            <p:cNvGrpSpPr/>
            <p:nvPr/>
          </p:nvGrpSpPr>
          <p:grpSpPr>
            <a:xfrm>
              <a:off x="2329846" y="4978789"/>
              <a:ext cx="484363" cy="450566"/>
              <a:chOff x="2541903" y="5169117"/>
              <a:chExt cx="484363" cy="45056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EEBB4AB-9D5E-A00E-99C5-3B1D5F836B96}"/>
                  </a:ext>
                </a:extLst>
              </p:cNvPr>
              <p:cNvSpPr/>
              <p:nvPr/>
            </p:nvSpPr>
            <p:spPr>
              <a:xfrm>
                <a:off x="2634872" y="547273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D36CFEBB-12AA-A8DF-2DE8-90257D26616B}"/>
                      </a:ext>
                    </a:extLst>
                  </p:cNvPr>
                  <p:cNvSpPr txBox="1"/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D36CFEBB-12AA-A8DF-2DE8-90257D2661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44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E949BFF-662E-1EE0-1B8F-34464C72B3E0}"/>
                </a:ext>
              </a:extLst>
            </p:cNvPr>
            <p:cNvSpPr txBox="1"/>
            <p:nvPr/>
          </p:nvSpPr>
          <p:spPr>
            <a:xfrm>
              <a:off x="2636434" y="4987903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C343A7D-B31D-C0B4-B0DF-7CD3E1728E42}"/>
                </a:ext>
              </a:extLst>
            </p:cNvPr>
            <p:cNvSpPr txBox="1"/>
            <p:nvPr/>
          </p:nvSpPr>
          <p:spPr>
            <a:xfrm>
              <a:off x="2174082" y="5001939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4A5B495-4F77-74A6-70FF-9076F2A69211}"/>
                  </a:ext>
                </a:extLst>
              </p:cNvPr>
              <p:cNvSpPr txBox="1"/>
              <p:nvPr/>
            </p:nvSpPr>
            <p:spPr>
              <a:xfrm>
                <a:off x="1875586" y="5049458"/>
                <a:ext cx="4162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4A5B495-4F77-74A6-70FF-9076F2A69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586" y="5049458"/>
                <a:ext cx="416203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E0F60C0-12E6-7E49-6B3D-0ED8CDF843E3}"/>
                  </a:ext>
                </a:extLst>
              </p:cNvPr>
              <p:cNvSpPr txBox="1"/>
              <p:nvPr/>
            </p:nvSpPr>
            <p:spPr>
              <a:xfrm>
                <a:off x="3970290" y="5093452"/>
                <a:ext cx="570990" cy="46166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E0F60C0-12E6-7E49-6B3D-0ED8CDF84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290" y="5093452"/>
                <a:ext cx="57099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F41CFA-5E69-6BBD-DBF7-EA8BBC145CFA}"/>
              </a:ext>
            </a:extLst>
          </p:cNvPr>
          <p:cNvSpPr txBox="1"/>
          <p:nvPr/>
        </p:nvSpPr>
        <p:spPr>
          <a:xfrm>
            <a:off x="8725089" y="2654963"/>
            <a:ext cx="1723549" cy="2308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900" dirty="0"/>
              <a:t>Adapted from Jhawar et al. [2]</a:t>
            </a:r>
          </a:p>
        </p:txBody>
      </p:sp>
    </p:spTree>
    <p:extLst>
      <p:ext uri="{BB962C8B-B14F-4D97-AF65-F5344CB8AC3E}">
        <p14:creationId xmlns:p14="http://schemas.microsoft.com/office/powerpoint/2010/main" val="169948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D8C0F7-F1F7-AA4D-8327-BC621317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B0E2E1-A200-4F0C-B816-73B6279E1232}" type="slidenum">
              <a:rPr kumimoji="0" lang="en-US" sz="1000" b="0" i="0" u="none" strike="noStrike" kern="1200" cap="all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Helvetica LT Std" pitchFamily="34" charset="0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C17CEA-9772-344B-BBD2-0F82285D5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350" y="3378722"/>
            <a:ext cx="1733550" cy="192352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9F2356-0CC8-3C45-A914-9ACD2EDAB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1814" y="3505938"/>
            <a:ext cx="1827470" cy="182747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0D2A875-E886-8643-9C38-6C0A66D13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1814" y="1654130"/>
            <a:ext cx="1827470" cy="182747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E3AD59C-28EA-9B47-A280-65D953B65A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0351" y="1652574"/>
            <a:ext cx="1733549" cy="173354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A662127-5FDF-F743-8123-AE63C1EA91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53984" y="1686375"/>
            <a:ext cx="1795225" cy="17952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8C69FD-E669-C742-9DDB-6A5A8961B5A6}"/>
              </a:ext>
            </a:extLst>
          </p:cNvPr>
          <p:cNvCxnSpPr/>
          <p:nvPr/>
        </p:nvCxnSpPr>
        <p:spPr>
          <a:xfrm flipH="1">
            <a:off x="3729038" y="3657600"/>
            <a:ext cx="5472776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280E8B-76F5-CB45-B763-37AFA3D73067}"/>
              </a:ext>
            </a:extLst>
          </p:cNvPr>
          <p:cNvCxnSpPr/>
          <p:nvPr/>
        </p:nvCxnSpPr>
        <p:spPr>
          <a:xfrm>
            <a:off x="3700463" y="4486275"/>
            <a:ext cx="55535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74B28-5F92-BE42-ADAB-8B386335A801}"/>
                  </a:ext>
                </a:extLst>
              </p:cNvPr>
              <p:cNvSpPr txBox="1"/>
              <p:nvPr/>
            </p:nvSpPr>
            <p:spPr>
              <a:xfrm>
                <a:off x="5540953" y="3171825"/>
                <a:ext cx="1376795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74B28-5F92-BE42-ADAB-8B386335A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953" y="3171825"/>
                <a:ext cx="1376795" cy="5386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F52365-4CDF-5D47-AF99-07EF5656F218}"/>
                  </a:ext>
                </a:extLst>
              </p:cNvPr>
              <p:cNvSpPr txBox="1"/>
              <p:nvPr/>
            </p:nvSpPr>
            <p:spPr>
              <a:xfrm>
                <a:off x="5540952" y="3957872"/>
                <a:ext cx="1376795" cy="574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,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𝑒𝑣</m:t>
                              </m:r>
                            </m:e>
                          </m:d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𝑠𝑘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𝑎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F52365-4CDF-5D47-AF99-07EF5656F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952" y="3957872"/>
                <a:ext cx="1376795" cy="574196"/>
              </a:xfrm>
              <a:prstGeom prst="rect">
                <a:avLst/>
              </a:prstGeom>
              <a:blipFill>
                <a:blip r:embed="rId13"/>
                <a:stretch>
                  <a:fillRect l="-8182" r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8ACFC-0445-FE46-AB86-1D16FBD093C1}"/>
                  </a:ext>
                </a:extLst>
              </p:cNvPr>
              <p:cNvSpPr txBox="1"/>
              <p:nvPr/>
            </p:nvSpPr>
            <p:spPr>
              <a:xfrm>
                <a:off x="2843664" y="5407922"/>
                <a:ext cx="6911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Verdana" pitchFamily="34" charset="0"/>
                    <a:cs typeface="Verdana" pitchFamily="34" charset="0"/>
                  </a:rPr>
                  <a:t>Bank: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𝑒𝑣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Verdana" pitchFamily="34" charset="0"/>
                    <a:cs typeface="Verdana" pitchFamily="34" charset="0"/>
                  </a:rPr>
                  <a:t> is evidence of no “man in the browser”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8ACFC-0445-FE46-AB86-1D16FBD09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64" y="5407922"/>
                <a:ext cx="6911071" cy="461665"/>
              </a:xfrm>
              <a:prstGeom prst="rect">
                <a:avLst/>
              </a:prstGeom>
              <a:blipFill>
                <a:blip r:embed="rId14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BCC4CD-AA6F-C34C-ABB5-47CC605074CC}"/>
                  </a:ext>
                </a:extLst>
              </p:cNvPr>
              <p:cNvSpPr txBox="1"/>
              <p:nvPr/>
            </p:nvSpPr>
            <p:spPr>
              <a:xfrm>
                <a:off x="1699880" y="5952816"/>
                <a:ext cx="91986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Verdana" pitchFamily="34" charset="0"/>
                    <a:cs typeface="Verdana" pitchFamily="34" charset="0"/>
                  </a:rPr>
                  <a:t>Office: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𝑒𝑣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Verdana" pitchFamily="34" charset="0"/>
                    <a:cs typeface="Verdana" pitchFamily="34" charset="0"/>
                  </a:rPr>
                  <a:t> is evidence of conformance to corporate configuration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BCC4CD-AA6F-C34C-ABB5-47CC60507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880" y="5952816"/>
                <a:ext cx="9198636" cy="461665"/>
              </a:xfrm>
              <a:prstGeom prst="rect">
                <a:avLst/>
              </a:prstGeom>
              <a:blipFill>
                <a:blip r:embed="rId15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2">
            <a:extLst>
              <a:ext uri="{FF2B5EF4-FFF2-40B4-BE49-F238E27FC236}">
                <a16:creationId xmlns:a16="http://schemas.microsoft.com/office/drawing/2014/main" id="{6EA7F321-F68A-783B-2C9E-33055FE1226C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11277600" cy="6933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cap="none" baseline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Layered Attestation</a:t>
            </a:r>
          </a:p>
        </p:txBody>
      </p:sp>
    </p:spTree>
    <p:extLst>
      <p:ext uri="{BB962C8B-B14F-4D97-AF65-F5344CB8AC3E}">
        <p14:creationId xmlns:p14="http://schemas.microsoft.com/office/powerpoint/2010/main" val="33408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1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27B47-0B33-4E4B-AD98-6201DE6706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2EDD1-A22E-5546-8BBE-F3E68BCA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Copland 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313300-8A21-034A-AC45-2C9D433E7A67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231775" lvl="0" indent="-231775">
                  <a:spcBef>
                    <a:spcPts val="0"/>
                  </a:spcBef>
                  <a:buClr>
                    <a:srgbClr val="005F9E"/>
                  </a:buClr>
                  <a:buSzPct val="120000"/>
                </a:pPr>
                <a:r>
                  <a:rPr lang="en-US" sz="2000" b="1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Atomic actions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b="1" dirty="0">
                    <a:solidFill>
                      <a:prstClr val="black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en-US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KIM P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Measure the kernel of P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en-US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USM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Measure this user space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mr-IN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</a:rPr>
                  <a:t>…</a:t>
                </a: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Other measurements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en-US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SIG</a:t>
                </a: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Sign evidence with my key</a:t>
                </a:r>
              </a:p>
              <a:p>
                <a:pPr marL="231775" lvl="0" indent="-231775">
                  <a:spcBef>
                    <a:spcPts val="0"/>
                  </a:spcBef>
                  <a:buClr>
                    <a:srgbClr val="005F9E"/>
                  </a:buClr>
                  <a:buSzPct val="120000"/>
                </a:pPr>
                <a:endParaRPr lang="en-US" sz="2000" b="1" dirty="0">
                  <a:solidFill>
                    <a:srgbClr val="005F9E">
                      <a:lumMod val="75000"/>
                    </a:srgbClr>
                  </a:solidFill>
                  <a:latin typeface="Helvetica LT Std" pitchFamily="34" charset="0"/>
                  <a:ea typeface="Verdana" pitchFamily="34" charset="0"/>
                  <a:cs typeface="Verdana" pitchFamily="34" charset="0"/>
                </a:endParaRPr>
              </a:p>
              <a:p>
                <a:pPr marL="231775" lvl="0" indent="-231775">
                  <a:spcBef>
                    <a:spcPts val="0"/>
                  </a:spcBef>
                  <a:buClr>
                    <a:srgbClr val="005F9E"/>
                  </a:buClr>
                  <a:buSzPct val="120000"/>
                </a:pPr>
                <a:r>
                  <a:rPr lang="en-US" sz="2000" b="1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Remote request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en-US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@</a:t>
                </a:r>
                <a:r>
                  <a:rPr lang="en-US" sz="2000" baseline="-25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P</a:t>
                </a:r>
                <a:r>
                  <a:rPr lang="en-US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 T</a:t>
                </a: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Perform T at P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endParaRPr lang="en-US" sz="2000" dirty="0">
                  <a:solidFill>
                    <a:srgbClr val="005F9E">
                      <a:lumMod val="75000"/>
                    </a:srgbClr>
                  </a:solidFill>
                  <a:latin typeface="Helvetica LT Std" pitchFamily="34" charset="0"/>
                  <a:ea typeface="Verdana" pitchFamily="34" charset="0"/>
                  <a:cs typeface="Verdana" pitchFamily="34" charset="0"/>
                </a:endParaRPr>
              </a:p>
              <a:p>
                <a:pPr marL="231775" lvl="0" indent="-231775">
                  <a:spcBef>
                    <a:spcPts val="0"/>
                  </a:spcBef>
                  <a:buClr>
                    <a:srgbClr val="005F9E"/>
                  </a:buClr>
                  <a:buSzPct val="120000"/>
                </a:pPr>
                <a:r>
                  <a:rPr lang="en-US" sz="2000" b="1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Combining actions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Sequential composition with data passing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Sequential composition without data passing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en-US" sz="2000" dirty="0">
                    <a:solidFill>
                      <a:prstClr val="black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Parallel composition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313300-8A21-034A-AC45-2C9D433E7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3"/>
                <a:stretch>
                  <a:fillRect l="-787" t="-750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74E90754-DBF4-BD47-A67C-D175861C26D2}"/>
              </a:ext>
            </a:extLst>
          </p:cNvPr>
          <p:cNvSpPr/>
          <p:nvPr/>
        </p:nvSpPr>
        <p:spPr>
          <a:xfrm>
            <a:off x="7014949" y="1733266"/>
            <a:ext cx="450376" cy="15694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3F74F-8650-9142-AB7E-FEF123626E5B}"/>
              </a:ext>
            </a:extLst>
          </p:cNvPr>
          <p:cNvSpPr txBox="1"/>
          <p:nvPr/>
        </p:nvSpPr>
        <p:spPr>
          <a:xfrm>
            <a:off x="7752253" y="2143736"/>
            <a:ext cx="1815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Language is parametric </a:t>
            </a:r>
            <a:r>
              <a:rPr lang="en-US" sz="1600" dirty="0" err="1">
                <a:ea typeface="Verdana" pitchFamily="34" charset="0"/>
                <a:cs typeface="Verdana" pitchFamily="34" charset="0"/>
              </a:rPr>
              <a:t>w.r.t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. atomic actions</a:t>
            </a:r>
          </a:p>
        </p:txBody>
      </p:sp>
    </p:spTree>
    <p:extLst>
      <p:ext uri="{BB962C8B-B14F-4D97-AF65-F5344CB8AC3E}">
        <p14:creationId xmlns:p14="http://schemas.microsoft.com/office/powerpoint/2010/main" val="210126648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7">
      <a:dk1>
        <a:srgbClr val="FFFFFF"/>
      </a:dk1>
      <a:lt1>
        <a:srgbClr val="0B2338"/>
      </a:lt1>
      <a:dk2>
        <a:srgbClr val="FFFFFF"/>
      </a:dk2>
      <a:lt2>
        <a:srgbClr val="0B2338"/>
      </a:lt2>
      <a:accent1>
        <a:srgbClr val="005B93"/>
      </a:accent1>
      <a:accent2>
        <a:srgbClr val="FFF601"/>
      </a:accent2>
      <a:accent3>
        <a:srgbClr val="87DEFF"/>
      </a:accent3>
      <a:accent4>
        <a:srgbClr val="7E8284"/>
      </a:accent4>
      <a:accent5>
        <a:srgbClr val="F7901E"/>
      </a:accent5>
      <a:accent6>
        <a:srgbClr val="C1CD23"/>
      </a:accent6>
      <a:hlink>
        <a:srgbClr val="25ACFF"/>
      </a:hlink>
      <a:folHlink>
        <a:srgbClr val="8E78D6"/>
      </a:folHlink>
    </a:clrScheme>
    <a:fontScheme name="MITRE_2020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noFill/>
        </a:ln>
      </a:spPr>
      <a:bodyPr vert="horz" wrap="square" lIns="91440" tIns="45720" rIns="91440" bIns="4572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1" id="{F54EB332-547A-9B42-A0A2-025F94F8DD43}" vid="{94627697-7722-E046-A7A0-41A9B4C1DE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SortOrder xmlns="45d44e74-5c87-4253-a1a6-fb7a2a9835a8">5</SortOrder>
    <_Contributor xmlns="http://schemas.microsoft.com/sharepoint/v3/fields" xsi:nil="true"/>
    <Release_x0020_Statement xmlns="http://schemas.microsoft.com/sharepoint/v3">For Internal MITRE Use</Release_x0020_Statement>
    <Site_x0020_Page xmlns="45d44e74-5c87-4253-a1a6-fb7a2a9835a8">
      <Value>47</Value>
    </Site_x0020_Page>
    <Date xmlns="45d44e74-5c87-4253-a1a6-fb7a2a9835a8" xsi:nil="true"/>
    <IconOverlay xmlns="http://schemas.microsoft.com/sharepoint/v4" xsi:nil="true"/>
    <DocType xmlns="45d44e74-5c87-4253-a1a6-fb7a2a9835a8">Template</DocType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1EAE5F8AE92E0443B0635AEF5BFC9F76004C6CC03BF5DC804FBBC33E4E55C06EE9" ma:contentTypeVersion="6" ma:contentTypeDescription="Materials and documents that contain MITRE authored content and other content directly attributable to MITRE and its work" ma:contentTypeScope="" ma:versionID="4ad27c3cbde4a5e69cf872f973dbc972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45d44e74-5c87-4253-a1a6-fb7a2a9835a8" xmlns:ns4="http://schemas.microsoft.com/sharepoint/v4" xmlns:ns5="d6dad062-3ecc-4c2a-98eb-3d03c2389ab6" targetNamespace="http://schemas.microsoft.com/office/2006/metadata/properties" ma:root="true" ma:fieldsID="8c7f8a686deeddaa67bf50c4d10033f6" ns1:_="" ns2:_="" ns3:_="" ns4:_="" ns5:_="">
    <xsd:import namespace="http://schemas.microsoft.com/sharepoint/v3"/>
    <xsd:import namespace="http://schemas.microsoft.com/sharepoint/v3/fields"/>
    <xsd:import namespace="45d44e74-5c87-4253-a1a6-fb7a2a9835a8"/>
    <xsd:import namespace="http://schemas.microsoft.com/sharepoint/v4"/>
    <xsd:import namespace="d6dad062-3ecc-4c2a-98eb-3d03c2389ab6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DocType" minOccurs="0"/>
                <xsd:element ref="ns3:SortOrder" minOccurs="0"/>
                <xsd:element ref="ns3:Site_x0020_Page" minOccurs="0"/>
                <xsd:element ref="ns4:IconOverlay" minOccurs="0"/>
                <xsd:element ref="ns5:SharedWithUsers" minOccurs="0"/>
                <xsd:element ref="ns3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44e74-5c87-4253-a1a6-fb7a2a9835a8" elementFormDefault="qualified">
    <xsd:import namespace="http://schemas.microsoft.com/office/2006/documentManagement/types"/>
    <xsd:import namespace="http://schemas.microsoft.com/office/infopath/2007/PartnerControls"/>
    <xsd:element name="DocType" ma:index="12" nillable="true" ma:displayName="DocType" ma:format="Dropdown" ma:internalName="DocType">
      <xsd:simpleType>
        <xsd:restriction base="dms:Choice">
          <xsd:enumeration value="Board of Trustee Bio"/>
          <xsd:enumeration value="Corp. Org Chart"/>
          <xsd:enumeration value="Executive Bio"/>
          <xsd:enumeration value="Event Planning"/>
          <xsd:enumeration value="MPG Reference"/>
          <xsd:enumeration value="Template"/>
          <xsd:enumeration value="Other"/>
          <xsd:enumeration value="How-Tos"/>
          <xsd:enumeration value="BOT Program Highlights"/>
        </xsd:restriction>
      </xsd:simpleType>
    </xsd:element>
    <xsd:element name="SortOrder" ma:index="13" nillable="true" ma:displayName="SortOrder" ma:decimals="1" ma:internalName="SortOrder" ma:percentage="FALSE">
      <xsd:simpleType>
        <xsd:restriction base="dms:Number"/>
      </xsd:simpleType>
    </xsd:element>
    <xsd:element name="Site_x0020_Page" ma:index="14" nillable="true" ma:displayName="Site Pages" ma:description="On which pages of this site should this page appear as a &quot;related resource&quot; on the right." ma:list="{b7793db3-9feb-473e-8d7c-24c256e016ac}" ma:internalName="Site_x0020_Pag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ate" ma:index="19" nillable="true" ma:displayName="Date" ma:description="Document date if applicabl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ad062-3ecc-4c2a-98eb-3d03c2389ab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0FCDD-08B1-48D8-BB50-7A17E590A5EE}">
  <ds:schemaRefs>
    <ds:schemaRef ds:uri="http://schemas.microsoft.com/office/2006/documentManagement/types"/>
    <ds:schemaRef ds:uri="http://schemas.microsoft.com/sharepoint/v3/fields"/>
    <ds:schemaRef ds:uri="http://purl.org/dc/dcmitype/"/>
    <ds:schemaRef ds:uri="d6dad062-3ecc-4c2a-98eb-3d03c2389ab6"/>
    <ds:schemaRef ds:uri="http://schemas.microsoft.com/sharepoint/v4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45d44e74-5c87-4253-a1a6-fb7a2a9835a8"/>
    <ds:schemaRef ds:uri="http://schemas.microsoft.com/sharepoint/v3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89A4884-CA84-4BD3-BCA6-39AECD72E50D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E3E4C7FE-9143-4635-B164-5CEF7469C30A}">
  <ds:schemaRefs>
    <ds:schemaRef ds:uri="45d44e74-5c87-4253-a1a6-fb7a2a9835a8"/>
    <ds:schemaRef ds:uri="d6dad062-3ecc-4c2a-98eb-3d03c2389a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microsoft.com/sharepoint/v3/fields"/>
    <ds:schemaRef ds:uri="http://schemas.microsoft.com/sharepoint/v4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2163</TotalTime>
  <Words>1389</Words>
  <Application>Microsoft Macintosh PowerPoint</Application>
  <PresentationFormat>Widescreen</PresentationFormat>
  <Paragraphs>266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Regular</vt:lpstr>
      <vt:lpstr>Arial</vt:lpstr>
      <vt:lpstr>Calibri</vt:lpstr>
      <vt:lpstr>Cambria Math</vt:lpstr>
      <vt:lpstr>Courier New</vt:lpstr>
      <vt:lpstr>Helvetica LT Std</vt:lpstr>
      <vt:lpstr>Wingdings</vt:lpstr>
      <vt:lpstr>3_Office Theme</vt:lpstr>
      <vt:lpstr>On Orderings in Security Models</vt:lpstr>
      <vt:lpstr>Orderings for Three Distinct Topics</vt:lpstr>
      <vt:lpstr>Sequential Attack Trees: Two Notations</vt:lpstr>
      <vt:lpstr>Attack Trees: Semantics (Informally)</vt:lpstr>
      <vt:lpstr>Composition Operators on Posets</vt:lpstr>
      <vt:lpstr>Composition Operators on Sets of Posets</vt:lpstr>
      <vt:lpstr>Base Semantics for Attack Trees</vt:lpstr>
      <vt:lpstr>PowerPoint Presentation</vt:lpstr>
      <vt:lpstr>Copland Syntax</vt:lpstr>
      <vt:lpstr>Copland Event Semantics</vt:lpstr>
      <vt:lpstr>Specialization Idea</vt:lpstr>
      <vt:lpstr>Specialization Idea</vt:lpstr>
      <vt:lpstr>Specialization Semantics for Attack Trees</vt:lpstr>
      <vt:lpstr>Removing Dependence on Details of Semantics</vt:lpstr>
      <vt:lpstr>Covers and Supports: Down-set and Up-set Orders</vt:lpstr>
      <vt:lpstr>From Theorem to Definition</vt:lpstr>
      <vt:lpstr>Semantic Similarity Translates Results for Free</vt:lpstr>
      <vt:lpstr>Copland Adversarial Semantics</vt:lpstr>
      <vt:lpstr>Do the Adversarial Orders Measure Trustworthiness?</vt:lpstr>
      <vt:lpstr>Some Lingering Questions</vt:lpstr>
      <vt:lpstr>Ordering Cryptographic Protocols</vt:lpstr>
      <vt:lpstr>Towards Supports &amp; Covers Protocol Orders</vt:lpstr>
      <vt:lpstr>Protocol Down-set and Up-set Orders</vt:lpstr>
      <vt:lpstr>Some More Lingering Questions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Forensics &amp; Media Analysis</dc:title>
  <dc:creator>Heath, Emily A.</dc:creator>
  <cp:lastModifiedBy>Dr. Paul D Rowe</cp:lastModifiedBy>
  <cp:revision>50</cp:revision>
  <dcterms:created xsi:type="dcterms:W3CDTF">2019-11-14T16:21:18Z</dcterms:created>
  <dcterms:modified xsi:type="dcterms:W3CDTF">2022-08-02T14:45:30Z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0x0101001EAE5F8AE92E0443B0635AEF5BFC9F76004C6CC03BF5DC804FBBC33E4E55C06EE9</vt:lpwstr>
  </property>
  <property fmtid="{D5CDD505-2E9C-101B-9397-08002B2CF9AE}" pid="3" name="Order">
    <vt:r8>28200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Date0">
    <vt:filetime>2017-01-01T05:00:00Z</vt:filetime>
  </property>
  <property fmtid="{D5CDD505-2E9C-101B-9397-08002B2CF9AE}" pid="7" name="TemplateUrl">
    <vt:lpwstr/>
  </property>
</Properties>
</file>