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57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144-3CF3-980B-CDE1-E8FCE581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83A3-D6D4-D8AF-ED10-D2C262C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F63B-C625-C8D7-50F0-02D7BAF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2498-8084-2318-C363-6C9FD88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0B70-F351-597E-DEA6-3881F78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0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A90-3AE2-0729-E84C-9CC1B991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C304-96E2-7091-55ED-6C096F84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23C3-0DF3-7E4A-405E-3C4F184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F5E5-0803-9609-E49B-5D6FE00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59FF-7960-5FF5-A025-62B898C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7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B532B-4217-D492-664E-DCA9145D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C45A-93DC-5121-66AB-B4A0A0F4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3AAC-6624-470B-F695-F98BDD1A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32AC-FE6D-872D-C52E-7CB86F51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6485-DA47-6B1D-8B50-E25D0E5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8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D6B-C637-D8AC-F60C-A0124870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A36A-8545-60D8-5FD8-22EF2C23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EB4F-39D2-846D-ABB2-9DF2C14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EC72-92C1-B1DF-9813-9EEDB9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20B1-CEA5-2434-C722-C8D5E521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1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BFAD-31B0-1279-FC2A-8B0F499D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A37-40C4-3ADE-5D2C-B8B2FCEC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B031-A4B9-A123-C75E-BC1B0F9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FB3-E546-79B8-85AB-A663FFF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B0EA-86F2-4598-59C3-D35824F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2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D3E-BEE8-8A02-6BA5-306FE75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ACBD-F1DB-679C-2122-2CA4B54A3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98A48-6997-FE4F-0391-89228C3B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BCEE-4779-EDD0-6A04-17D6A29E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F512-FD9C-DD16-BCC7-FFD7E536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C267-23D4-CE8E-C830-212231A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9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A4B-CCEC-B64A-B818-175E60AA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F89B-71E4-0157-D981-9E7A70F4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79323-FFE9-F7F9-3F8A-C52C48ED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0FF1-7863-EDA9-CFF3-8C48AFA09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D294A-72D0-57B8-DC26-2B0052D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82AE-13C2-0D5B-B3E5-F8EBF0C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77BF-9014-4F7F-3B95-89B451E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D6E2-4179-E62F-454B-BE17531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09F-027F-670B-1FC6-E2613EEC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6A69D-BCC5-10F0-CAEC-89958213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1CD8-3496-5EB2-E7F0-D3A4C0D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3228A-2CA1-C345-4758-DC6271AA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5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7E4C1-0BE2-B1DE-9899-C351206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16DF8-247B-86E1-F253-BE84138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73D5-268C-4CBF-A3C4-36EF86E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4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87C9-852F-923F-6C80-16CA1E69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147C-F7EC-437D-83D3-052B5C92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D7BC-A66F-E06F-2557-692213541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8246-2B8B-8A6E-B691-6C5AE02F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4C1D0-276D-4D53-BE30-9598032C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6600-52BC-F034-8E20-BA4687B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4A6-10DA-156D-B52D-863CC03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22EE-3DEA-22DC-9272-89A1DE33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2020F-82F4-9C11-ABCA-FF40CB34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16B1-3DA4-CBFF-B52E-F8AB8B11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BF4E-3380-DB07-930A-6BFCB524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6C55-7269-4A8E-754A-18B98BE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8814-D04A-3111-6676-0BDB23B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C771-10EB-9B2F-1DA0-2E0AC6D8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6D4A-C9D2-5066-4305-9CC27AD0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9D63-F2CF-4454-BB95-38A1B0162109}" type="datetimeFigureOut">
              <a:rPr lang="en-SG" smtClean="0"/>
              <a:t>10/11/22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5A97-9F43-22FC-2502-9EEBBC6A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3541-A90D-0231-B166-A5AE7FBC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2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7CE9-ADCA-254F-D831-D136B5BC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98AA5-16BC-8AC5-9193-5E5872C2E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10-Nov-22</a:t>
            </a:r>
          </a:p>
        </p:txBody>
      </p:sp>
    </p:spTree>
    <p:extLst>
      <p:ext uri="{BB962C8B-B14F-4D97-AF65-F5344CB8AC3E}">
        <p14:creationId xmlns:p14="http://schemas.microsoft.com/office/powerpoint/2010/main" val="50470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6FC36-2854-22C2-9ABB-A75184AA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6" y="1066800"/>
            <a:ext cx="6360554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066AB-D04A-31DC-D7DB-74C8D744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70" y="1129555"/>
            <a:ext cx="6382641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splitting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D416-285C-A079-BC91-8C738ACA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9" y="1368091"/>
            <a:ext cx="6884738" cy="27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splitting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86F90-9878-1A74-680E-50DEC16C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0" y="1251549"/>
            <a:ext cx="6947649" cy="28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Summary and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43489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i="0" u="none" strike="noStrike" baseline="0" dirty="0"/>
              <a:t>Important nonlinear model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Constructed based on partitioning the feature space in rectangles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Every point falls in only one region, all prediction in same region is same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Server as foundation for ensemble method that is proven to be effective in many different contexts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Interpretable, user have 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5693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By the end of this sample lesson, student will be able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Explain how a decision tree functions,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to construct a 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Hands on practice to implement two main components of a decision tree</a:t>
            </a:r>
            <a:endParaRPr lang="en-SG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0B029D-26E0-A14D-BBF5-6168C618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2" y="3065929"/>
            <a:ext cx="4867835" cy="3286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0AC14-728F-AA40-1D71-B80A1B74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61" y="3065929"/>
            <a:ext cx="4469003" cy="31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3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18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Decision trees are a non-linear machine learning model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Assign each point to a </a:t>
            </a:r>
            <a:r>
              <a:rPr lang="en-US" sz="2000" b="1" dirty="0"/>
              <a:t>leaf </a:t>
            </a:r>
            <a:r>
              <a:rPr lang="en-US" sz="2000" dirty="0"/>
              <a:t>(region of feature space)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According to a sequence of decisions based on features.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ECAE5-687F-F87E-8A78-A7975CD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23" y="2481403"/>
            <a:ext cx="3783606" cy="40257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261BBB-C640-E8F8-F602-2937080ACF6D}"/>
              </a:ext>
            </a:extLst>
          </p:cNvPr>
          <p:cNvSpPr txBox="1">
            <a:spLocks/>
          </p:cNvSpPr>
          <p:nvPr/>
        </p:nvSpPr>
        <p:spPr>
          <a:xfrm>
            <a:off x="6947561" y="3212989"/>
            <a:ext cx="3663840" cy="232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We can assign each region: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 a number (regression)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or </a:t>
            </a:r>
          </a:p>
          <a:p>
            <a:pPr algn="l"/>
            <a:r>
              <a:rPr lang="en-US" sz="1800" dirty="0">
                <a:latin typeface="CMSS10"/>
              </a:rPr>
              <a:t>C</a:t>
            </a:r>
            <a:r>
              <a:rPr lang="en-US" sz="1800" b="0" i="0" u="none" strike="noStrike" baseline="0" dirty="0">
                <a:latin typeface="CMSS10"/>
              </a:rPr>
              <a:t>ategory (classification) to make a prediction.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B7344-25D2-5838-AC0C-F7E740272791}"/>
              </a:ext>
            </a:extLst>
          </p:cNvPr>
          <p:cNvSpPr txBox="1"/>
          <p:nvPr/>
        </p:nvSpPr>
        <p:spPr>
          <a:xfrm>
            <a:off x="716926" y="6439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https://people.orie.cornell.edu/mru8/orie4741/</a:t>
            </a:r>
          </a:p>
        </p:txBody>
      </p:sp>
    </p:spTree>
    <p:extLst>
      <p:ext uri="{BB962C8B-B14F-4D97-AF65-F5344CB8AC3E}">
        <p14:creationId xmlns:p14="http://schemas.microsoft.com/office/powerpoint/2010/main" val="31520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Decision trees are a non-linear machine learning model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20A20-11C9-2A82-93CE-07B66B1D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81" y="1801906"/>
            <a:ext cx="6772838" cy="46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Feature Space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Each split in the decision trees considers a single feature, so every leaf is a rectangle. </a:t>
            </a:r>
          </a:p>
          <a:p>
            <a:pPr marL="0" indent="0">
              <a:buNone/>
            </a:pPr>
            <a:r>
              <a:rPr lang="en-US" sz="2000" dirty="0"/>
              <a:t>The leaves partition the feature space.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ADED5-632C-201B-3E8A-6498F24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6" y="2226853"/>
            <a:ext cx="3600953" cy="3600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55359-E472-7A14-974E-76A39B59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72" y="2058747"/>
            <a:ext cx="3543795" cy="3829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FDC8C-2492-9756-4446-2EB80339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432" y="2112537"/>
            <a:ext cx="370574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2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Trees vs linear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99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2000" dirty="0"/>
              <a:t>Linear models are easy, but the world is </a:t>
            </a:r>
            <a:r>
              <a:rPr lang="en-US" sz="2000" dirty="0"/>
              <a:t>is full of non-linear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Best model depends on the data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BE251-831F-7B36-A510-333F4F92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83" y="2293491"/>
            <a:ext cx="5056287" cy="42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Formalizing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Partition the feature space into </a:t>
            </a:r>
            <a:r>
              <a:rPr lang="en-US" sz="2000" i="1" dirty="0"/>
              <a:t>M</a:t>
            </a:r>
            <a:r>
              <a:rPr lang="en-US" sz="2000" dirty="0"/>
              <a:t> regions </a:t>
            </a:r>
            <a:r>
              <a:rPr lang="en-US" sz="2000" i="1" dirty="0"/>
              <a:t>R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i="1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i="1" baseline="-25000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For each region </a:t>
            </a:r>
            <a:r>
              <a:rPr lang="en-US" sz="2000" i="1" dirty="0"/>
              <a:t>R</a:t>
            </a:r>
            <a:r>
              <a:rPr lang="en-US" sz="2000" i="1" baseline="-25000" dirty="0"/>
              <a:t>m</a:t>
            </a:r>
            <a:r>
              <a:rPr lang="en-US" sz="2000" dirty="0"/>
              <a:t>, assign a response</a:t>
            </a:r>
          </a:p>
          <a:p>
            <a:pPr marL="0" indent="0">
              <a:buNone/>
            </a:pPr>
            <a:r>
              <a:rPr lang="en-SG" sz="2000" b="0" i="0" u="none" strike="noStrike" baseline="0" dirty="0"/>
              <a:t>Our prediction is:</a:t>
            </a:r>
            <a:r>
              <a:rPr lang="en-US" sz="2000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4CE446-5BB7-8CA0-EA6A-B635074FF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89743"/>
              </p:ext>
            </p:extLst>
          </p:nvPr>
        </p:nvGraphicFramePr>
        <p:xfrm>
          <a:off x="5080000" y="1649413"/>
          <a:ext cx="931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190440" progId="Equation.DSMT4">
                  <p:embed/>
                </p:oleObj>
              </mc:Choice>
              <mc:Fallback>
                <p:oleObj name="Equation" r:id="rId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0" y="1649413"/>
                        <a:ext cx="9318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132E61-70D7-D96F-4459-B198B8F65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61914"/>
              </p:ext>
            </p:extLst>
          </p:nvPr>
        </p:nvGraphicFramePr>
        <p:xfrm>
          <a:off x="3720352" y="2939089"/>
          <a:ext cx="3830779" cy="68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253800" progId="Equation.DSMT4">
                  <p:embed/>
                </p:oleObj>
              </mc:Choice>
              <mc:Fallback>
                <p:oleObj name="Equation" r:id="rId4" imgW="1422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0352" y="2939089"/>
                        <a:ext cx="3830779" cy="68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10256-0476-6B33-75AF-0CDAA5CC98B3}"/>
              </a:ext>
            </a:extLst>
          </p:cNvPr>
          <p:cNvSpPr txBox="1">
            <a:spLocks/>
          </p:cNvSpPr>
          <p:nvPr/>
        </p:nvSpPr>
        <p:spPr>
          <a:xfrm>
            <a:off x="1176060" y="4222942"/>
            <a:ext cx="10515600" cy="399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/>
              <a:t>Where   </a:t>
            </a:r>
            <a:endParaRPr lang="en-US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79C614-E33A-EDFF-6C96-181C16F63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4558"/>
              </p:ext>
            </p:extLst>
          </p:nvPr>
        </p:nvGraphicFramePr>
        <p:xfrm>
          <a:off x="2078832" y="4134258"/>
          <a:ext cx="1851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190440" progId="Equation.DSMT4">
                  <p:embed/>
                </p:oleObj>
              </mc:Choice>
              <mc:Fallback>
                <p:oleObj name="Equation" r:id="rId6" imgW="6728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8832" y="4134258"/>
                        <a:ext cx="18510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AE4D104-DBBA-C3CC-C12E-B5AE0177962B}"/>
              </a:ext>
            </a:extLst>
          </p:cNvPr>
          <p:cNvSpPr txBox="1"/>
          <p:nvPr/>
        </p:nvSpPr>
        <p:spPr>
          <a:xfrm>
            <a:off x="4030195" y="3938735"/>
            <a:ext cx="1851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1 when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286EAED-739C-9859-BD57-DA9493358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05539"/>
              </p:ext>
            </p:extLst>
          </p:nvPr>
        </p:nvGraphicFramePr>
        <p:xfrm>
          <a:off x="4895382" y="3958667"/>
          <a:ext cx="9255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190440" progId="Equation.DSMT4">
                  <p:embed/>
                </p:oleObj>
              </mc:Choice>
              <mc:Fallback>
                <p:oleObj name="Equation" r:id="rId8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5382" y="3958667"/>
                        <a:ext cx="9255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784448-F554-FF2B-1F96-2F91DBC82AAE}"/>
              </a:ext>
            </a:extLst>
          </p:cNvPr>
          <p:cNvSpPr txBox="1"/>
          <p:nvPr/>
        </p:nvSpPr>
        <p:spPr>
          <a:xfrm>
            <a:off x="4030195" y="4422997"/>
            <a:ext cx="170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0, otherwise</a:t>
            </a:r>
          </a:p>
        </p:txBody>
      </p:sp>
    </p:spTree>
    <p:extLst>
      <p:ext uri="{BB962C8B-B14F-4D97-AF65-F5344CB8AC3E}">
        <p14:creationId xmlns:p14="http://schemas.microsoft.com/office/powerpoint/2010/main" val="33837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The best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29242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b="0" i="0" u="none" strike="noStrike" baseline="0" dirty="0"/>
              <a:t>onsider all possible </a:t>
            </a:r>
            <a:r>
              <a:rPr lang="en-US" sz="2000" b="1" i="0" u="none" strike="noStrike" baseline="0" dirty="0"/>
              <a:t>features</a:t>
            </a:r>
            <a:r>
              <a:rPr lang="en-US" sz="2000" b="0" i="0" u="none" strike="noStrike" baseline="0" dirty="0"/>
              <a:t> to split 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And </a:t>
            </a:r>
            <a:r>
              <a:rPr lang="en-US" sz="2000" b="1" dirty="0"/>
              <a:t>thresholds</a:t>
            </a:r>
            <a:r>
              <a:rPr lang="en-US" sz="2000" dirty="0"/>
              <a:t> to split 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And choose the best split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should </a:t>
            </a:r>
            <a:r>
              <a:rPr lang="en-US" sz="2000" b="1" dirty="0"/>
              <a:t>best </a:t>
            </a:r>
            <a:r>
              <a:rPr lang="en-US" sz="2000" dirty="0"/>
              <a:t>mean?</a:t>
            </a:r>
          </a:p>
          <a:p>
            <a:pPr marL="0" indent="0">
              <a:buNone/>
            </a:pPr>
            <a:r>
              <a:rPr lang="en-US" sz="2000" dirty="0"/>
              <a:t>A. Make each leaf node as homogeneous as possible</a:t>
            </a:r>
          </a:p>
          <a:p>
            <a:pPr marL="0" indent="0">
              <a:buNone/>
            </a:pPr>
            <a:r>
              <a:rPr lang="en-US" sz="2000" dirty="0"/>
              <a:t>B. Make each leaf node as similar to other nodes as possible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27EF1-9575-D5D9-0DA4-48F34FED0515}"/>
              </a:ext>
            </a:extLst>
          </p:cNvPr>
          <p:cNvSpPr txBox="1"/>
          <p:nvPr/>
        </p:nvSpPr>
        <p:spPr>
          <a:xfrm>
            <a:off x="1111623" y="4598005"/>
            <a:ext cx="8606117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A node is </a:t>
            </a:r>
            <a:r>
              <a:rPr lang="en-US" sz="2000" b="1" dirty="0"/>
              <a:t>pure</a:t>
            </a:r>
            <a:r>
              <a:rPr lang="en-US" sz="2000" dirty="0"/>
              <a:t> if every point in the node has the same label</a:t>
            </a:r>
          </a:p>
        </p:txBody>
      </p:sp>
    </p:spTree>
    <p:extLst>
      <p:ext uri="{BB962C8B-B14F-4D97-AF65-F5344CB8AC3E}">
        <p14:creationId xmlns:p14="http://schemas.microsoft.com/office/powerpoint/2010/main" val="7396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How to measure purity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5129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a classification task with dataset</a:t>
            </a:r>
          </a:p>
          <a:p>
            <a:pPr marL="0" indent="0">
              <a:buNone/>
            </a:pPr>
            <a:r>
              <a:rPr lang="es-ES" sz="2000" dirty="0"/>
              <a:t>{(</a:t>
            </a:r>
            <a:r>
              <a:rPr lang="es-ES" sz="2000" i="1" dirty="0"/>
              <a:t>X</a:t>
            </a:r>
            <a:r>
              <a:rPr lang="es-ES" sz="2000" baseline="-25000" dirty="0"/>
              <a:t>1</a:t>
            </a:r>
            <a:r>
              <a:rPr lang="es-ES" sz="2000" dirty="0"/>
              <a:t>, </a:t>
            </a:r>
            <a:r>
              <a:rPr lang="es-ES" sz="2000" i="1" dirty="0"/>
              <a:t>y</a:t>
            </a:r>
            <a:r>
              <a:rPr lang="es-ES" sz="2000" baseline="-25000" dirty="0"/>
              <a:t>1</a:t>
            </a:r>
            <a:r>
              <a:rPr lang="es-ES" sz="2000" dirty="0"/>
              <a:t>), , , ,(</a:t>
            </a:r>
            <a:r>
              <a:rPr lang="es-ES" sz="2000" i="1" dirty="0" err="1"/>
              <a:t>X</a:t>
            </a:r>
            <a:r>
              <a:rPr lang="es-ES" sz="2000" baseline="-25000" dirty="0" err="1"/>
              <a:t>n</a:t>
            </a:r>
            <a:r>
              <a:rPr lang="es-ES" sz="2000" dirty="0"/>
              <a:t>, </a:t>
            </a:r>
            <a:r>
              <a:rPr lang="es-ES" sz="2000" i="1" dirty="0" err="1"/>
              <a:t>y</a:t>
            </a:r>
            <a:r>
              <a:rPr lang="es-ES" sz="2000" baseline="-25000" dirty="0" err="1"/>
              <a:t>n</a:t>
            </a:r>
            <a:r>
              <a:rPr lang="es-ES" sz="2000" dirty="0"/>
              <a:t>)}. Define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number of points in region </a:t>
            </a:r>
            <a:r>
              <a:rPr lang="en-US" sz="2000" i="1" dirty="0"/>
              <a:t>m</a:t>
            </a:r>
            <a:r>
              <a:rPr lang="en-US" sz="20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fraction of points in region </a:t>
            </a:r>
            <a:r>
              <a:rPr lang="en-US" sz="2000" i="1" dirty="0"/>
              <a:t>m</a:t>
            </a:r>
            <a:r>
              <a:rPr lang="en-US" sz="2000" dirty="0"/>
              <a:t> with label 1: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measure impurity via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Misclassification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Gini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Cross entropy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8B7608-3BC4-C421-7C0F-4010127B1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95421"/>
              </p:ext>
            </p:extLst>
          </p:nvPr>
        </p:nvGraphicFramePr>
        <p:xfrm>
          <a:off x="5355206" y="2014350"/>
          <a:ext cx="22939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190440" progId="Equation.DSMT4">
                  <p:embed/>
                </p:oleObj>
              </mc:Choice>
              <mc:Fallback>
                <p:oleObj name="Equation" r:id="rId2" imgW="1028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5206" y="2014350"/>
                        <a:ext cx="2293937" cy="42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080722-5DE7-AB41-515F-C6AEAD196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67834"/>
              </p:ext>
            </p:extLst>
          </p:nvPr>
        </p:nvGraphicFramePr>
        <p:xfrm>
          <a:off x="1883709" y="2761723"/>
          <a:ext cx="1890434" cy="6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19040" progId="Equation.DSMT4">
                  <p:embed/>
                </p:oleObj>
              </mc:Choice>
              <mc:Fallback>
                <p:oleObj name="Equation" r:id="rId4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709" y="2761723"/>
                        <a:ext cx="1890434" cy="66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91A9AD2-C6BA-42A3-9B9F-AE335118C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69065"/>
              </p:ext>
            </p:extLst>
          </p:nvPr>
        </p:nvGraphicFramePr>
        <p:xfrm>
          <a:off x="3774143" y="3862911"/>
          <a:ext cx="16462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080722-5DE7-AB41-515F-C6AEAD196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4143" y="3862911"/>
                        <a:ext cx="1646238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918668-5BE1-2669-B2A9-2BBC0E3B4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32465"/>
              </p:ext>
            </p:extLst>
          </p:nvPr>
        </p:nvGraphicFramePr>
        <p:xfrm>
          <a:off x="2478928" y="4366101"/>
          <a:ext cx="9540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080722-5DE7-AB41-515F-C6AEAD196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8928" y="4366101"/>
                        <a:ext cx="954088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031A416-651E-9EEF-6686-50C35E45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41660"/>
              </p:ext>
            </p:extLst>
          </p:nvPr>
        </p:nvGraphicFramePr>
        <p:xfrm>
          <a:off x="2828926" y="4804027"/>
          <a:ext cx="282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17360" imgH="203040" progId="Equation.DSMT4">
                  <p:embed/>
                </p:oleObj>
              </mc:Choice>
              <mc:Fallback>
                <p:oleObj name="Equation" r:id="rId10" imgW="191736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918668-5BE1-2669-B2A9-2BBC0E3B4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8926" y="4804027"/>
                        <a:ext cx="28257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0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394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CMSS10</vt:lpstr>
      <vt:lpstr>Wingdings</vt:lpstr>
      <vt:lpstr>Office Theme</vt:lpstr>
      <vt:lpstr>Equation</vt:lpstr>
      <vt:lpstr>Decision Tree</vt:lpstr>
      <vt:lpstr>Decision Tree</vt:lpstr>
      <vt:lpstr>Decision Tree</vt:lpstr>
      <vt:lpstr>Terminology</vt:lpstr>
      <vt:lpstr>Feature Space Partitioning</vt:lpstr>
      <vt:lpstr>Trees vs linear classifiers</vt:lpstr>
      <vt:lpstr>Formalizing decision trees</vt:lpstr>
      <vt:lpstr>The best split</vt:lpstr>
      <vt:lpstr>How to measure purity </vt:lpstr>
      <vt:lpstr>Implementation of Gini function</vt:lpstr>
      <vt:lpstr>Implementation of Gini function</vt:lpstr>
      <vt:lpstr>Implementation splitting</vt:lpstr>
      <vt:lpstr>Implementation of splitting</vt:lpstr>
      <vt:lpstr>Summary and 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paul_</dc:creator>
  <cp:lastModifiedBy>botapaul9</cp:lastModifiedBy>
  <cp:revision>17</cp:revision>
  <dcterms:created xsi:type="dcterms:W3CDTF">2022-11-08T11:57:54Z</dcterms:created>
  <dcterms:modified xsi:type="dcterms:W3CDTF">2022-11-10T04:28:13Z</dcterms:modified>
</cp:coreProperties>
</file>