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259"/>
  </p:normalViewPr>
  <p:slideViewPr>
    <p:cSldViewPr snapToGrid="0">
      <p:cViewPr varScale="1">
        <p:scale>
          <a:sx n="110" d="100"/>
          <a:sy n="11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5144-3CF3-980B-CDE1-E8FCE581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383A3-D6D4-D8AF-ED10-D2C262C2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F63B-C625-C8D7-50F0-02D7BAF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2498-8084-2318-C363-6C9FD88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0B70-F351-597E-DEA6-3881F781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05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CA90-3AE2-0729-E84C-9CC1B991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C304-96E2-7091-55ED-6C096F84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23C3-0DF3-7E4A-405E-3C4F1849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1F5E5-0803-9609-E49B-5D6FE00D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59FF-7960-5FF5-A025-62B898CC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74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B532B-4217-D492-664E-DCA9145D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C45A-93DC-5121-66AB-B4A0A0F43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3AAC-6624-470B-F695-F98BDD1A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32AC-FE6D-872D-C52E-7CB86F51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6485-DA47-6B1D-8B50-E25D0E5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985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ED6B-C637-D8AC-F60C-A0124870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A36A-8545-60D8-5FD8-22EF2C23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EB4F-39D2-846D-ABB2-9DF2C14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EC72-92C1-B1DF-9813-9EEDB996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20B1-CEA5-2434-C722-C8D5E521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118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BFAD-31B0-1279-FC2A-8B0F499D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1A37-40C4-3ADE-5D2C-B8B2FCEC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B031-A4B9-A123-C75E-BC1B0F9E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9FB3-E546-79B8-85AB-A663FFF6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B0EA-86F2-4598-59C3-D35824F7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22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1D3E-BEE8-8A02-6BA5-306FE75E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ACBD-F1DB-679C-2122-2CA4B54A3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98A48-6997-FE4F-0391-89228C3B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BCEE-4779-EDD0-6A04-17D6A29E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F512-FD9C-DD16-BCC7-FFD7E536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4C267-23D4-CE8E-C830-212231AF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492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5A4B-CCEC-B64A-B818-175E60AA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F89B-71E4-0157-D981-9E7A70F45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79323-FFE9-F7F9-3F8A-C52C48ED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0FF1-7863-EDA9-CFF3-8C48AFA09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D294A-72D0-57B8-DC26-2B0052D6A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82AE-13C2-0D5B-B3E5-F8EBF0CC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077BF-9014-4F7F-3B95-89B451EF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DD6E2-4179-E62F-454B-BE17531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6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09F-027F-670B-1FC6-E2613EEC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6A69D-BCC5-10F0-CAEC-89958213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1CD8-3496-5EB2-E7F0-D3A4C0D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3228A-2CA1-C345-4758-DC6271AA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54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7E4C1-0BE2-B1DE-9899-C351206C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16DF8-247B-86E1-F253-BE84138C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73D5-268C-4CBF-A3C4-36EF86E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4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87C9-852F-923F-6C80-16CA1E69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147C-F7EC-437D-83D3-052B5C92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5D7BC-A66F-E06F-2557-692213541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8246-2B8B-8A6E-B691-6C5AE02F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4C1D0-276D-4D53-BE30-9598032C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6600-52BC-F034-8E20-BA4687B5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94A6-10DA-156D-B52D-863CC03A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22EE-3DEA-22DC-9272-89A1DE33B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2020F-82F4-9C11-ABCA-FF40CB344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16B1-3DA4-CBFF-B52E-F8AB8B11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DBF4E-3380-DB07-930A-6BFCB524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56C55-7269-4A8E-754A-18B98BE1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5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78814-D04A-3111-6676-0BDB23BD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C771-10EB-9B2F-1DA0-2E0AC6D8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6D4A-C9D2-5066-4305-9CC27AD09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9D63-F2CF-4454-BB95-38A1B0162109}" type="datetimeFigureOut">
              <a:rPr lang="en-SG" smtClean="0"/>
              <a:t>13/8/23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5A97-9F43-22FC-2502-9EEBBC6A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3541-A90D-0231-B166-A5AE7FBC5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EBE2-78D8-4689-B2BE-8A904EC780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2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7CE9-ADCA-254F-D831-D136B5BCE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98AA5-16BC-8AC5-9193-5E5872C2E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10-Nov-22</a:t>
            </a:r>
          </a:p>
        </p:txBody>
      </p:sp>
    </p:spTree>
    <p:extLst>
      <p:ext uri="{BB962C8B-B14F-4D97-AF65-F5344CB8AC3E}">
        <p14:creationId xmlns:p14="http://schemas.microsoft.com/office/powerpoint/2010/main" val="5047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13EF6DE0-5588-609F-56BC-83A155A587F1}"/>
              </a:ext>
            </a:extLst>
          </p:cNvPr>
          <p:cNvSpPr/>
          <p:nvPr/>
        </p:nvSpPr>
        <p:spPr>
          <a:xfrm>
            <a:off x="7344611" y="3618808"/>
            <a:ext cx="2083179" cy="129891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SIMTech</a:t>
            </a:r>
            <a:r>
              <a:rPr lang="en-US" dirty="0">
                <a:solidFill>
                  <a:schemeClr val="tx1"/>
                </a:solidFill>
              </a:rPr>
              <a:t>, A*STAR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41" y="1274419"/>
            <a:ext cx="10515600" cy="2263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SGTC: AI/ML based technology development for demand forecasting, technology promotion, open innovation </a:t>
            </a:r>
          </a:p>
          <a:p>
            <a:pPr marL="0" indent="0">
              <a:buNone/>
            </a:pPr>
            <a:r>
              <a:rPr lang="en-US" sz="2000" dirty="0" err="1"/>
              <a:t>SIMTech</a:t>
            </a:r>
            <a:r>
              <a:rPr lang="en-US" sz="2000" dirty="0"/>
              <a:t>: AI/ML technology in supply chain risk, inventory, pricing management</a:t>
            </a:r>
          </a:p>
          <a:p>
            <a:pPr marL="0" indent="0">
              <a:buNone/>
            </a:pPr>
            <a:r>
              <a:rPr lang="en-US" sz="2000" dirty="0"/>
              <a:t>NTU: Energy aware job scheduling, cost reduction for green data centers</a:t>
            </a:r>
          </a:p>
          <a:p>
            <a:pPr marL="0" indent="0">
              <a:buNone/>
            </a:pPr>
            <a:r>
              <a:rPr lang="en-US" sz="2000" dirty="0"/>
              <a:t>Tata Motors: Quality management- customer complaint reduction, product/process audit, change management </a:t>
            </a:r>
          </a:p>
          <a:p>
            <a:pPr marL="0" indent="0">
              <a:buNone/>
            </a:pPr>
            <a:endParaRPr lang="en-SG" sz="1600" dirty="0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61D329B8-3C7B-19B4-B113-DF9D941E4799}"/>
              </a:ext>
            </a:extLst>
          </p:cNvPr>
          <p:cNvSpPr/>
          <p:nvPr/>
        </p:nvSpPr>
        <p:spPr>
          <a:xfrm>
            <a:off x="252254" y="3718502"/>
            <a:ext cx="2083179" cy="129891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Bachelors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National Institute of Technology, Durgapur - Wikipedia">
            <a:extLst>
              <a:ext uri="{FF2B5EF4-FFF2-40B4-BE49-F238E27FC236}">
                <a16:creationId xmlns:a16="http://schemas.microsoft.com/office/drawing/2014/main" id="{B3BF99D5-1C8D-FC97-EFA4-014B4089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0" y="4028873"/>
            <a:ext cx="1087394" cy="9507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7" name="Pentagon 6">
            <a:extLst>
              <a:ext uri="{FF2B5EF4-FFF2-40B4-BE49-F238E27FC236}">
                <a16:creationId xmlns:a16="http://schemas.microsoft.com/office/drawing/2014/main" id="{B4983C81-E2F4-7FA2-2939-D3331BDE0B64}"/>
              </a:ext>
            </a:extLst>
          </p:cNvPr>
          <p:cNvSpPr/>
          <p:nvPr/>
        </p:nvSpPr>
        <p:spPr>
          <a:xfrm>
            <a:off x="2544652" y="3718502"/>
            <a:ext cx="2083179" cy="129891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Tata Motors Ltd.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Tata Motors Logo Meaning and History [Tata Motors symbol]">
            <a:extLst>
              <a:ext uri="{FF2B5EF4-FFF2-40B4-BE49-F238E27FC236}">
                <a16:creationId xmlns:a16="http://schemas.microsoft.com/office/drawing/2014/main" id="{11B4FC82-998F-B0D3-B851-645176E6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08" y="4044438"/>
            <a:ext cx="1325945" cy="845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9" name="Pentagon 8">
            <a:extLst>
              <a:ext uri="{FF2B5EF4-FFF2-40B4-BE49-F238E27FC236}">
                <a16:creationId xmlns:a16="http://schemas.microsoft.com/office/drawing/2014/main" id="{B4983C81-E2F4-7FA2-2939-D3331BDE0B64}"/>
              </a:ext>
            </a:extLst>
          </p:cNvPr>
          <p:cNvSpPr/>
          <p:nvPr/>
        </p:nvSpPr>
        <p:spPr>
          <a:xfrm>
            <a:off x="4936611" y="3680706"/>
            <a:ext cx="2083179" cy="129891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NTU Singapore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Nanyang Technological University - NTU Singapore">
            <a:extLst>
              <a:ext uri="{FF2B5EF4-FFF2-40B4-BE49-F238E27FC236}">
                <a16:creationId xmlns:a16="http://schemas.microsoft.com/office/drawing/2014/main" id="{2A0CB6D4-D8C1-5BC9-1062-FD31E0998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14285" r="18330" b="22425"/>
          <a:stretch/>
        </p:blipFill>
        <p:spPr bwMode="auto">
          <a:xfrm>
            <a:off x="5006201" y="4134142"/>
            <a:ext cx="1584156" cy="665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34" name="Picture 10" descr="Singapore Institute of Manufacturing Technology (SIMTech)">
            <a:extLst>
              <a:ext uri="{FF2B5EF4-FFF2-40B4-BE49-F238E27FC236}">
                <a16:creationId xmlns:a16="http://schemas.microsoft.com/office/drawing/2014/main" id="{E7CD958C-8FB1-94CD-CE1B-815B596E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11" y="4171304"/>
            <a:ext cx="1942678" cy="7184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8" name="Pentagon 17">
            <a:extLst>
              <a:ext uri="{FF2B5EF4-FFF2-40B4-BE49-F238E27FC236}">
                <a16:creationId xmlns:a16="http://schemas.microsoft.com/office/drawing/2014/main" id="{F1220649-24FC-63DD-2974-632B1A641E26}"/>
              </a:ext>
            </a:extLst>
          </p:cNvPr>
          <p:cNvSpPr/>
          <p:nvPr/>
        </p:nvSpPr>
        <p:spPr>
          <a:xfrm>
            <a:off x="9773468" y="3590816"/>
            <a:ext cx="2083179" cy="129891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SIMTech</a:t>
            </a:r>
            <a:r>
              <a:rPr lang="en-US" dirty="0">
                <a:solidFill>
                  <a:schemeClr val="tx1"/>
                </a:solidFill>
              </a:rPr>
              <a:t>, A*STAR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6" name="Picture 12" descr="Home - Panasonic">
            <a:extLst>
              <a:ext uri="{FF2B5EF4-FFF2-40B4-BE49-F238E27FC236}">
                <a16:creationId xmlns:a16="http://schemas.microsoft.com/office/drawing/2014/main" id="{ACE5D9A0-0ACD-F66C-28DC-3855E2452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" t="12234" r="5236" b="10865"/>
          <a:stretch/>
        </p:blipFill>
        <p:spPr bwMode="auto">
          <a:xfrm>
            <a:off x="9847041" y="4367958"/>
            <a:ext cx="1610700" cy="4686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D8CEAB-C9E0-76C1-8756-EE6685E0376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35433" y="4367958"/>
            <a:ext cx="209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E9556A-72DC-45D6-F711-E80151AEAEA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627831" y="4367958"/>
            <a:ext cx="3087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347164-7267-08FF-18B7-5241A2D9EF2B}"/>
              </a:ext>
            </a:extLst>
          </p:cNvPr>
          <p:cNvCxnSpPr>
            <a:cxnSpLocks/>
          </p:cNvCxnSpPr>
          <p:nvPr/>
        </p:nvCxnSpPr>
        <p:spPr>
          <a:xfrm>
            <a:off x="7019790" y="4326824"/>
            <a:ext cx="3087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FA2B11-B870-ABFF-8A82-397709CED069}"/>
              </a:ext>
            </a:extLst>
          </p:cNvPr>
          <p:cNvCxnSpPr>
            <a:cxnSpLocks/>
          </p:cNvCxnSpPr>
          <p:nvPr/>
        </p:nvCxnSpPr>
        <p:spPr>
          <a:xfrm>
            <a:off x="9443668" y="4274274"/>
            <a:ext cx="3087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ABA6D0-DF57-DC6C-D48A-BBAF40131CDE}"/>
              </a:ext>
            </a:extLst>
          </p:cNvPr>
          <p:cNvSpPr/>
          <p:nvPr/>
        </p:nvSpPr>
        <p:spPr>
          <a:xfrm>
            <a:off x="1848760" y="5803994"/>
            <a:ext cx="1135118" cy="504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09447C-70DC-279E-9F2F-83925D6B5243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416319" y="4326824"/>
            <a:ext cx="19723" cy="147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0C1BC-6195-9EF3-EB52-4212345113AE}"/>
              </a:ext>
            </a:extLst>
          </p:cNvPr>
          <p:cNvSpPr/>
          <p:nvPr/>
        </p:nvSpPr>
        <p:spPr>
          <a:xfrm>
            <a:off x="4168882" y="5812381"/>
            <a:ext cx="1135118" cy="504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811DCA-DB23-96A7-5E0A-3A1429394B1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736441" y="4335211"/>
            <a:ext cx="19723" cy="147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46E6F61-6E2C-2E11-F308-8E397A811440}"/>
              </a:ext>
            </a:extLst>
          </p:cNvPr>
          <p:cNvSpPr/>
          <p:nvPr/>
        </p:nvSpPr>
        <p:spPr>
          <a:xfrm>
            <a:off x="6548710" y="5775717"/>
            <a:ext cx="1135118" cy="504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2016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ABE6A-1008-EFE8-0331-AA01169264B8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7116269" y="4298547"/>
            <a:ext cx="19723" cy="147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8431445-9426-B78A-2C9F-76CD192F5D4C}"/>
              </a:ext>
            </a:extLst>
          </p:cNvPr>
          <p:cNvSpPr/>
          <p:nvPr/>
        </p:nvSpPr>
        <p:spPr>
          <a:xfrm>
            <a:off x="9024828" y="5746916"/>
            <a:ext cx="1135118" cy="504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2019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DAE44-4059-124F-7E77-470D9AE091C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592387" y="4269746"/>
            <a:ext cx="19723" cy="147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3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1183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Decision trees are a non-linear machine learning model that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Assign each point to a </a:t>
            </a:r>
            <a:r>
              <a:rPr lang="en-US" sz="2000" b="1" dirty="0"/>
              <a:t>leaf </a:t>
            </a:r>
            <a:r>
              <a:rPr lang="en-US" sz="2000" dirty="0"/>
              <a:t>(region of feature space)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According to a sequence of decisions based on features.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ECAE5-687F-F87E-8A78-A7975CD5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23" y="2481403"/>
            <a:ext cx="3783606" cy="40257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261BBB-C640-E8F8-F602-2937080ACF6D}"/>
              </a:ext>
            </a:extLst>
          </p:cNvPr>
          <p:cNvSpPr txBox="1">
            <a:spLocks/>
          </p:cNvSpPr>
          <p:nvPr/>
        </p:nvSpPr>
        <p:spPr>
          <a:xfrm>
            <a:off x="6947561" y="3212989"/>
            <a:ext cx="3663840" cy="232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0" i="0" u="none" strike="noStrike" baseline="0" dirty="0">
                <a:latin typeface="CMSS10"/>
              </a:rPr>
              <a:t>We can assign each region:</a:t>
            </a:r>
          </a:p>
          <a:p>
            <a:pPr algn="l"/>
            <a:r>
              <a:rPr lang="en-US" sz="1800" b="0" i="0" u="none" strike="noStrike" baseline="0" dirty="0">
                <a:latin typeface="CMSS10"/>
              </a:rPr>
              <a:t> a number (regression)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MSS10"/>
              </a:rPr>
              <a:t>or </a:t>
            </a:r>
          </a:p>
          <a:p>
            <a:pPr algn="l"/>
            <a:r>
              <a:rPr lang="en-US" sz="1800" dirty="0">
                <a:latin typeface="CMSS10"/>
              </a:rPr>
              <a:t>C</a:t>
            </a:r>
            <a:r>
              <a:rPr lang="en-US" sz="1800" b="0" i="0" u="none" strike="noStrike" baseline="0" dirty="0">
                <a:latin typeface="CMSS10"/>
              </a:rPr>
              <a:t>ategory (classification) to make a prediction.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B7344-25D2-5838-AC0C-F7E740272791}"/>
              </a:ext>
            </a:extLst>
          </p:cNvPr>
          <p:cNvSpPr txBox="1"/>
          <p:nvPr/>
        </p:nvSpPr>
        <p:spPr>
          <a:xfrm>
            <a:off x="716926" y="643999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https://people.orie.cornell.edu/mru8/orie4741/</a:t>
            </a:r>
          </a:p>
        </p:txBody>
      </p:sp>
    </p:spTree>
    <p:extLst>
      <p:ext uri="{BB962C8B-B14F-4D97-AF65-F5344CB8AC3E}">
        <p14:creationId xmlns:p14="http://schemas.microsoft.com/office/powerpoint/2010/main" val="31520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ED64-9516-AE56-7799-7E3DD63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007"/>
            <a:ext cx="10515600" cy="925793"/>
          </a:xfrm>
        </p:spPr>
        <p:txBody>
          <a:bodyPr>
            <a:normAutofit/>
          </a:bodyPr>
          <a:lstStyle/>
          <a:p>
            <a:r>
              <a:rPr lang="en-SG" dirty="0"/>
              <a:t>Summary and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1067-61E0-8AD9-3FE1-7CCC97B8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66" y="1298128"/>
            <a:ext cx="10515600" cy="43489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0" i="0" u="none" strike="noStrike" baseline="0" dirty="0"/>
              <a:t>Important nonlinear model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Constructed based on partitioning the feature space in rectangles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Every point falls in only one region, all prediction in same region is same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Server as foundation for ensemble method that is proven to be effective in many different contexts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Interpretable, user have 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56938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210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CMSS10</vt:lpstr>
      <vt:lpstr>Wingdings</vt:lpstr>
      <vt:lpstr>Office Theme</vt:lpstr>
      <vt:lpstr>Decision Tree</vt:lpstr>
      <vt:lpstr>Background</vt:lpstr>
      <vt:lpstr>Decision Tree</vt:lpstr>
      <vt:lpstr>Summary and way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paul_</dc:creator>
  <cp:lastModifiedBy>botapaul9</cp:lastModifiedBy>
  <cp:revision>19</cp:revision>
  <dcterms:created xsi:type="dcterms:W3CDTF">2022-11-08T11:57:54Z</dcterms:created>
  <dcterms:modified xsi:type="dcterms:W3CDTF">2023-08-13T15:54:55Z</dcterms:modified>
</cp:coreProperties>
</file>