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71" r:id="rId6"/>
    <p:sldId id="261" r:id="rId7"/>
    <p:sldId id="262" r:id="rId8"/>
    <p:sldId id="263" r:id="rId9"/>
    <p:sldId id="272" r:id="rId10"/>
    <p:sldId id="265" r:id="rId11"/>
    <p:sldId id="274" r:id="rId12"/>
    <p:sldId id="275" r:id="rId13"/>
    <p:sldId id="268" r:id="rId14"/>
    <p:sldId id="266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A4DDB-F086-47D5-B7AB-2FDB26E6AE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SG"/>
        </a:p>
      </dgm:t>
    </dgm:pt>
    <dgm:pt modelId="{E1BD32AF-CD07-4799-A017-D8376BDF6016}">
      <dgm:prSet/>
      <dgm:spPr/>
      <dgm:t>
        <a:bodyPr/>
        <a:lstStyle/>
        <a:p>
          <a:pPr algn="ctr" rtl="0"/>
          <a:r>
            <a:rPr lang="en-SG" baseline="0" smtClean="0"/>
            <a:t>Energy Efficient Scheduling in Data Centers</a:t>
          </a:r>
          <a:endParaRPr lang="en-SG"/>
        </a:p>
      </dgm:t>
    </dgm:pt>
    <dgm:pt modelId="{6392A011-BC0C-428B-9B23-06EDBEC95010}" type="parTrans" cxnId="{9A53EDBF-4B64-4032-84CD-BC5B63287E95}">
      <dgm:prSet/>
      <dgm:spPr/>
      <dgm:t>
        <a:bodyPr/>
        <a:lstStyle/>
        <a:p>
          <a:endParaRPr lang="en-SG"/>
        </a:p>
      </dgm:t>
    </dgm:pt>
    <dgm:pt modelId="{D4F683B5-72EF-4990-B61F-94438F61D6EA}" type="sibTrans" cxnId="{9A53EDBF-4B64-4032-84CD-BC5B63287E95}">
      <dgm:prSet/>
      <dgm:spPr/>
      <dgm:t>
        <a:bodyPr/>
        <a:lstStyle/>
        <a:p>
          <a:endParaRPr lang="en-SG"/>
        </a:p>
      </dgm:t>
    </dgm:pt>
    <dgm:pt modelId="{2D25CFF9-B5E9-42B9-B64D-A24CADACDCC5}" type="pres">
      <dgm:prSet presAssocID="{4E8A4DDB-F086-47D5-B7AB-2FDB26E6AE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F6D475C7-5719-4C3E-A17A-EA50B0374B56}" type="pres">
      <dgm:prSet presAssocID="{E1BD32AF-CD07-4799-A017-D8376BDF60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9A53EDBF-4B64-4032-84CD-BC5B63287E95}" srcId="{4E8A4DDB-F086-47D5-B7AB-2FDB26E6AEA5}" destId="{E1BD32AF-CD07-4799-A017-D8376BDF6016}" srcOrd="0" destOrd="0" parTransId="{6392A011-BC0C-428B-9B23-06EDBEC95010}" sibTransId="{D4F683B5-72EF-4990-B61F-94438F61D6EA}"/>
    <dgm:cxn modelId="{60CB9073-0D27-400B-A621-0CFADD524338}" type="presOf" srcId="{E1BD32AF-CD07-4799-A017-D8376BDF6016}" destId="{F6D475C7-5719-4C3E-A17A-EA50B0374B56}" srcOrd="0" destOrd="0" presId="urn:microsoft.com/office/officeart/2005/8/layout/vList2"/>
    <dgm:cxn modelId="{C3059ADB-3317-478C-9C8B-619C708B6CA8}" type="presOf" srcId="{4E8A4DDB-F086-47D5-B7AB-2FDB26E6AEA5}" destId="{2D25CFF9-B5E9-42B9-B64D-A24CADACDCC5}" srcOrd="0" destOrd="0" presId="urn:microsoft.com/office/officeart/2005/8/layout/vList2"/>
    <dgm:cxn modelId="{D09BBD1C-A4A2-4F3D-9A19-1A0B313FE7F4}" type="presParOf" srcId="{2D25CFF9-B5E9-42B9-B64D-A24CADACDCC5}" destId="{F6D475C7-5719-4C3E-A17A-EA50B0374B56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D0E9A-5900-40EF-BBD3-7D594D574B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2C01216-B13E-4FD1-9BE0-34B39D513AAC}">
      <dgm:prSet custT="1"/>
      <dgm:spPr/>
      <dgm:t>
        <a:bodyPr/>
        <a:lstStyle/>
        <a:p>
          <a:pPr algn="ctr" rtl="0"/>
          <a:r>
            <a:rPr lang="en-SG" sz="2000" dirty="0" err="1" smtClean="0"/>
            <a:t>Debdeep</a:t>
          </a:r>
          <a:r>
            <a:rPr lang="en-SG" sz="2000" dirty="0" smtClean="0"/>
            <a:t> Paul*, </a:t>
          </a:r>
          <a:r>
            <a:rPr lang="en-SG" sz="2000" dirty="0" err="1" smtClean="0"/>
            <a:t>Wen</a:t>
          </a:r>
          <a:r>
            <a:rPr lang="en-SG" sz="2000" dirty="0" smtClean="0"/>
            <a:t>-De </a:t>
          </a:r>
          <a:r>
            <a:rPr lang="en-SG" sz="2000" dirty="0" err="1" smtClean="0"/>
            <a:t>Zhong</a:t>
          </a:r>
          <a:r>
            <a:rPr lang="en-SG" sz="2000" dirty="0" smtClean="0"/>
            <a:t>*, </a:t>
          </a:r>
        </a:p>
        <a:p>
          <a:pPr algn="ctr" rtl="0"/>
          <a:r>
            <a:rPr lang="en-SG" sz="2000" dirty="0" smtClean="0"/>
            <a:t>Sanjay K. Bose**</a:t>
          </a:r>
          <a:endParaRPr lang="en-SG" sz="2000" dirty="0"/>
        </a:p>
      </dgm:t>
    </dgm:pt>
    <dgm:pt modelId="{112B3EE7-0FCC-429F-A369-BFB2A4F781C5}" type="parTrans" cxnId="{7B9D629A-2B27-4422-8774-61C616321E83}">
      <dgm:prSet/>
      <dgm:spPr/>
      <dgm:t>
        <a:bodyPr/>
        <a:lstStyle/>
        <a:p>
          <a:pPr algn="ctr"/>
          <a:endParaRPr lang="en-SG"/>
        </a:p>
      </dgm:t>
    </dgm:pt>
    <dgm:pt modelId="{6D5862C3-98F6-441A-8E0C-90B1F5489AA3}" type="sibTrans" cxnId="{7B9D629A-2B27-4422-8774-61C616321E83}">
      <dgm:prSet/>
      <dgm:spPr/>
      <dgm:t>
        <a:bodyPr/>
        <a:lstStyle/>
        <a:p>
          <a:pPr algn="ctr"/>
          <a:endParaRPr lang="en-SG"/>
        </a:p>
      </dgm:t>
    </dgm:pt>
    <dgm:pt modelId="{8984A54F-9E58-4AA7-8E68-60C7A96E4B0F}">
      <dgm:prSet custT="1"/>
      <dgm:spPr/>
      <dgm:t>
        <a:bodyPr/>
        <a:lstStyle/>
        <a:p>
          <a:pPr algn="ctr" rtl="0"/>
          <a:r>
            <a:rPr lang="en-US" sz="2000" dirty="0" smtClean="0"/>
            <a:t>* School of Electrical and Electronic Engineering, NTU Singapore</a:t>
          </a:r>
        </a:p>
        <a:p>
          <a:pPr algn="ctr" rtl="0"/>
          <a:r>
            <a:rPr lang="en-US" sz="2000" dirty="0" smtClean="0"/>
            <a:t>** Dept. of EEE, IITG, India</a:t>
          </a:r>
          <a:endParaRPr lang="en-SG" sz="2000" dirty="0"/>
        </a:p>
      </dgm:t>
    </dgm:pt>
    <dgm:pt modelId="{0885BBFF-4936-4433-B55A-33767E536C12}" type="parTrans" cxnId="{80B61269-4660-4E6C-B88B-926AE0E5AE1D}">
      <dgm:prSet/>
      <dgm:spPr/>
      <dgm:t>
        <a:bodyPr/>
        <a:lstStyle/>
        <a:p>
          <a:pPr algn="ctr"/>
          <a:endParaRPr lang="en-SG"/>
        </a:p>
      </dgm:t>
    </dgm:pt>
    <dgm:pt modelId="{9B851C65-427A-43BC-958C-5E68483015C6}" type="sibTrans" cxnId="{80B61269-4660-4E6C-B88B-926AE0E5AE1D}">
      <dgm:prSet/>
      <dgm:spPr/>
      <dgm:t>
        <a:bodyPr/>
        <a:lstStyle/>
        <a:p>
          <a:pPr algn="ctr"/>
          <a:endParaRPr lang="en-SG"/>
        </a:p>
      </dgm:t>
    </dgm:pt>
    <dgm:pt modelId="{563ACDD2-4114-4595-9086-AF83E89DCDC4}" type="pres">
      <dgm:prSet presAssocID="{ED3D0E9A-5900-40EF-BBD3-7D594D574B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16E9E4E-1C48-446D-B6F5-929807F02446}" type="pres">
      <dgm:prSet presAssocID="{42C01216-B13E-4FD1-9BE0-34B39D513AA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0C56325-61CF-46BC-8E4A-C4FCCB4BE22A}" type="pres">
      <dgm:prSet presAssocID="{6D5862C3-98F6-441A-8E0C-90B1F5489AA3}" presName="spacer" presStyleCnt="0"/>
      <dgm:spPr/>
    </dgm:pt>
    <dgm:pt modelId="{32A6439C-7EEB-48D0-B81D-21677A136802}" type="pres">
      <dgm:prSet presAssocID="{8984A54F-9E58-4AA7-8E68-60C7A96E4B0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D0079AE7-CF26-44E3-B7C1-D16656680DB6}" type="presOf" srcId="{ED3D0E9A-5900-40EF-BBD3-7D594D574B49}" destId="{563ACDD2-4114-4595-9086-AF83E89DCDC4}" srcOrd="0" destOrd="0" presId="urn:microsoft.com/office/officeart/2005/8/layout/vList2"/>
    <dgm:cxn modelId="{A0FB6CFF-00DA-4A37-9C34-2A741D89831A}" type="presOf" srcId="{8984A54F-9E58-4AA7-8E68-60C7A96E4B0F}" destId="{32A6439C-7EEB-48D0-B81D-21677A136802}" srcOrd="0" destOrd="0" presId="urn:microsoft.com/office/officeart/2005/8/layout/vList2"/>
    <dgm:cxn modelId="{7B9D629A-2B27-4422-8774-61C616321E83}" srcId="{ED3D0E9A-5900-40EF-BBD3-7D594D574B49}" destId="{42C01216-B13E-4FD1-9BE0-34B39D513AAC}" srcOrd="0" destOrd="0" parTransId="{112B3EE7-0FCC-429F-A369-BFB2A4F781C5}" sibTransId="{6D5862C3-98F6-441A-8E0C-90B1F5489AA3}"/>
    <dgm:cxn modelId="{80B61269-4660-4E6C-B88B-926AE0E5AE1D}" srcId="{ED3D0E9A-5900-40EF-BBD3-7D594D574B49}" destId="{8984A54F-9E58-4AA7-8E68-60C7A96E4B0F}" srcOrd="1" destOrd="0" parTransId="{0885BBFF-4936-4433-B55A-33767E536C12}" sibTransId="{9B851C65-427A-43BC-958C-5E68483015C6}"/>
    <dgm:cxn modelId="{D773EB56-8E34-47CA-B8FF-C092CD87F155}" type="presOf" srcId="{42C01216-B13E-4FD1-9BE0-34B39D513AAC}" destId="{C16E9E4E-1C48-446D-B6F5-929807F02446}" srcOrd="0" destOrd="0" presId="urn:microsoft.com/office/officeart/2005/8/layout/vList2"/>
    <dgm:cxn modelId="{81A4D9C3-0C56-4B55-9462-0F1AAB87667D}" type="presParOf" srcId="{563ACDD2-4114-4595-9086-AF83E89DCDC4}" destId="{C16E9E4E-1C48-446D-B6F5-929807F02446}" srcOrd="0" destOrd="0" presId="urn:microsoft.com/office/officeart/2005/8/layout/vList2"/>
    <dgm:cxn modelId="{79FFA388-65E3-46B8-9AB2-7E22AEAE87E9}" type="presParOf" srcId="{563ACDD2-4114-4595-9086-AF83E89DCDC4}" destId="{90C56325-61CF-46BC-8E4A-C4FCCB4BE22A}" srcOrd="1" destOrd="0" presId="urn:microsoft.com/office/officeart/2005/8/layout/vList2"/>
    <dgm:cxn modelId="{83E19041-1A0A-45D6-82F8-255847E86EA6}" type="presParOf" srcId="{563ACDD2-4114-4595-9086-AF83E89DCDC4}" destId="{32A6439C-7EEB-48D0-B81D-21677A136802}" srcOrd="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475C7-5719-4C3E-A17A-EA50B0374B56}">
      <dsp:nvSpPr>
        <dsp:cNvPr id="0" name=""/>
        <dsp:cNvSpPr/>
      </dsp:nvSpPr>
      <dsp:spPr>
        <a:xfrm>
          <a:off x="0" y="56277"/>
          <a:ext cx="7848600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4700" kern="1200" baseline="0" smtClean="0"/>
            <a:t>Energy Efficient Scheduling in Data Centers</a:t>
          </a:r>
          <a:endParaRPr lang="en-SG" sz="4700" kern="1200"/>
        </a:p>
      </dsp:txBody>
      <dsp:txXfrm>
        <a:off x="88585" y="144862"/>
        <a:ext cx="7671430" cy="163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E9E4E-1C48-446D-B6F5-929807F02446}">
      <dsp:nvSpPr>
        <dsp:cNvPr id="0" name=""/>
        <dsp:cNvSpPr/>
      </dsp:nvSpPr>
      <dsp:spPr>
        <a:xfrm>
          <a:off x="0" y="33"/>
          <a:ext cx="6400800" cy="1027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dirty="0" err="1" smtClean="0"/>
            <a:t>Debdeep</a:t>
          </a:r>
          <a:r>
            <a:rPr lang="en-SG" sz="2000" kern="1200" dirty="0" smtClean="0"/>
            <a:t> Paul*, </a:t>
          </a:r>
          <a:r>
            <a:rPr lang="en-SG" sz="2000" kern="1200" dirty="0" err="1" smtClean="0"/>
            <a:t>Wen</a:t>
          </a:r>
          <a:r>
            <a:rPr lang="en-SG" sz="2000" kern="1200" dirty="0" smtClean="0"/>
            <a:t>-De </a:t>
          </a:r>
          <a:r>
            <a:rPr lang="en-SG" sz="2000" kern="1200" dirty="0" err="1" smtClean="0"/>
            <a:t>Zhong</a:t>
          </a:r>
          <a:r>
            <a:rPr lang="en-SG" sz="2000" kern="1200" dirty="0" smtClean="0"/>
            <a:t>*,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dirty="0" smtClean="0"/>
            <a:t>Sanjay K. Bose**</a:t>
          </a:r>
          <a:endParaRPr lang="en-SG" sz="2000" kern="1200" dirty="0"/>
        </a:p>
      </dsp:txBody>
      <dsp:txXfrm>
        <a:off x="50138" y="50171"/>
        <a:ext cx="6300524" cy="926804"/>
      </dsp:txXfrm>
    </dsp:sp>
    <dsp:sp modelId="{32A6439C-7EEB-48D0-B81D-21677A136802}">
      <dsp:nvSpPr>
        <dsp:cNvPr id="0" name=""/>
        <dsp:cNvSpPr/>
      </dsp:nvSpPr>
      <dsp:spPr>
        <a:xfrm>
          <a:off x="0" y="1039826"/>
          <a:ext cx="6400800" cy="1027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* School of Electrical and Electronic Engineering, NTU Singapore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** Dept. of EEE, IITG, India</a:t>
          </a:r>
          <a:endParaRPr lang="en-SG" sz="2000" kern="1200" dirty="0"/>
        </a:p>
      </dsp:txBody>
      <dsp:txXfrm>
        <a:off x="50138" y="1089964"/>
        <a:ext cx="6300524" cy="92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BC1D8-03EA-4E74-8265-638246689AF5}" type="datetimeFigureOut">
              <a:rPr lang="en-US" smtClean="0"/>
              <a:pPr/>
              <a:t>6/9/2015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F2FE7-F9ED-430F-AFAC-80EF047A3A7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93165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2FE7-F9ED-430F-AFAC-80EF047A3A7E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2FE7-F9ED-430F-AFAC-80EF047A3A7E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cumulative Electricity</a:t>
            </a:r>
            <a:r>
              <a:rPr lang="en-US" baseline="0" dirty="0" smtClean="0"/>
              <a:t> expenses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2FE7-F9ED-430F-AFAC-80EF047A3A7E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cumulative Electricity</a:t>
            </a:r>
            <a:r>
              <a:rPr lang="en-US" baseline="0" dirty="0" smtClean="0"/>
              <a:t> expenses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2FE7-F9ED-430F-AFAC-80EF047A3A7E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cumulative Electricity</a:t>
            </a:r>
            <a:r>
              <a:rPr lang="en-US" baseline="0" dirty="0" smtClean="0"/>
              <a:t> expenses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2FE7-F9ED-430F-AFAC-80EF047A3A7E}" type="slidenum">
              <a:rPr lang="en-SG" smtClean="0"/>
              <a:pPr/>
              <a:t>12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.jpeg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2329052704"/>
              </p:ext>
            </p:extLst>
          </p:nvPr>
        </p:nvGraphicFramePr>
        <p:xfrm>
          <a:off x="685800" y="1371600"/>
          <a:ext cx="7848600" cy="192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439059858"/>
              </p:ext>
            </p:extLst>
          </p:nvPr>
        </p:nvGraphicFramePr>
        <p:xfrm>
          <a:off x="1371600" y="3505200"/>
          <a:ext cx="6400800" cy="206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76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Simulation results (1/4)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33714"/>
            <a:ext cx="7251301" cy="511468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  <p:sp>
        <p:nvSpPr>
          <p:cNvPr id="12" name="Explosion 1 11"/>
          <p:cNvSpPr/>
          <p:nvPr/>
        </p:nvSpPr>
        <p:spPr>
          <a:xfrm>
            <a:off x="3500430" y="928670"/>
            <a:ext cx="2626519" cy="1600200"/>
          </a:xfrm>
          <a:prstGeom prst="irregularSeal1">
            <a:avLst/>
          </a:prstGeom>
          <a:solidFill>
            <a:schemeClr val="bg2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 14% peak reduction</a:t>
            </a:r>
            <a:endParaRPr lang="en-SG" dirty="0"/>
          </a:p>
        </p:txBody>
      </p:sp>
      <p:sp>
        <p:nvSpPr>
          <p:cNvPr id="7" name="Oval 6"/>
          <p:cNvSpPr/>
          <p:nvPr/>
        </p:nvSpPr>
        <p:spPr>
          <a:xfrm>
            <a:off x="1000100" y="1285860"/>
            <a:ext cx="2643206" cy="107157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7294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Simulation results (2/4)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  <p:pic>
        <p:nvPicPr>
          <p:cNvPr id="8" name="Content Placeholder 7" descr="Fig2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42203" y="1000108"/>
            <a:ext cx="6130193" cy="5102302"/>
          </a:xfrm>
        </p:spPr>
      </p:pic>
      <p:sp>
        <p:nvSpPr>
          <p:cNvPr id="9" name="Oval 8"/>
          <p:cNvSpPr/>
          <p:nvPr/>
        </p:nvSpPr>
        <p:spPr>
          <a:xfrm>
            <a:off x="6772298" y="1285860"/>
            <a:ext cx="1014412" cy="1285884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Explosion 1 9"/>
          <p:cNvSpPr/>
          <p:nvPr/>
        </p:nvSpPr>
        <p:spPr>
          <a:xfrm>
            <a:off x="5929354" y="2143116"/>
            <a:ext cx="3286116" cy="3643338"/>
          </a:xfrm>
          <a:prstGeom prst="irregularSeal1">
            <a:avLst/>
          </a:prstGeom>
          <a:solidFill>
            <a:schemeClr val="bg2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 21% reduction in electricity expense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7294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fig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662" y="1072732"/>
            <a:ext cx="6601746" cy="54281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Simulation results (3/4)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715140" y="1857364"/>
            <a:ext cx="1014412" cy="314327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Explosion 1 9"/>
          <p:cNvSpPr/>
          <p:nvPr/>
        </p:nvSpPr>
        <p:spPr>
          <a:xfrm>
            <a:off x="3357554" y="1571612"/>
            <a:ext cx="3286116" cy="3643338"/>
          </a:xfrm>
          <a:prstGeom prst="irregularSeal1">
            <a:avLst/>
          </a:prstGeom>
          <a:solidFill>
            <a:schemeClr val="bg2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 70% reduction in # of </a:t>
            </a:r>
            <a:r>
              <a:rPr lang="en-US" dirty="0" err="1" smtClean="0"/>
              <a:t>switchings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7294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68600643"/>
              </p:ext>
            </p:extLst>
          </p:nvPr>
        </p:nvGraphicFramePr>
        <p:xfrm>
          <a:off x="1600200" y="2636912"/>
          <a:ext cx="4953002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347"/>
                <a:gridCol w="1024094"/>
                <a:gridCol w="1196383"/>
                <a:gridCol w="1195178"/>
              </a:tblGrid>
              <a:tr h="249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CEC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CRC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CNS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748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CapexOpexMin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over </a:t>
                      </a:r>
                      <a:r>
                        <a:rPr lang="en-US" sz="18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OpexMin</a:t>
                      </a:r>
                      <a:endParaRPr lang="en-SG" sz="180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21% 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-12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% 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70% 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748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OpexMin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Oracle over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MPC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34%   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2.17% 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93.3% 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9975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CapexOpexMin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Oracle over 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MPC</a:t>
                      </a:r>
                      <a:endParaRPr lang="en-SG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-3% 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>
                          <a:effectLst/>
                          <a:latin typeface="+mn-lt"/>
                        </a:rPr>
                        <a:t>12.7% </a:t>
                      </a:r>
                      <a:endParaRPr lang="en-SG" sz="18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6096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56.3% </a:t>
                      </a:r>
                      <a:endParaRPr lang="en-SG" sz="18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8" name="Oval 27"/>
          <p:cNvSpPr/>
          <p:nvPr/>
        </p:nvSpPr>
        <p:spPr>
          <a:xfrm>
            <a:off x="5407640" y="2708920"/>
            <a:ext cx="1014412" cy="68580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/>
          <p:cNvSpPr/>
          <p:nvPr/>
        </p:nvSpPr>
        <p:spPr>
          <a:xfrm>
            <a:off x="5407640" y="3573016"/>
            <a:ext cx="1014412" cy="6858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Explosion 1 28"/>
          <p:cNvSpPr/>
          <p:nvPr/>
        </p:nvSpPr>
        <p:spPr>
          <a:xfrm>
            <a:off x="6534616" y="3174236"/>
            <a:ext cx="2626519" cy="1600200"/>
          </a:xfrm>
          <a:prstGeom prst="irregularSeal1">
            <a:avLst/>
          </a:prstGeom>
          <a:solidFill>
            <a:schemeClr val="bg2">
              <a:lumMod val="5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Very sensitive to uncertainty</a:t>
            </a:r>
            <a:endParaRPr lang="en-SG" dirty="0"/>
          </a:p>
        </p:txBody>
      </p:sp>
      <p:sp>
        <p:nvSpPr>
          <p:cNvPr id="32" name="Oval 31"/>
          <p:cNvSpPr/>
          <p:nvPr/>
        </p:nvSpPr>
        <p:spPr>
          <a:xfrm>
            <a:off x="3048000" y="3573016"/>
            <a:ext cx="1014412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447800" y="1556792"/>
            <a:ext cx="614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13.8% peak reduction, translates into $170~$340M </a:t>
            </a:r>
            <a:endParaRPr lang="en-SG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85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Simulation </a:t>
            </a:r>
            <a:r>
              <a:rPr kumimoji="0" lang="en-US" sz="40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(4/4</a:t>
            </a: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SG" sz="4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9142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proposed method achieves substantial server provisioning (capital) cost reduction</a:t>
            </a:r>
          </a:p>
          <a:p>
            <a:r>
              <a:rPr lang="en-US" dirty="0" smtClean="0"/>
              <a:t>Capturing switching cost through variance imposes a better control, especially if frequent server switching is a concern</a:t>
            </a:r>
          </a:p>
          <a:p>
            <a:r>
              <a:rPr lang="en-US" dirty="0" smtClean="0"/>
              <a:t>Capturing </a:t>
            </a:r>
            <a:r>
              <a:rPr lang="en-US" dirty="0"/>
              <a:t>switching cost </a:t>
            </a:r>
            <a:r>
              <a:rPr lang="en-US"/>
              <a:t>through </a:t>
            </a:r>
            <a:r>
              <a:rPr lang="en-US" smtClean="0"/>
              <a:t>variance </a:t>
            </a:r>
            <a:r>
              <a:rPr lang="en-US" dirty="0" smtClean="0"/>
              <a:t>reduces sensitivity with respect to optimization horizon, especially in terms of switching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29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dirty="0" smtClean="0"/>
              <a:t>[1] B</a:t>
            </a:r>
            <a:r>
              <a:rPr lang="en-SG" dirty="0"/>
              <a:t>. </a:t>
            </a:r>
            <a:r>
              <a:rPr lang="en-SG" dirty="0" err="1"/>
              <a:t>Urgaonkar</a:t>
            </a:r>
            <a:r>
              <a:rPr lang="en-SG" dirty="0"/>
              <a:t>, G. </a:t>
            </a:r>
            <a:r>
              <a:rPr lang="en-SG" dirty="0" err="1"/>
              <a:t>Pacifici</a:t>
            </a:r>
            <a:r>
              <a:rPr lang="en-SG" dirty="0"/>
              <a:t>, P. </a:t>
            </a:r>
            <a:r>
              <a:rPr lang="en-SG" dirty="0" err="1"/>
              <a:t>Shenoy</a:t>
            </a:r>
            <a:r>
              <a:rPr lang="en-SG" dirty="0"/>
              <a:t>, M. </a:t>
            </a:r>
            <a:r>
              <a:rPr lang="en-SG" dirty="0" err="1"/>
              <a:t>Spreitzer</a:t>
            </a:r>
            <a:r>
              <a:rPr lang="en-SG" dirty="0"/>
              <a:t>, and A. </a:t>
            </a:r>
            <a:r>
              <a:rPr lang="en-SG" dirty="0" err="1"/>
              <a:t>Tantawi</a:t>
            </a:r>
            <a:r>
              <a:rPr lang="en-SG" dirty="0" smtClean="0"/>
              <a:t>, "</a:t>
            </a:r>
            <a:r>
              <a:rPr lang="en-SG" dirty="0"/>
              <a:t>An analytical model for multi-tier internet services and </a:t>
            </a:r>
            <a:r>
              <a:rPr lang="en-SG" dirty="0" smtClean="0"/>
              <a:t>its applications</a:t>
            </a:r>
            <a:r>
              <a:rPr lang="en-SG" dirty="0"/>
              <a:t>," </a:t>
            </a:r>
            <a:r>
              <a:rPr lang="en-SG" i="1" dirty="0" smtClean="0"/>
              <a:t> </a:t>
            </a:r>
            <a:r>
              <a:rPr lang="en-SG" i="1" dirty="0"/>
              <a:t>ACM SIGMETRICS </a:t>
            </a:r>
            <a:r>
              <a:rPr lang="en-SG" dirty="0" smtClean="0"/>
              <a:t> </a:t>
            </a:r>
            <a:r>
              <a:rPr lang="en-SG" dirty="0"/>
              <a:t>2005</a:t>
            </a:r>
            <a:r>
              <a:rPr lang="en-SG" dirty="0" smtClean="0"/>
              <a:t>.</a:t>
            </a:r>
          </a:p>
          <a:p>
            <a:pPr marL="0" indent="0" algn="just">
              <a:buNone/>
            </a:pPr>
            <a:endParaRPr lang="en-SG" dirty="0" smtClean="0"/>
          </a:p>
          <a:p>
            <a:pPr marL="0" indent="0" algn="just">
              <a:buNone/>
            </a:pPr>
            <a:r>
              <a:rPr lang="en-US" dirty="0" smtClean="0"/>
              <a:t>[2] </a:t>
            </a:r>
            <a:r>
              <a:rPr lang="en-SG" dirty="0"/>
              <a:t>A. Subramanian, M. J. Garcia, D. S. Callaway, K. </a:t>
            </a:r>
            <a:r>
              <a:rPr lang="en-SG" dirty="0" err="1"/>
              <a:t>Poolla</a:t>
            </a:r>
            <a:r>
              <a:rPr lang="en-SG" dirty="0"/>
              <a:t>, and </a:t>
            </a:r>
            <a:r>
              <a:rPr lang="en-SG" dirty="0" smtClean="0"/>
              <a:t>P. </a:t>
            </a:r>
            <a:r>
              <a:rPr lang="en-SG" dirty="0" err="1" smtClean="0"/>
              <a:t>Varaiya</a:t>
            </a:r>
            <a:r>
              <a:rPr lang="en-SG" dirty="0"/>
              <a:t>, "Real-time scheduling </a:t>
            </a:r>
            <a:r>
              <a:rPr lang="en-SG" dirty="0" smtClean="0"/>
              <a:t>of distributed </a:t>
            </a:r>
            <a:r>
              <a:rPr lang="en-SG" dirty="0"/>
              <a:t>resources," </a:t>
            </a:r>
            <a:r>
              <a:rPr lang="en-SG" i="1" dirty="0"/>
              <a:t>IEEE </a:t>
            </a:r>
            <a:r>
              <a:rPr lang="en-SG" i="1" dirty="0" smtClean="0"/>
              <a:t>Trans.</a:t>
            </a:r>
            <a:r>
              <a:rPr lang="nl-NL" i="1" dirty="0" smtClean="0"/>
              <a:t>Smart </a:t>
            </a:r>
            <a:r>
              <a:rPr lang="nl-NL" i="1" dirty="0"/>
              <a:t>Grid, </a:t>
            </a:r>
            <a:r>
              <a:rPr lang="nl-NL" dirty="0" smtClean="0"/>
              <a:t>2013.</a:t>
            </a:r>
          </a:p>
          <a:p>
            <a:pPr marL="0" indent="0" algn="just">
              <a:buNone/>
            </a:pPr>
            <a:endParaRPr lang="nl-NL" dirty="0" smtClean="0"/>
          </a:p>
          <a:p>
            <a:pPr marL="0" indent="0" algn="just">
              <a:buNone/>
            </a:pPr>
            <a:r>
              <a:rPr lang="nl-NL" dirty="0" smtClean="0"/>
              <a:t>[3] </a:t>
            </a:r>
            <a:r>
              <a:rPr lang="en-SG" dirty="0"/>
              <a:t>A. </a:t>
            </a:r>
            <a:r>
              <a:rPr lang="en-SG" dirty="0" err="1"/>
              <a:t>Krioukov</a:t>
            </a:r>
            <a:r>
              <a:rPr lang="en-SG" dirty="0"/>
              <a:t>, C. Goebel, S. </a:t>
            </a:r>
            <a:r>
              <a:rPr lang="en-SG" dirty="0" err="1"/>
              <a:t>Alspaugh</a:t>
            </a:r>
            <a:r>
              <a:rPr lang="en-SG" dirty="0"/>
              <a:t>, Y. Chen, D. E. Culler, and R. H</a:t>
            </a:r>
            <a:r>
              <a:rPr lang="en-SG" dirty="0" smtClean="0"/>
              <a:t>. Katz</a:t>
            </a:r>
            <a:r>
              <a:rPr lang="en-SG" dirty="0"/>
              <a:t>, "Integrating renewable energy using data analytics systems</a:t>
            </a:r>
            <a:r>
              <a:rPr lang="en-SG" dirty="0" smtClean="0"/>
              <a:t>: challenges </a:t>
            </a:r>
            <a:r>
              <a:rPr lang="en-SG" dirty="0"/>
              <a:t>and opportunities," </a:t>
            </a:r>
            <a:r>
              <a:rPr lang="en-SG" i="1" dirty="0"/>
              <a:t>IEEE Data Eng. Bull</a:t>
            </a:r>
            <a:r>
              <a:rPr lang="en-SG" i="1" dirty="0" smtClean="0"/>
              <a:t>., </a:t>
            </a:r>
            <a:r>
              <a:rPr lang="en-SG" dirty="0" smtClean="0"/>
              <a:t>2011</a:t>
            </a:r>
            <a:r>
              <a:rPr lang="en-SG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83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71800" y="3501008"/>
            <a:ext cx="4187696" cy="9686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Further queries:</a:t>
            </a:r>
          </a:p>
          <a:p>
            <a:pPr marL="0" indent="0" algn="ctr">
              <a:buNone/>
            </a:pPr>
            <a:r>
              <a:rPr lang="en-US" dirty="0" smtClean="0"/>
              <a:t>debdeep1@e.ntu.edu.sg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327130" y="2289646"/>
            <a:ext cx="6917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so much!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94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background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Two scheduling procedures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 smtClean="0"/>
          </a:p>
          <a:p>
            <a:endParaRPr lang="en-US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04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centers are energy hogs</a:t>
            </a:r>
          </a:p>
          <a:p>
            <a:r>
              <a:rPr lang="en-US" dirty="0"/>
              <a:t>E</a:t>
            </a:r>
            <a:r>
              <a:rPr lang="en-US" dirty="0" smtClean="0"/>
              <a:t>nergy consumed by data centers     2-3% of the total energy consumed in the US</a:t>
            </a:r>
          </a:p>
          <a:p>
            <a:r>
              <a:rPr lang="en-US" dirty="0" smtClean="0"/>
              <a:t>And it is growing      </a:t>
            </a:r>
            <a:r>
              <a:rPr lang="en-US" dirty="0" smtClean="0">
                <a:solidFill>
                  <a:srgbClr val="FF0000"/>
                </a:solidFill>
              </a:rPr>
              <a:t>12~15% a year, </a:t>
            </a:r>
            <a:r>
              <a:rPr lang="en-US" dirty="0" smtClean="0"/>
              <a:t>US electricity growth 1%</a:t>
            </a:r>
          </a:p>
          <a:p>
            <a:endParaRPr lang="en-US" u="sng" dirty="0" smtClean="0"/>
          </a:p>
          <a:p>
            <a:endParaRPr lang="en-US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84231658"/>
              </p:ext>
            </p:extLst>
          </p:nvPr>
        </p:nvGraphicFramePr>
        <p:xfrm>
          <a:off x="5334000" y="2057400"/>
          <a:ext cx="457200" cy="457200"/>
        </p:xfrm>
        <a:graphic>
          <a:graphicData uri="http://schemas.openxmlformats.org/presentationml/2006/ole">
            <p:oleObj spid="_x0000_s1166" name="Equation" r:id="rId4" imgW="114102" imgH="114102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49529191"/>
              </p:ext>
            </p:extLst>
          </p:nvPr>
        </p:nvGraphicFramePr>
        <p:xfrm>
          <a:off x="2971800" y="2895600"/>
          <a:ext cx="457200" cy="457200"/>
        </p:xfrm>
        <a:graphic>
          <a:graphicData uri="http://schemas.openxmlformats.org/presentationml/2006/ole">
            <p:oleObj spid="_x0000_s1167" name="Equation" r:id="rId5" imgW="114102" imgH="114102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77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efficiency in data centers, enormous improvements in last few decades</a:t>
            </a:r>
          </a:p>
          <a:p>
            <a:pPr lvl="1"/>
            <a:r>
              <a:rPr lang="en-US" dirty="0" smtClean="0"/>
              <a:t>Building energy management</a:t>
            </a:r>
            <a:r>
              <a:rPr lang="en-US" dirty="0"/>
              <a:t>: cooling, lighting</a:t>
            </a:r>
          </a:p>
          <a:p>
            <a:pPr lvl="1"/>
            <a:r>
              <a:rPr lang="en-US" dirty="0" smtClean="0"/>
              <a:t>Dynamic right sizing: to turn off extra servers</a:t>
            </a:r>
            <a:endParaRPr lang="en-US" dirty="0"/>
          </a:p>
          <a:p>
            <a:pPr lvl="1"/>
            <a:r>
              <a:rPr lang="en-US" dirty="0" smtClean="0"/>
              <a:t>Geographical </a:t>
            </a:r>
            <a:r>
              <a:rPr lang="en-US" dirty="0"/>
              <a:t>load </a:t>
            </a:r>
            <a:r>
              <a:rPr lang="en-US" dirty="0" smtClean="0"/>
              <a:t>balancing: follow the </a:t>
            </a:r>
            <a:r>
              <a:rPr lang="en-US" dirty="0" err="1" smtClean="0"/>
              <a:t>renewables</a:t>
            </a:r>
            <a:endParaRPr lang="en-US" dirty="0" smtClean="0"/>
          </a:p>
          <a:p>
            <a:r>
              <a:rPr lang="en-US" dirty="0" smtClean="0"/>
              <a:t>Recent focus on </a:t>
            </a:r>
            <a:r>
              <a:rPr lang="en-US" i="1" dirty="0" smtClean="0"/>
              <a:t>sustainability</a:t>
            </a:r>
            <a:r>
              <a:rPr lang="en-US" dirty="0" smtClean="0"/>
              <a:t>- e.g., renewable integration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Data centers are a </a:t>
            </a:r>
            <a:r>
              <a:rPr lang="en-US" dirty="0" smtClean="0">
                <a:solidFill>
                  <a:srgbClr val="FF0000"/>
                </a:solidFill>
              </a:rPr>
              <a:t>promising option</a:t>
            </a:r>
          </a:p>
          <a:p>
            <a:pPr lvl="1"/>
            <a:r>
              <a:rPr lang="en-US" dirty="0" smtClean="0"/>
              <a:t>Unharnessed opportunities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have </a:t>
            </a:r>
            <a:r>
              <a:rPr lang="en-US" sz="2000" dirty="0">
                <a:solidFill>
                  <a:srgbClr val="FF0000"/>
                </a:solidFill>
              </a:rPr>
              <a:t>significant flexibility </a:t>
            </a:r>
            <a:r>
              <a:rPr lang="en-US" sz="2000" dirty="0"/>
              <a:t>(</a:t>
            </a:r>
            <a:r>
              <a:rPr lang="en-US" sz="2000" dirty="0" smtClean="0"/>
              <a:t>building energy management, </a:t>
            </a:r>
            <a:r>
              <a:rPr lang="en-US" sz="2000" dirty="0"/>
              <a:t>workload </a:t>
            </a:r>
            <a:r>
              <a:rPr lang="en-US" sz="2000" dirty="0" smtClean="0"/>
              <a:t>management- leveraging </a:t>
            </a:r>
            <a:r>
              <a:rPr lang="en-US" sz="2000" i="1" dirty="0" smtClean="0">
                <a:solidFill>
                  <a:srgbClr val="FF0000"/>
                </a:solidFill>
              </a:rPr>
              <a:t>Slack</a:t>
            </a:r>
            <a:r>
              <a:rPr lang="en-US" sz="2000" dirty="0" smtClean="0"/>
              <a:t> e.g.,)</a:t>
            </a:r>
            <a:endParaRPr lang="en-US" sz="2000" dirty="0"/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highly </a:t>
            </a:r>
            <a:r>
              <a:rPr lang="en-US" sz="2000" dirty="0">
                <a:solidFill>
                  <a:srgbClr val="FF0000"/>
                </a:solidFill>
              </a:rPr>
              <a:t>automated 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57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Model: key ideas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66" y="3000372"/>
            <a:ext cx="8229600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Energy aware scheduling (</a:t>
            </a:r>
            <a:r>
              <a:rPr lang="en-US" i="1" dirty="0" smtClean="0">
                <a:solidFill>
                  <a:srgbClr val="FF0000"/>
                </a:solidFill>
              </a:rPr>
              <a:t>Demand Response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 attributes through costs </a:t>
            </a:r>
          </a:p>
          <a:p>
            <a:r>
              <a:rPr lang="en-US" dirty="0" smtClean="0"/>
              <a:t>Two optimization procedure:</a:t>
            </a:r>
          </a:p>
          <a:p>
            <a:pPr lvl="1"/>
            <a:r>
              <a:rPr lang="en-US" dirty="0" smtClean="0"/>
              <a:t>Electricity expense</a:t>
            </a:r>
          </a:p>
          <a:p>
            <a:pPr lvl="1"/>
            <a:r>
              <a:rPr lang="en-US" dirty="0" smtClean="0"/>
              <a:t>Server switching- from OFF to ON and vice versa</a:t>
            </a:r>
          </a:p>
          <a:p>
            <a:pPr lvl="1"/>
            <a:r>
              <a:rPr lang="en-US" dirty="0" smtClean="0"/>
              <a:t>Max servers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  <p:pic>
        <p:nvPicPr>
          <p:cNvPr id="5" name="Picture 4" descr="TieredAc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211" y="500042"/>
            <a:ext cx="3940069" cy="30304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8596" y="1428736"/>
            <a:ext cx="4500594" cy="214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400" dirty="0" smtClean="0"/>
              <a:t>Capture the tiered 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smtClean="0"/>
              <a:t>  architecture </a:t>
            </a:r>
            <a:r>
              <a:rPr lang="en-US" sz="2400" dirty="0" smtClean="0"/>
              <a:t>of the data center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400" dirty="0" smtClean="0"/>
              <a:t>Deferrable and non deferrable jobs (Scientific simulations.., Real time..)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400" dirty="0" smtClean="0"/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SG" sz="2400" dirty="0" smtClean="0"/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13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Scheduling procedure-I: </a:t>
            </a:r>
            <a:r>
              <a:rPr lang="en-US" sz="4400" i="1" dirty="0" err="1" smtClean="0">
                <a:solidFill>
                  <a:srgbClr val="FF0000"/>
                </a:solidFill>
              </a:rPr>
              <a:t>CapexOpexMin</a:t>
            </a:r>
            <a:r>
              <a:rPr lang="en-US" sz="4400" i="1" dirty="0" smtClean="0">
                <a:solidFill>
                  <a:srgbClr val="FF0000"/>
                </a:solidFill>
              </a:rPr>
              <a:t/>
            </a:r>
            <a:br>
              <a:rPr lang="en-US" sz="4400" i="1" dirty="0" smtClean="0">
                <a:solidFill>
                  <a:srgbClr val="FF0000"/>
                </a:solidFill>
              </a:rPr>
            </a:br>
            <a:r>
              <a:rPr lang="en-US" sz="4400" i="1" dirty="0" smtClean="0"/>
              <a:t>Key ideas</a:t>
            </a:r>
            <a:endParaRPr lang="en-SG" sz="4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39937560"/>
              </p:ext>
            </p:extLst>
          </p:nvPr>
        </p:nvGraphicFramePr>
        <p:xfrm>
          <a:off x="838201" y="1744449"/>
          <a:ext cx="3733799" cy="541543"/>
        </p:xfrm>
        <a:graphic>
          <a:graphicData uri="http://schemas.openxmlformats.org/presentationml/2006/ole">
            <p:oleObj spid="_x0000_s2417" name="Equation" r:id="rId4" imgW="1663700" imgH="241300" progId="Equation.DSMT4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06190421"/>
              </p:ext>
            </p:extLst>
          </p:nvPr>
        </p:nvGraphicFramePr>
        <p:xfrm>
          <a:off x="794657" y="2285992"/>
          <a:ext cx="2057400" cy="403789"/>
        </p:xfrm>
        <a:graphic>
          <a:graphicData uri="http://schemas.openxmlformats.org/presentationml/2006/ole">
            <p:oleObj spid="_x0000_s2418" name="Equation" r:id="rId5" imgW="1016000" imgH="2032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0" y="1857364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olidFill>
                  <a:srgbClr val="FF0000"/>
                </a:solidFill>
              </a:rPr>
              <a:t>Power consumed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2285992"/>
            <a:ext cx="543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olidFill>
                  <a:srgbClr val="FF0000"/>
                </a:solidFill>
              </a:rPr>
              <a:t>Power cost; co-located renewables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73894804"/>
              </p:ext>
            </p:extLst>
          </p:nvPr>
        </p:nvGraphicFramePr>
        <p:xfrm>
          <a:off x="837142" y="2747962"/>
          <a:ext cx="3877734" cy="609600"/>
        </p:xfrm>
        <a:graphic>
          <a:graphicData uri="http://schemas.openxmlformats.org/presentationml/2006/ole">
            <p:oleObj spid="_x0000_s2419" name="Equation" r:id="rId6" imgW="2184400" imgH="3429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24400" y="2905124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Switching cost</a:t>
            </a:r>
            <a:endParaRPr lang="en-SG" sz="20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86918644"/>
              </p:ext>
            </p:extLst>
          </p:nvPr>
        </p:nvGraphicFramePr>
        <p:xfrm>
          <a:off x="775607" y="3343278"/>
          <a:ext cx="3796393" cy="514350"/>
        </p:xfrm>
        <a:graphic>
          <a:graphicData uri="http://schemas.openxmlformats.org/presentationml/2006/ole">
            <p:oleObj spid="_x0000_s2420" name="Equation" r:id="rId7" imgW="1968500" imgH="2667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95800" y="3416858"/>
            <a:ext cx="393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Peak server provisioning cost</a:t>
            </a:r>
            <a:endParaRPr lang="en-SG" sz="2000" dirty="0">
              <a:solidFill>
                <a:srgbClr val="FF0000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96893653"/>
              </p:ext>
            </p:extLst>
          </p:nvPr>
        </p:nvGraphicFramePr>
        <p:xfrm>
          <a:off x="1362076" y="3857628"/>
          <a:ext cx="3424238" cy="533400"/>
        </p:xfrm>
        <a:graphic>
          <a:graphicData uri="http://schemas.openxmlformats.org/presentationml/2006/ole">
            <p:oleObj spid="_x0000_s2421" name="Equation" r:id="rId8" imgW="1651000" imgH="254000" progId="Equation.DSMT4">
              <p:embed/>
            </p:oleObj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7383862"/>
              </p:ext>
            </p:extLst>
          </p:nvPr>
        </p:nvGraphicFramePr>
        <p:xfrm>
          <a:off x="1371596" y="4443435"/>
          <a:ext cx="2628900" cy="2271713"/>
        </p:xfrm>
        <a:graphic>
          <a:graphicData uri="http://schemas.openxmlformats.org/presentationml/2006/ole">
            <p:oleObj spid="_x0000_s2422" name="Equation" r:id="rId9" imgW="1358640" imgH="11556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428992" y="5814972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Safety margin</a:t>
            </a:r>
            <a:endParaRPr lang="en-SG" sz="20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059723" y="1785926"/>
          <a:ext cx="1441367" cy="500066"/>
        </p:xfrm>
        <a:graphic>
          <a:graphicData uri="http://schemas.openxmlformats.org/presentationml/2006/ole">
            <p:oleObj spid="_x0000_s2423" name="Equation" r:id="rId10" imgW="622030" imgH="215806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86314" y="3924264"/>
            <a:ext cx="4219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Constraints: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All jobs are serviced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QoS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guarantee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Mapping from job request to # of servers to be provisioned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Total jobs= Deferrable + non deferrable jobs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3133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procedure-I: </a:t>
            </a:r>
            <a:r>
              <a:rPr lang="en-US" i="1" dirty="0" err="1">
                <a:solidFill>
                  <a:srgbClr val="FF0000"/>
                </a:solidFill>
              </a:rPr>
              <a:t>CapexOpexMin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35135627"/>
              </p:ext>
            </p:extLst>
          </p:nvPr>
        </p:nvGraphicFramePr>
        <p:xfrm>
          <a:off x="1143000" y="1651000"/>
          <a:ext cx="7061200" cy="5054600"/>
        </p:xfrm>
        <a:graphic>
          <a:graphicData uri="http://schemas.openxmlformats.org/presentationml/2006/ole">
            <p:oleObj spid="_x0000_s3129" name="Equation" r:id="rId4" imgW="3530600" imgH="2527300" progId="Equation.DSMT4">
              <p:embed/>
            </p:oleObj>
          </a:graphicData>
        </a:graphic>
      </p:graphicFrame>
      <p:sp>
        <p:nvSpPr>
          <p:cNvPr id="6" name="Explosion 1 5"/>
          <p:cNvSpPr/>
          <p:nvPr/>
        </p:nvSpPr>
        <p:spPr>
          <a:xfrm>
            <a:off x="214282" y="2285992"/>
            <a:ext cx="4357718" cy="3143272"/>
          </a:xfrm>
          <a:prstGeom prst="irregularSeal1">
            <a:avLst/>
          </a:prstGeom>
          <a:solidFill>
            <a:schemeClr val="bg2">
              <a:lumMod val="75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Convex problem– computationally tractable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7304" y="2619461"/>
            <a:ext cx="4076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Ensuring: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Individual deferrable jobs: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Upper and lower bound on # of servers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Sum across all active jobs to obtain upper and lower bound on total # servers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 Deferrable jobs are serviced before deadline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Total # of servers in each tier does not exceed # of servers present at that tier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Arial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1872682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Scheduling procedure-II: </a:t>
            </a:r>
            <a:r>
              <a:rPr lang="en-US" i="1" dirty="0" err="1" smtClean="0">
                <a:solidFill>
                  <a:srgbClr val="FF0000"/>
                </a:solidFill>
              </a:rPr>
              <a:t>OpexMin</a:t>
            </a:r>
            <a:endParaRPr lang="en-SG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0033564"/>
              </p:ext>
            </p:extLst>
          </p:nvPr>
        </p:nvGraphicFramePr>
        <p:xfrm>
          <a:off x="838199" y="1828800"/>
          <a:ext cx="2217821" cy="533400"/>
        </p:xfrm>
        <a:graphic>
          <a:graphicData uri="http://schemas.openxmlformats.org/presentationml/2006/ole">
            <p:oleObj spid="_x0000_s4261" name="Equation" r:id="rId4" imgW="1002865" imgH="241195" progId="Equation.DSMT4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86685011"/>
              </p:ext>
            </p:extLst>
          </p:nvPr>
        </p:nvGraphicFramePr>
        <p:xfrm>
          <a:off x="1471612" y="2514600"/>
          <a:ext cx="2871788" cy="533400"/>
        </p:xfrm>
        <a:graphic>
          <a:graphicData uri="http://schemas.openxmlformats.org/presentationml/2006/ole">
            <p:oleObj spid="_x0000_s4262" name="Equation" r:id="rId5" imgW="1384300" imgH="2540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3211676"/>
            <a:ext cx="56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s.t.</a:t>
            </a:r>
            <a:r>
              <a:rPr lang="en-US" sz="2000" dirty="0" smtClean="0"/>
              <a:t> same conditions as </a:t>
            </a:r>
            <a:r>
              <a:rPr lang="en-US" sz="2000" i="1" dirty="0" err="1">
                <a:solidFill>
                  <a:srgbClr val="FF0000"/>
                </a:solidFill>
              </a:rPr>
              <a:t>CapexOpexMin</a:t>
            </a:r>
            <a:r>
              <a:rPr lang="en-US" sz="2000" dirty="0" smtClean="0"/>
              <a:t> </a:t>
            </a:r>
            <a:endParaRPr lang="en-SG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810000"/>
            <a:ext cx="655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Implement the algorithms in </a:t>
            </a:r>
            <a:r>
              <a:rPr lang="en-US" sz="2000" i="1" dirty="0" err="1" smtClean="0"/>
              <a:t>CVX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Matlab</a:t>
            </a:r>
            <a:r>
              <a:rPr lang="en-US" sz="2000" i="1" dirty="0" smtClean="0"/>
              <a:t> 7.11.0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err="1" smtClean="0"/>
              <a:t>CapexOpexMin</a:t>
            </a:r>
            <a:r>
              <a:rPr lang="en-US" sz="2000" i="1" dirty="0" smtClean="0"/>
              <a:t>- </a:t>
            </a:r>
            <a:r>
              <a:rPr lang="en-US" sz="2000" dirty="0" smtClean="0"/>
              <a:t>3 sec and </a:t>
            </a:r>
            <a:r>
              <a:rPr lang="en-US" sz="2000" i="1" dirty="0" err="1" smtClean="0"/>
              <a:t>OpexMin</a:t>
            </a:r>
            <a:r>
              <a:rPr lang="en-US" sz="2000" i="1" dirty="0" smtClean="0"/>
              <a:t>- </a:t>
            </a:r>
            <a:r>
              <a:rPr lang="en-US" sz="2000" dirty="0" smtClean="0"/>
              <a:t>2 sec to converge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Objective is to </a:t>
            </a:r>
            <a:r>
              <a:rPr lang="en-US" sz="2000" dirty="0">
                <a:solidFill>
                  <a:srgbClr val="FF0000"/>
                </a:solidFill>
              </a:rPr>
              <a:t>have effect</a:t>
            </a:r>
            <a:r>
              <a:rPr lang="en-US" sz="2000" dirty="0"/>
              <a:t> of all the attributes </a:t>
            </a:r>
            <a:r>
              <a:rPr lang="en-US" sz="2000" dirty="0">
                <a:solidFill>
                  <a:srgbClr val="FF0000"/>
                </a:solidFill>
              </a:rPr>
              <a:t>in the overall </a:t>
            </a:r>
            <a:r>
              <a:rPr lang="en-US" sz="2000" i="1" dirty="0">
                <a:solidFill>
                  <a:srgbClr val="FF0000"/>
                </a:solidFill>
              </a:rPr>
              <a:t>objective </a:t>
            </a:r>
            <a:r>
              <a:rPr lang="en-US" sz="2000" i="1" dirty="0" smtClean="0">
                <a:solidFill>
                  <a:srgbClr val="FF0000"/>
                </a:solidFill>
              </a:rPr>
              <a:t>function</a:t>
            </a:r>
            <a:endParaRPr lang="en-SG" sz="2000" i="1" dirty="0">
              <a:solidFill>
                <a:srgbClr val="FF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715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Simulation setup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248400"/>
            <a:ext cx="1571625" cy="53826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price traces obtained from wholesale electricity market in Singapore</a:t>
            </a:r>
          </a:p>
          <a:p>
            <a:r>
              <a:rPr lang="en-US" dirty="0" smtClean="0"/>
              <a:t>Real renewable energy trace</a:t>
            </a:r>
          </a:p>
          <a:p>
            <a:r>
              <a:rPr lang="en-US" dirty="0" smtClean="0"/>
              <a:t>Job traces obtained from a commercial server cluster owned by </a:t>
            </a:r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Assumed a data center with total 120K servers</a:t>
            </a:r>
          </a:p>
          <a:p>
            <a:r>
              <a:rPr lang="en-US" dirty="0" smtClean="0"/>
              <a:t>Compared the proposed algorithms with the corresponding oracle counterpart with perfect future forecast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37294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1896</TotalTime>
  <Words>711</Words>
  <Application>Microsoft Office PowerPoint</Application>
  <PresentationFormat>On-screen Show (4:3)</PresentationFormat>
  <Paragraphs>141</Paragraphs>
  <Slides>16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Clarity</vt:lpstr>
      <vt:lpstr>Equation</vt:lpstr>
      <vt:lpstr>Slide 1</vt:lpstr>
      <vt:lpstr>Outline</vt:lpstr>
      <vt:lpstr>Motivation</vt:lpstr>
      <vt:lpstr>Background</vt:lpstr>
      <vt:lpstr>Model: key ideas</vt:lpstr>
      <vt:lpstr>Scheduling procedure-I: CapexOpexMin Key ideas</vt:lpstr>
      <vt:lpstr>Scheduling procedure-I: CapexOpexMin</vt:lpstr>
      <vt:lpstr>Scheduling procedure-II: OpexMin</vt:lpstr>
      <vt:lpstr>Simulation setup</vt:lpstr>
      <vt:lpstr>Simulation results (1/4)</vt:lpstr>
      <vt:lpstr>Simulation results (2/4)</vt:lpstr>
      <vt:lpstr>Simulation results (3/4)</vt:lpstr>
      <vt:lpstr>Slide 13</vt:lpstr>
      <vt:lpstr>Conclusions</vt:lpstr>
      <vt:lpstr>Previous works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Efficient Scheduling in Data Centers</dc:title>
  <dc:creator>#DEBDEEP PAUL#</dc:creator>
  <cp:lastModifiedBy>Fujitsu</cp:lastModifiedBy>
  <cp:revision>92</cp:revision>
  <dcterms:created xsi:type="dcterms:W3CDTF">2006-08-16T00:00:00Z</dcterms:created>
  <dcterms:modified xsi:type="dcterms:W3CDTF">2015-06-09T18:53:20Z</dcterms:modified>
</cp:coreProperties>
</file>