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60" r:id="rId5"/>
    <p:sldId id="261" r:id="rId6"/>
    <p:sldId id="257" r:id="rId7"/>
    <p:sldId id="263" r:id="rId8"/>
    <p:sldId id="266" r:id="rId9"/>
    <p:sldId id="267" r:id="rId10"/>
    <p:sldId id="268" r:id="rId11"/>
    <p:sldId id="269" r:id="rId12"/>
    <p:sldId id="271" r:id="rId13"/>
    <p:sldId id="270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5144-3CF3-980B-CDE1-E8FCE5817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383A3-D6D4-D8AF-ED10-D2C262C2B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8F63B-C625-C8D7-50F0-02D7BAF4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9D63-F2CF-4454-BB95-38A1B0162109}" type="datetimeFigureOut">
              <a:rPr lang="en-SG" smtClean="0"/>
              <a:t>9/11/2022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F2498-8084-2318-C363-6C9FD8850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90B70-F351-597E-DEA6-3881F781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EBE2-78D8-4689-B2BE-8A904EC780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205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9CA90-3AE2-0729-E84C-9CC1B9918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AC304-96E2-7091-55ED-6C096F84F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E23C3-0DF3-7E4A-405E-3C4F18494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9D63-F2CF-4454-BB95-38A1B0162109}" type="datetimeFigureOut">
              <a:rPr lang="en-SG" smtClean="0"/>
              <a:t>9/11/2022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1F5E5-0803-9609-E49B-5D6FE00D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B59FF-7960-5FF5-A025-62B898CC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EBE2-78D8-4689-B2BE-8A904EC780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74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4B532B-4217-D492-664E-DCA9145D0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5C45A-93DC-5121-66AB-B4A0A0F43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A3AAC-6624-470B-F695-F98BDD1AD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9D63-F2CF-4454-BB95-38A1B0162109}" type="datetimeFigureOut">
              <a:rPr lang="en-SG" smtClean="0"/>
              <a:t>9/11/2022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D32AC-FE6D-872D-C52E-7CB86F519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66485-DA47-6B1D-8B50-E25D0E53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EBE2-78D8-4689-B2BE-8A904EC780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985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ED6B-C637-D8AC-F60C-A01248704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7A36A-8545-60D8-5FD8-22EF2C235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CEB4F-39D2-846D-ABB2-9DF2C14FF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9D63-F2CF-4454-BB95-38A1B0162109}" type="datetimeFigureOut">
              <a:rPr lang="en-SG" smtClean="0"/>
              <a:t>9/11/2022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0EC72-92C1-B1DF-9813-9EEDB996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F20B1-CEA5-2434-C722-C8D5E521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EBE2-78D8-4689-B2BE-8A904EC780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118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BFAD-31B0-1279-FC2A-8B0F499D7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D1A37-40C4-3ADE-5D2C-B8B2FCEC8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9B031-A4B9-A123-C75E-BC1B0F9ED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9D63-F2CF-4454-BB95-38A1B0162109}" type="datetimeFigureOut">
              <a:rPr lang="en-SG" smtClean="0"/>
              <a:t>9/11/2022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B9FB3-E546-79B8-85AB-A663FFF6B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9B0EA-86F2-4598-59C3-D35824F7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EBE2-78D8-4689-B2BE-8A904EC780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422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1D3E-BEE8-8A02-6BA5-306FE75E4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CACBD-F1DB-679C-2122-2CA4B54A3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98A48-6997-FE4F-0391-89228C3BF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6BCEE-4779-EDD0-6A04-17D6A29EC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9D63-F2CF-4454-BB95-38A1B0162109}" type="datetimeFigureOut">
              <a:rPr lang="en-SG" smtClean="0"/>
              <a:t>9/11/2022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5F512-FD9C-DD16-BCC7-FFD7E536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4C267-23D4-CE8E-C830-212231AF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EBE2-78D8-4689-B2BE-8A904EC780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492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5A4B-CCEC-B64A-B818-175E60AA8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5F89B-71E4-0157-D981-9E7A70F45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79323-FFE9-F7F9-3F8A-C52C48ED7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C0FF1-7863-EDA9-CFF3-8C48AFA09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D294A-72D0-57B8-DC26-2B0052D6A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8D82AE-13C2-0D5B-B3E5-F8EBF0CC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9D63-F2CF-4454-BB95-38A1B0162109}" type="datetimeFigureOut">
              <a:rPr lang="en-SG" smtClean="0"/>
              <a:t>9/11/2022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C077BF-9014-4F7F-3B95-89B451EF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DD6E2-4179-E62F-454B-BE17531BC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EBE2-78D8-4689-B2BE-8A904EC780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69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809F-027F-670B-1FC6-E2613EEC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6A69D-BCC5-10F0-CAEC-899582135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9D63-F2CF-4454-BB95-38A1B0162109}" type="datetimeFigureOut">
              <a:rPr lang="en-SG" smtClean="0"/>
              <a:t>9/11/2022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F1CD8-3496-5EB2-E7F0-D3A4C0D9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3228A-2CA1-C345-4758-DC6271AA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EBE2-78D8-4689-B2BE-8A904EC780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754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7E4C1-0BE2-B1DE-9899-C351206C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9D63-F2CF-4454-BB95-38A1B0162109}" type="datetimeFigureOut">
              <a:rPr lang="en-SG" smtClean="0"/>
              <a:t>9/11/2022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16DF8-247B-86E1-F253-BE84138C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673D5-268C-4CBF-A3C4-36EF86ED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EBE2-78D8-4689-B2BE-8A904EC780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440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87C9-852F-923F-6C80-16CA1E69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147C-F7EC-437D-83D3-052B5C920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5D7BC-A66F-E06F-2557-692213541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98246-2B8B-8A6E-B691-6C5AE02F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9D63-F2CF-4454-BB95-38A1B0162109}" type="datetimeFigureOut">
              <a:rPr lang="en-SG" smtClean="0"/>
              <a:t>9/11/2022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4C1D0-276D-4D53-BE30-9598032C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96600-52BC-F034-8E20-BA4687B5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EBE2-78D8-4689-B2BE-8A904EC780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62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C94A6-10DA-156D-B52D-863CC03A6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922EE-3DEA-22DC-9272-89A1DE33B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2020F-82F4-9C11-ABCA-FF40CB344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116B1-3DA4-CBFF-B52E-F8AB8B11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9D63-F2CF-4454-BB95-38A1B0162109}" type="datetimeFigureOut">
              <a:rPr lang="en-SG" smtClean="0"/>
              <a:t>9/11/2022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DBF4E-3380-DB07-930A-6BFCB524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56C55-7269-4A8E-754A-18B98BE1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EBE2-78D8-4689-B2BE-8A904EC780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358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78814-D04A-3111-6676-0BDB23BD9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0C771-10EB-9B2F-1DA0-2E0AC6D83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36D4A-C9D2-5066-4305-9CC27AD09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A9D63-F2CF-4454-BB95-38A1B0162109}" type="datetimeFigureOut">
              <a:rPr lang="en-SG" smtClean="0"/>
              <a:t>9/11/2022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95A97-9F43-22FC-2502-9EEBBC6A5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B3541-A90D-0231-B166-A5AE7FBC5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1EBE2-78D8-4689-B2BE-8A904EC780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621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77CE9-ADCA-254F-D831-D136B5BCED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Decision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98AA5-16BC-8AC5-9193-5E5872C2E6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10-Nov-22</a:t>
            </a:r>
          </a:p>
        </p:txBody>
      </p:sp>
    </p:spTree>
    <p:extLst>
      <p:ext uri="{BB962C8B-B14F-4D97-AF65-F5344CB8AC3E}">
        <p14:creationId xmlns:p14="http://schemas.microsoft.com/office/powerpoint/2010/main" val="504708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ED64-9516-AE56-7799-7E3DD638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007"/>
            <a:ext cx="10515600" cy="925793"/>
          </a:xfrm>
        </p:spPr>
        <p:txBody>
          <a:bodyPr>
            <a:normAutofit/>
          </a:bodyPr>
          <a:lstStyle/>
          <a:p>
            <a:r>
              <a:rPr lang="en-SG" dirty="0"/>
              <a:t>Implementation of Gini function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496FC36-2854-22C2-9ABB-A75184AA5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556" y="1066800"/>
            <a:ext cx="6360554" cy="292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50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ED64-9516-AE56-7799-7E3DD638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007"/>
            <a:ext cx="10515600" cy="925793"/>
          </a:xfrm>
        </p:spPr>
        <p:txBody>
          <a:bodyPr>
            <a:normAutofit/>
          </a:bodyPr>
          <a:lstStyle/>
          <a:p>
            <a:r>
              <a:rPr lang="en-SG" dirty="0"/>
              <a:t>Implementation of Gini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6066AB-D04A-31DC-D7DB-74C8D744B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470" y="1129555"/>
            <a:ext cx="6382641" cy="292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09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ED64-9516-AE56-7799-7E3DD638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007"/>
            <a:ext cx="10515600" cy="925793"/>
          </a:xfrm>
        </p:spPr>
        <p:txBody>
          <a:bodyPr>
            <a:normAutofit/>
          </a:bodyPr>
          <a:lstStyle/>
          <a:p>
            <a:r>
              <a:rPr lang="en-SG" dirty="0"/>
              <a:t>Implementation of Gini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ADD416-285C-A079-BC91-8C738ACAC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909" y="1368091"/>
            <a:ext cx="6884738" cy="274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04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ED64-9516-AE56-7799-7E3DD638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007"/>
            <a:ext cx="10515600" cy="925793"/>
          </a:xfrm>
        </p:spPr>
        <p:txBody>
          <a:bodyPr>
            <a:normAutofit/>
          </a:bodyPr>
          <a:lstStyle/>
          <a:p>
            <a:r>
              <a:rPr lang="en-SG" dirty="0"/>
              <a:t>Implementation of Gini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686F90-9878-1A74-680E-50DEC16C1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280" y="1251549"/>
            <a:ext cx="6947649" cy="287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10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ED64-9516-AE56-7799-7E3DD638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007"/>
            <a:ext cx="10515600" cy="925793"/>
          </a:xfrm>
        </p:spPr>
        <p:txBody>
          <a:bodyPr>
            <a:normAutofit/>
          </a:bodyPr>
          <a:lstStyle/>
          <a:p>
            <a:r>
              <a:rPr lang="en-SG" dirty="0"/>
              <a:t>Classification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61067-61E0-8AD9-3FE1-7CCC97B8D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66" y="1298128"/>
            <a:ext cx="10515600" cy="17678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0" i="0" u="none" strike="noStrike" baseline="0" dirty="0"/>
              <a:t>In classification, each </a:t>
            </a:r>
            <a:r>
              <a:rPr lang="en-US" sz="2000" b="0" i="1" u="none" strike="noStrike" baseline="0" dirty="0"/>
              <a:t>c</a:t>
            </a:r>
            <a:r>
              <a:rPr lang="en-US" sz="2000" b="0" i="0" u="none" strike="noStrike" baseline="-25000" dirty="0"/>
              <a:t>m</a:t>
            </a:r>
            <a:r>
              <a:rPr lang="en-US" sz="2000" b="0" i="0" u="none" strike="noStrike" baseline="0" dirty="0"/>
              <a:t> corresponds to a label.</a:t>
            </a:r>
          </a:p>
          <a:p>
            <a:pPr marL="0" indent="0">
              <a:buNone/>
            </a:pPr>
            <a:r>
              <a:rPr lang="en-US" sz="2000" dirty="0"/>
              <a:t>We seek the partition that minimizes classification error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2386E2-0918-F90B-E393-30F1E9B65A8C}"/>
              </a:ext>
            </a:extLst>
          </p:cNvPr>
          <p:cNvSpPr/>
          <p:nvPr/>
        </p:nvSpPr>
        <p:spPr>
          <a:xfrm>
            <a:off x="5069538" y="2303921"/>
            <a:ext cx="1515035" cy="726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Root node: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60% A, 40%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98262B-4D29-B2A4-009A-F522A47F77AB}"/>
              </a:ext>
            </a:extLst>
          </p:cNvPr>
          <p:cNvSpPr/>
          <p:nvPr/>
        </p:nvSpPr>
        <p:spPr>
          <a:xfrm>
            <a:off x="2644585" y="3370721"/>
            <a:ext cx="1515035" cy="726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Node 1: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60% A, 40% 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1C653E-0414-E4EC-A16D-532C898B3E13}"/>
              </a:ext>
            </a:extLst>
          </p:cNvPr>
          <p:cNvSpPr/>
          <p:nvPr/>
        </p:nvSpPr>
        <p:spPr>
          <a:xfrm>
            <a:off x="7397639" y="3370721"/>
            <a:ext cx="1515035" cy="726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Node 2: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60% A, 40% B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A0D7281-44C5-340A-083B-42FB5E592397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>
            <a:off x="6584573" y="2666992"/>
            <a:ext cx="1570584" cy="70372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971F553-55BD-B403-91C3-B081D1690B1E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3402104" y="2666991"/>
            <a:ext cx="1667435" cy="70372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6028EF8-7072-AFA4-8EB5-31C70AAC0646}"/>
              </a:ext>
            </a:extLst>
          </p:cNvPr>
          <p:cNvSpPr/>
          <p:nvPr/>
        </p:nvSpPr>
        <p:spPr>
          <a:xfrm>
            <a:off x="1595715" y="4600641"/>
            <a:ext cx="1515035" cy="726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Root node: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60% A, 40% 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6447FF3-5043-A92A-4D99-2F2F224893B9}"/>
              </a:ext>
            </a:extLst>
          </p:cNvPr>
          <p:cNvSpPr/>
          <p:nvPr/>
        </p:nvSpPr>
        <p:spPr>
          <a:xfrm>
            <a:off x="3711385" y="4600640"/>
            <a:ext cx="1515035" cy="726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Root node: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60% A, 40% B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822A0ED8-842D-D58D-5432-20579D76BDF8}"/>
              </a:ext>
            </a:extLst>
          </p:cNvPr>
          <p:cNvCxnSpPr>
            <a:cxnSpLocks/>
            <a:stCxn id="9" idx="2"/>
            <a:endCxn id="42" idx="0"/>
          </p:cNvCxnSpPr>
          <p:nvPr/>
        </p:nvCxnSpPr>
        <p:spPr>
          <a:xfrm rot="5400000">
            <a:off x="2625779" y="3824316"/>
            <a:ext cx="503779" cy="10488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B571EC5C-101F-5FE2-0716-E2108E3AD497}"/>
              </a:ext>
            </a:extLst>
          </p:cNvPr>
          <p:cNvCxnSpPr>
            <a:cxnSpLocks/>
            <a:stCxn id="9" idx="2"/>
            <a:endCxn id="43" idx="0"/>
          </p:cNvCxnSpPr>
          <p:nvPr/>
        </p:nvCxnSpPr>
        <p:spPr>
          <a:xfrm rot="16200000" flipH="1">
            <a:off x="3683614" y="3815351"/>
            <a:ext cx="503778" cy="10668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9C7A49B-ECA9-76D2-1CB6-766FBF8AC259}"/>
              </a:ext>
            </a:extLst>
          </p:cNvPr>
          <p:cNvSpPr/>
          <p:nvPr/>
        </p:nvSpPr>
        <p:spPr>
          <a:xfrm>
            <a:off x="6391829" y="4600640"/>
            <a:ext cx="1515035" cy="726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Root node: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60% A, 40% B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4DFB8B2-34DF-A5F7-FBD0-92FF2E031DBC}"/>
              </a:ext>
            </a:extLst>
          </p:cNvPr>
          <p:cNvSpPr/>
          <p:nvPr/>
        </p:nvSpPr>
        <p:spPr>
          <a:xfrm>
            <a:off x="8507499" y="4600639"/>
            <a:ext cx="1515035" cy="726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Root node: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60% A, 40% B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6F3DC03-9C21-5782-B220-D320900B2D75}"/>
              </a:ext>
            </a:extLst>
          </p:cNvPr>
          <p:cNvCxnSpPr>
            <a:cxnSpLocks/>
            <a:endCxn id="56" idx="0"/>
          </p:cNvCxnSpPr>
          <p:nvPr/>
        </p:nvCxnSpPr>
        <p:spPr>
          <a:xfrm rot="5400000">
            <a:off x="7421893" y="3824315"/>
            <a:ext cx="503779" cy="10488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C4844BC-AE33-A90A-1F4F-0AEC7820E3DB}"/>
              </a:ext>
            </a:extLst>
          </p:cNvPr>
          <p:cNvCxnSpPr>
            <a:cxnSpLocks/>
            <a:endCxn id="57" idx="0"/>
          </p:cNvCxnSpPr>
          <p:nvPr/>
        </p:nvCxnSpPr>
        <p:spPr>
          <a:xfrm rot="16200000" flipH="1">
            <a:off x="8479728" y="3815350"/>
            <a:ext cx="503778" cy="10668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EE55B04-208B-1A8A-3B84-2E40774B24A9}"/>
              </a:ext>
            </a:extLst>
          </p:cNvPr>
          <p:cNvSpPr/>
          <p:nvPr/>
        </p:nvSpPr>
        <p:spPr>
          <a:xfrm>
            <a:off x="3682250" y="2689395"/>
            <a:ext cx="786653" cy="340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X</a:t>
            </a:r>
            <a:r>
              <a:rPr lang="en-SG" sz="1400" baseline="-25000" dirty="0">
                <a:solidFill>
                  <a:schemeClr val="tx1"/>
                </a:solidFill>
              </a:rPr>
              <a:t>1</a:t>
            </a:r>
            <a:r>
              <a:rPr lang="en-SG" sz="1400" dirty="0">
                <a:solidFill>
                  <a:schemeClr val="tx1"/>
                </a:solidFill>
              </a:rPr>
              <a:t>≥3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822132-5D45-671C-831A-D5A2AF1785ED}"/>
              </a:ext>
            </a:extLst>
          </p:cNvPr>
          <p:cNvSpPr/>
          <p:nvPr/>
        </p:nvSpPr>
        <p:spPr>
          <a:xfrm>
            <a:off x="7163038" y="2696609"/>
            <a:ext cx="786653" cy="340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X</a:t>
            </a:r>
            <a:r>
              <a:rPr lang="en-SG" sz="1400" baseline="-25000" dirty="0">
                <a:solidFill>
                  <a:schemeClr val="tx1"/>
                </a:solidFill>
              </a:rPr>
              <a:t>1</a:t>
            </a:r>
            <a:r>
              <a:rPr lang="en-SG" sz="1400" dirty="0">
                <a:solidFill>
                  <a:schemeClr val="tx1"/>
                </a:solidFill>
              </a:rPr>
              <a:t>&lt;3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D2A73F9-0B67-A15C-3EDC-34542376A959}"/>
              </a:ext>
            </a:extLst>
          </p:cNvPr>
          <p:cNvSpPr/>
          <p:nvPr/>
        </p:nvSpPr>
        <p:spPr>
          <a:xfrm>
            <a:off x="1712256" y="3914842"/>
            <a:ext cx="786653" cy="340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X</a:t>
            </a:r>
            <a:r>
              <a:rPr lang="en-SG" sz="1400" baseline="-25000" dirty="0">
                <a:solidFill>
                  <a:schemeClr val="tx1"/>
                </a:solidFill>
              </a:rPr>
              <a:t>2</a:t>
            </a:r>
            <a:r>
              <a:rPr lang="en-SG" sz="1400" dirty="0">
                <a:solidFill>
                  <a:schemeClr val="tx1"/>
                </a:solidFill>
              </a:rPr>
              <a:t>&gt;1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783215C-8D8E-BD99-7B29-315A3D895075}"/>
              </a:ext>
            </a:extLst>
          </p:cNvPr>
          <p:cNvSpPr/>
          <p:nvPr/>
        </p:nvSpPr>
        <p:spPr>
          <a:xfrm>
            <a:off x="4407912" y="3896902"/>
            <a:ext cx="786653" cy="340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X</a:t>
            </a:r>
            <a:r>
              <a:rPr lang="en-SG" sz="1400" baseline="-25000" dirty="0">
                <a:solidFill>
                  <a:schemeClr val="tx1"/>
                </a:solidFill>
              </a:rPr>
              <a:t>2</a:t>
            </a:r>
            <a:r>
              <a:rPr lang="en-SG" sz="1400" dirty="0">
                <a:solidFill>
                  <a:schemeClr val="tx1"/>
                </a:solidFill>
              </a:rPr>
              <a:t>≤1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F21936E-A618-AFE7-5F8E-A5B67CFBA485}"/>
              </a:ext>
            </a:extLst>
          </p:cNvPr>
          <p:cNvSpPr/>
          <p:nvPr/>
        </p:nvSpPr>
        <p:spPr>
          <a:xfrm>
            <a:off x="5194565" y="5712251"/>
            <a:ext cx="786653" cy="340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X</a:t>
            </a:r>
            <a:r>
              <a:rPr lang="en-SG" sz="1400" baseline="-25000" dirty="0">
                <a:solidFill>
                  <a:schemeClr val="tx1"/>
                </a:solidFill>
              </a:rPr>
              <a:t>2</a:t>
            </a:r>
            <a:r>
              <a:rPr lang="en-SG" sz="1400" dirty="0">
                <a:solidFill>
                  <a:schemeClr val="tx1"/>
                </a:solidFill>
              </a:rPr>
              <a:t>≤1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FA434E3-45F7-5A6F-6AAA-58D9D236AE33}"/>
              </a:ext>
            </a:extLst>
          </p:cNvPr>
          <p:cNvSpPr/>
          <p:nvPr/>
        </p:nvSpPr>
        <p:spPr>
          <a:xfrm>
            <a:off x="6487720" y="3914842"/>
            <a:ext cx="786653" cy="340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X</a:t>
            </a:r>
            <a:r>
              <a:rPr lang="en-SG" sz="1400" baseline="-25000" dirty="0">
                <a:solidFill>
                  <a:schemeClr val="tx1"/>
                </a:solidFill>
              </a:rPr>
              <a:t>2</a:t>
            </a:r>
            <a:r>
              <a:rPr lang="en-SG" sz="1400" dirty="0">
                <a:solidFill>
                  <a:schemeClr val="tx1"/>
                </a:solidFill>
              </a:rPr>
              <a:t>≥4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4DC6520-3338-8E3B-45B5-11F1468DC11D}"/>
              </a:ext>
            </a:extLst>
          </p:cNvPr>
          <p:cNvSpPr/>
          <p:nvPr/>
        </p:nvSpPr>
        <p:spPr>
          <a:xfrm>
            <a:off x="9154088" y="3896901"/>
            <a:ext cx="786653" cy="340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X</a:t>
            </a:r>
            <a:r>
              <a:rPr lang="en-SG" sz="1400" baseline="-25000" dirty="0">
                <a:solidFill>
                  <a:schemeClr val="tx1"/>
                </a:solidFill>
              </a:rPr>
              <a:t>2</a:t>
            </a:r>
            <a:r>
              <a:rPr lang="en-SG" sz="1400" dirty="0">
                <a:solidFill>
                  <a:schemeClr val="tx1"/>
                </a:solidFill>
              </a:rPr>
              <a:t>&lt;4</a:t>
            </a:r>
          </a:p>
        </p:txBody>
      </p:sp>
    </p:spTree>
    <p:extLst>
      <p:ext uri="{BB962C8B-B14F-4D97-AF65-F5344CB8AC3E}">
        <p14:creationId xmlns:p14="http://schemas.microsoft.com/office/powerpoint/2010/main" val="56938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ED64-9516-AE56-7799-7E3DD638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007"/>
            <a:ext cx="10515600" cy="925793"/>
          </a:xfrm>
        </p:spPr>
        <p:txBody>
          <a:bodyPr>
            <a:normAutofit/>
          </a:bodyPr>
          <a:lstStyle/>
          <a:p>
            <a:r>
              <a:rPr lang="en-SG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61067-61E0-8AD9-3FE1-7CCC97B8D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66" y="1298128"/>
            <a:ext cx="10515600" cy="17678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By the end of this sample lesson, student will be able to: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Explain how a decision tree functions, and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How to construct a decision tree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Hands on practice to implement two main components of a decision tree</a:t>
            </a:r>
            <a:endParaRPr lang="en-SG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0B029D-26E0-A14D-BBF5-6168C6184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22" y="3065929"/>
            <a:ext cx="4867835" cy="32866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B0AC14-728F-AA40-1D71-B80A1B741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961" y="3065929"/>
            <a:ext cx="4469003" cy="313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3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ED64-9516-AE56-7799-7E3DD638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007"/>
            <a:ext cx="10515600" cy="925793"/>
          </a:xfrm>
        </p:spPr>
        <p:txBody>
          <a:bodyPr>
            <a:normAutofit/>
          </a:bodyPr>
          <a:lstStyle/>
          <a:p>
            <a:r>
              <a:rPr lang="en-SG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61067-61E0-8AD9-3FE1-7CCC97B8D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66" y="1298128"/>
            <a:ext cx="10515600" cy="1183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Decision trees are a non-linear machine learning model that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Assign each point to a </a:t>
            </a:r>
            <a:r>
              <a:rPr lang="en-US" sz="2000" b="1" dirty="0"/>
              <a:t>leaf </a:t>
            </a:r>
            <a:r>
              <a:rPr lang="en-US" sz="2000" dirty="0"/>
              <a:t>(region of feature space)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According to a sequence of decisions based on features.</a:t>
            </a:r>
            <a:endParaRPr lang="en-SG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3ECAE5-687F-F87E-8A78-A7975CD52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123" y="2481403"/>
            <a:ext cx="3783606" cy="402577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261BBB-C640-E8F8-F602-2937080ACF6D}"/>
              </a:ext>
            </a:extLst>
          </p:cNvPr>
          <p:cNvSpPr txBox="1">
            <a:spLocks/>
          </p:cNvSpPr>
          <p:nvPr/>
        </p:nvSpPr>
        <p:spPr>
          <a:xfrm>
            <a:off x="6947561" y="3212989"/>
            <a:ext cx="3663840" cy="232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800" b="0" i="0" u="none" strike="noStrike" baseline="0" dirty="0">
                <a:latin typeface="CMSS10"/>
              </a:rPr>
              <a:t>We can assign each region:</a:t>
            </a:r>
          </a:p>
          <a:p>
            <a:pPr algn="l"/>
            <a:r>
              <a:rPr lang="en-US" sz="1800" b="0" i="0" u="none" strike="noStrike" baseline="0" dirty="0">
                <a:latin typeface="CMSS10"/>
              </a:rPr>
              <a:t> a number (regression)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MSS10"/>
              </a:rPr>
              <a:t>or </a:t>
            </a:r>
          </a:p>
          <a:p>
            <a:pPr algn="l"/>
            <a:r>
              <a:rPr lang="en-US" sz="1800" dirty="0">
                <a:latin typeface="CMSS10"/>
              </a:rPr>
              <a:t>C</a:t>
            </a:r>
            <a:r>
              <a:rPr lang="en-US" sz="1800" b="0" i="0" u="none" strike="noStrike" baseline="0" dirty="0">
                <a:latin typeface="CMSS10"/>
              </a:rPr>
              <a:t>ategory (classification) to make a prediction.</a:t>
            </a:r>
            <a:endParaRPr lang="en-SG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0B7344-25D2-5838-AC0C-F7E740272791}"/>
              </a:ext>
            </a:extLst>
          </p:cNvPr>
          <p:cNvSpPr txBox="1"/>
          <p:nvPr/>
        </p:nvSpPr>
        <p:spPr>
          <a:xfrm>
            <a:off x="716926" y="643999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https://people.orie.cornell.edu/mru8/orie4741/</a:t>
            </a:r>
          </a:p>
        </p:txBody>
      </p:sp>
    </p:spTree>
    <p:extLst>
      <p:ext uri="{BB962C8B-B14F-4D97-AF65-F5344CB8AC3E}">
        <p14:creationId xmlns:p14="http://schemas.microsoft.com/office/powerpoint/2010/main" val="315205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ED64-9516-AE56-7799-7E3DD638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007"/>
            <a:ext cx="10515600" cy="925793"/>
          </a:xfrm>
        </p:spPr>
        <p:txBody>
          <a:bodyPr>
            <a:normAutofit/>
          </a:bodyPr>
          <a:lstStyle/>
          <a:p>
            <a:r>
              <a:rPr lang="en-SG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61067-61E0-8AD9-3FE1-7CCC97B8D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66" y="1298128"/>
            <a:ext cx="10515600" cy="17678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Decision trees are a non-linear machine learning model that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20A20-11C9-2A82-93CE-07B66B1D2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281" y="1801906"/>
            <a:ext cx="6772838" cy="469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22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ED64-9516-AE56-7799-7E3DD638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007"/>
            <a:ext cx="10515600" cy="925793"/>
          </a:xfrm>
        </p:spPr>
        <p:txBody>
          <a:bodyPr>
            <a:normAutofit/>
          </a:bodyPr>
          <a:lstStyle/>
          <a:p>
            <a:r>
              <a:rPr lang="en-SG" dirty="0"/>
              <a:t>Feature Space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61067-61E0-8AD9-3FE1-7CCC97B8D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66" y="1298128"/>
            <a:ext cx="10515600" cy="17678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Each split in the decision trees considers a single feature, so every leaf is a rectangle. </a:t>
            </a:r>
          </a:p>
          <a:p>
            <a:pPr marL="0" indent="0">
              <a:buNone/>
            </a:pPr>
            <a:r>
              <a:rPr lang="en-US" sz="2000" dirty="0"/>
              <a:t>The leaves partition the feature space.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CADED5-632C-201B-3E8A-6498F24D2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46" y="2226853"/>
            <a:ext cx="3600953" cy="36009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055359-E472-7A14-974E-76A39B598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172" y="2058747"/>
            <a:ext cx="3543795" cy="38295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EFDC8C-2492-9756-4446-2EB803397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432" y="2112537"/>
            <a:ext cx="3705742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2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ED64-9516-AE56-7799-7E3DD638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007"/>
            <a:ext cx="10515600" cy="925793"/>
          </a:xfrm>
        </p:spPr>
        <p:txBody>
          <a:bodyPr>
            <a:normAutofit/>
          </a:bodyPr>
          <a:lstStyle/>
          <a:p>
            <a:r>
              <a:rPr lang="en-SG" dirty="0"/>
              <a:t>Trees vs linear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61067-61E0-8AD9-3FE1-7CCC97B8D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66" y="1298128"/>
            <a:ext cx="10515600" cy="995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SG" sz="2000" dirty="0"/>
              <a:t>Linear models are easy, but the world is </a:t>
            </a:r>
            <a:r>
              <a:rPr lang="en-US" sz="2000" dirty="0"/>
              <a:t>is full of non-linear data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Best model depends on the data</a:t>
            </a:r>
            <a:endParaRPr lang="en-SG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3BE251-831F-7B36-A510-333F4F921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783" y="2293491"/>
            <a:ext cx="5056287" cy="427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1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ED64-9516-AE56-7799-7E3DD638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007"/>
            <a:ext cx="10515600" cy="925793"/>
          </a:xfrm>
        </p:spPr>
        <p:txBody>
          <a:bodyPr>
            <a:normAutofit/>
          </a:bodyPr>
          <a:lstStyle/>
          <a:p>
            <a:r>
              <a:rPr lang="en-SG" dirty="0"/>
              <a:t>Formalizing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61067-61E0-8AD9-3FE1-7CCC97B8D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66" y="1298128"/>
            <a:ext cx="10515600" cy="17678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Partition the feature space into </a:t>
            </a:r>
            <a:r>
              <a:rPr lang="en-US" sz="2000" i="1" dirty="0"/>
              <a:t>M</a:t>
            </a:r>
            <a:r>
              <a:rPr lang="en-US" sz="2000" dirty="0"/>
              <a:t> regions </a:t>
            </a:r>
            <a:r>
              <a:rPr lang="en-US" sz="2000" i="1" dirty="0"/>
              <a:t>R</a:t>
            </a:r>
            <a:r>
              <a:rPr lang="en-US" sz="2000" i="1" baseline="-25000" dirty="0"/>
              <a:t>1</a:t>
            </a:r>
            <a:r>
              <a:rPr lang="en-US" sz="2000" dirty="0"/>
              <a:t>, </a:t>
            </a:r>
            <a:r>
              <a:rPr lang="en-US" sz="2000" i="1" dirty="0"/>
              <a:t>R</a:t>
            </a:r>
            <a:r>
              <a:rPr lang="en-US" sz="2000" i="1" baseline="-25000" dirty="0"/>
              <a:t>2</a:t>
            </a:r>
            <a:r>
              <a:rPr lang="en-US" sz="2000" dirty="0"/>
              <a:t>, </a:t>
            </a:r>
            <a:r>
              <a:rPr lang="en-US" sz="2000" i="1" dirty="0"/>
              <a:t>R</a:t>
            </a:r>
            <a:r>
              <a:rPr lang="en-US" sz="2000" i="1" baseline="-25000" dirty="0"/>
              <a:t>M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For each region </a:t>
            </a:r>
            <a:r>
              <a:rPr lang="en-US" sz="2000" i="1" dirty="0"/>
              <a:t>R</a:t>
            </a:r>
            <a:r>
              <a:rPr lang="en-US" sz="2000" i="1" baseline="-25000" dirty="0"/>
              <a:t>m</a:t>
            </a:r>
            <a:r>
              <a:rPr lang="en-US" sz="2000" dirty="0"/>
              <a:t>, assign a response</a:t>
            </a:r>
          </a:p>
          <a:p>
            <a:pPr marL="0" indent="0">
              <a:buNone/>
            </a:pPr>
            <a:r>
              <a:rPr lang="en-SG" sz="2000" b="0" i="0" u="none" strike="noStrike" baseline="0" dirty="0"/>
              <a:t>Our prediction is:</a:t>
            </a:r>
            <a:r>
              <a:rPr lang="en-US" sz="2000" dirty="0"/>
              <a:t>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94CE446-5BB7-8CA0-EA6A-B635074FF9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989743"/>
              </p:ext>
            </p:extLst>
          </p:nvPr>
        </p:nvGraphicFramePr>
        <p:xfrm>
          <a:off x="5080000" y="1649413"/>
          <a:ext cx="9318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80" imgH="190440" progId="Equation.DSMT4">
                  <p:embed/>
                </p:oleObj>
              </mc:Choice>
              <mc:Fallback>
                <p:oleObj name="Equation" r:id="rId2" imgW="3808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80000" y="1649413"/>
                        <a:ext cx="931863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1132E61-70D7-D96F-4459-B198B8F653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661914"/>
              </p:ext>
            </p:extLst>
          </p:nvPr>
        </p:nvGraphicFramePr>
        <p:xfrm>
          <a:off x="3720352" y="2939089"/>
          <a:ext cx="3830779" cy="684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22360" imgH="253800" progId="Equation.DSMT4">
                  <p:embed/>
                </p:oleObj>
              </mc:Choice>
              <mc:Fallback>
                <p:oleObj name="Equation" r:id="rId4" imgW="14223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20352" y="2939089"/>
                        <a:ext cx="3830779" cy="684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4010256-0476-6B33-75AF-0CDAA5CC98B3}"/>
              </a:ext>
            </a:extLst>
          </p:cNvPr>
          <p:cNvSpPr txBox="1">
            <a:spLocks/>
          </p:cNvSpPr>
          <p:nvPr/>
        </p:nvSpPr>
        <p:spPr>
          <a:xfrm>
            <a:off x="1176060" y="4222942"/>
            <a:ext cx="10515600" cy="3992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2000" dirty="0"/>
              <a:t>Where   </a:t>
            </a:r>
            <a:endParaRPr lang="en-US" sz="2000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179C614-E33A-EDFF-6C96-181C16F639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44558"/>
              </p:ext>
            </p:extLst>
          </p:nvPr>
        </p:nvGraphicFramePr>
        <p:xfrm>
          <a:off x="2078832" y="4134258"/>
          <a:ext cx="18510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2840" imgH="190440" progId="Equation.DSMT4">
                  <p:embed/>
                </p:oleObj>
              </mc:Choice>
              <mc:Fallback>
                <p:oleObj name="Equation" r:id="rId6" imgW="6728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78832" y="4134258"/>
                        <a:ext cx="1851025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AE4D104-DBBA-C3CC-C12E-B5AE0177962B}"/>
              </a:ext>
            </a:extLst>
          </p:cNvPr>
          <p:cNvSpPr txBox="1"/>
          <p:nvPr/>
        </p:nvSpPr>
        <p:spPr>
          <a:xfrm>
            <a:off x="4030195" y="3938735"/>
            <a:ext cx="18510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1 when 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A286EAED-739C-9859-BD57-DA94933584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105539"/>
              </p:ext>
            </p:extLst>
          </p:nvPr>
        </p:nvGraphicFramePr>
        <p:xfrm>
          <a:off x="4895382" y="3958667"/>
          <a:ext cx="92551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19040" imgH="190440" progId="Equation.DSMT4">
                  <p:embed/>
                </p:oleObj>
              </mc:Choice>
              <mc:Fallback>
                <p:oleObj name="Equation" r:id="rId8" imgW="4190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95382" y="3958667"/>
                        <a:ext cx="925513" cy="42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9784448-F554-FF2B-1F96-2F91DBC82AAE}"/>
              </a:ext>
            </a:extLst>
          </p:cNvPr>
          <p:cNvSpPr txBox="1"/>
          <p:nvPr/>
        </p:nvSpPr>
        <p:spPr>
          <a:xfrm>
            <a:off x="4030195" y="4422997"/>
            <a:ext cx="17072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0, otherwise</a:t>
            </a:r>
          </a:p>
        </p:txBody>
      </p:sp>
    </p:spTree>
    <p:extLst>
      <p:ext uri="{BB962C8B-B14F-4D97-AF65-F5344CB8AC3E}">
        <p14:creationId xmlns:p14="http://schemas.microsoft.com/office/powerpoint/2010/main" val="338371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ED64-9516-AE56-7799-7E3DD638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007"/>
            <a:ext cx="10515600" cy="925793"/>
          </a:xfrm>
        </p:spPr>
        <p:txBody>
          <a:bodyPr>
            <a:normAutofit/>
          </a:bodyPr>
          <a:lstStyle/>
          <a:p>
            <a:r>
              <a:rPr lang="en-SG" dirty="0"/>
              <a:t>The best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61067-61E0-8AD9-3FE1-7CCC97B8D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66" y="1298128"/>
            <a:ext cx="10515600" cy="292424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</a:t>
            </a:r>
            <a:r>
              <a:rPr lang="en-US" sz="2000" b="0" i="0" u="none" strike="noStrike" baseline="0" dirty="0"/>
              <a:t>onsider all possible </a:t>
            </a:r>
            <a:r>
              <a:rPr lang="en-US" sz="2000" b="1" i="0" u="none" strike="noStrike" baseline="0" dirty="0"/>
              <a:t>features</a:t>
            </a:r>
            <a:r>
              <a:rPr lang="en-US" sz="2000" b="0" i="0" u="none" strike="noStrike" baseline="0" dirty="0"/>
              <a:t> to split 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And </a:t>
            </a:r>
            <a:r>
              <a:rPr lang="en-US" sz="2000" b="1" dirty="0"/>
              <a:t>thresholds</a:t>
            </a:r>
            <a:r>
              <a:rPr lang="en-US" sz="2000" dirty="0"/>
              <a:t> to split 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And choose the best split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should </a:t>
            </a:r>
            <a:r>
              <a:rPr lang="en-US" sz="2000" b="1" dirty="0"/>
              <a:t>best </a:t>
            </a:r>
            <a:r>
              <a:rPr lang="en-US" sz="2000" dirty="0"/>
              <a:t>mean?</a:t>
            </a:r>
          </a:p>
          <a:p>
            <a:pPr marL="0" indent="0">
              <a:buNone/>
            </a:pPr>
            <a:r>
              <a:rPr lang="en-US" sz="2000" dirty="0"/>
              <a:t>A. Make each leaf node as homogeneous as possible</a:t>
            </a:r>
          </a:p>
          <a:p>
            <a:pPr marL="0" indent="0">
              <a:buNone/>
            </a:pPr>
            <a:r>
              <a:rPr lang="en-US" sz="2000" dirty="0"/>
              <a:t>B. Make each leaf node as similar to other nodes as possible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927EF1-9575-D5D9-0DA4-48F34FED0515}"/>
              </a:ext>
            </a:extLst>
          </p:cNvPr>
          <p:cNvSpPr txBox="1"/>
          <p:nvPr/>
        </p:nvSpPr>
        <p:spPr>
          <a:xfrm>
            <a:off x="1111623" y="4598005"/>
            <a:ext cx="8606117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/>
              <a:t>Definition:</a:t>
            </a:r>
          </a:p>
          <a:p>
            <a:pPr marL="0" indent="0">
              <a:buNone/>
            </a:pPr>
            <a:r>
              <a:rPr lang="en-US" sz="2000" dirty="0"/>
              <a:t>A node is </a:t>
            </a:r>
            <a:r>
              <a:rPr lang="en-US" sz="2000" b="1" dirty="0"/>
              <a:t>pure</a:t>
            </a:r>
            <a:r>
              <a:rPr lang="en-US" sz="2000" dirty="0"/>
              <a:t> if every point in the node has the same label</a:t>
            </a:r>
          </a:p>
        </p:txBody>
      </p:sp>
    </p:spTree>
    <p:extLst>
      <p:ext uri="{BB962C8B-B14F-4D97-AF65-F5344CB8AC3E}">
        <p14:creationId xmlns:p14="http://schemas.microsoft.com/office/powerpoint/2010/main" val="73967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ED64-9516-AE56-7799-7E3DD638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007"/>
            <a:ext cx="10515600" cy="925793"/>
          </a:xfrm>
        </p:spPr>
        <p:txBody>
          <a:bodyPr>
            <a:normAutofit/>
          </a:bodyPr>
          <a:lstStyle/>
          <a:p>
            <a:r>
              <a:rPr lang="en-SG" dirty="0"/>
              <a:t>How to measure purity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61067-61E0-8AD9-3FE1-7CCC97B8D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66" y="1298128"/>
            <a:ext cx="10515600" cy="51295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Consider a classification task with dataset</a:t>
            </a:r>
          </a:p>
          <a:p>
            <a:pPr marL="0" indent="0">
              <a:buNone/>
            </a:pPr>
            <a:r>
              <a:rPr lang="es-ES" sz="2000" dirty="0"/>
              <a:t>{(</a:t>
            </a:r>
            <a:r>
              <a:rPr lang="es-ES" sz="2000" i="1" dirty="0"/>
              <a:t>X</a:t>
            </a:r>
            <a:r>
              <a:rPr lang="es-ES" sz="2000" baseline="-25000" dirty="0"/>
              <a:t>1</a:t>
            </a:r>
            <a:r>
              <a:rPr lang="es-ES" sz="2000" dirty="0"/>
              <a:t>, </a:t>
            </a:r>
            <a:r>
              <a:rPr lang="es-ES" sz="2000" i="1" dirty="0"/>
              <a:t>y</a:t>
            </a:r>
            <a:r>
              <a:rPr lang="es-ES" sz="2000" baseline="-25000" dirty="0"/>
              <a:t>1</a:t>
            </a:r>
            <a:r>
              <a:rPr lang="es-ES" sz="2000" dirty="0"/>
              <a:t>), , , ,(</a:t>
            </a:r>
            <a:r>
              <a:rPr lang="es-ES" sz="2000" i="1" dirty="0" err="1"/>
              <a:t>X</a:t>
            </a:r>
            <a:r>
              <a:rPr lang="es-ES" sz="2000" baseline="-25000" dirty="0" err="1"/>
              <a:t>n</a:t>
            </a:r>
            <a:r>
              <a:rPr lang="es-ES" sz="2000" dirty="0"/>
              <a:t>, </a:t>
            </a:r>
            <a:r>
              <a:rPr lang="es-ES" sz="2000" i="1" dirty="0" err="1"/>
              <a:t>y</a:t>
            </a:r>
            <a:r>
              <a:rPr lang="es-ES" sz="2000" baseline="-25000" dirty="0" err="1"/>
              <a:t>n</a:t>
            </a:r>
            <a:r>
              <a:rPr lang="es-ES" sz="2000" dirty="0"/>
              <a:t>)}. Define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the number of points in region </a:t>
            </a:r>
            <a:r>
              <a:rPr lang="en-US" sz="2000" i="1" dirty="0"/>
              <a:t>m</a:t>
            </a:r>
            <a:r>
              <a:rPr lang="en-US" sz="2000" dirty="0"/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fraction of points in region </a:t>
            </a:r>
            <a:r>
              <a:rPr lang="en-US" sz="2000" i="1" dirty="0"/>
              <a:t>m</a:t>
            </a:r>
            <a:r>
              <a:rPr lang="en-US" sz="2000" dirty="0"/>
              <a:t> with label 1: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can measure impurity via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Misclassification error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Gini index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Cross entropy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28B7608-3BC4-C421-7C0F-4010127B14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895421"/>
              </p:ext>
            </p:extLst>
          </p:nvPr>
        </p:nvGraphicFramePr>
        <p:xfrm>
          <a:off x="5355206" y="2014350"/>
          <a:ext cx="2293937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28520" imgH="190440" progId="Equation.DSMT4">
                  <p:embed/>
                </p:oleObj>
              </mc:Choice>
              <mc:Fallback>
                <p:oleObj name="Equation" r:id="rId2" imgW="10285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55206" y="2014350"/>
                        <a:ext cx="2293937" cy="423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0080722-5DE7-AB41-515F-C6AEAD1964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467834"/>
              </p:ext>
            </p:extLst>
          </p:nvPr>
        </p:nvGraphicFramePr>
        <p:xfrm>
          <a:off x="1883709" y="2761723"/>
          <a:ext cx="1890434" cy="667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82680" imgH="419040" progId="Equation.DSMT4">
                  <p:embed/>
                </p:oleObj>
              </mc:Choice>
              <mc:Fallback>
                <p:oleObj name="Equation" r:id="rId4" imgW="12826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83709" y="2761723"/>
                        <a:ext cx="1890434" cy="6672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91A9AD2-C6BA-42A3-9B9F-AE335118C5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469065"/>
              </p:ext>
            </p:extLst>
          </p:nvPr>
        </p:nvGraphicFramePr>
        <p:xfrm>
          <a:off x="3774143" y="3862911"/>
          <a:ext cx="1646238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17440" imgH="419040" progId="Equation.DSMT4">
                  <p:embed/>
                </p:oleObj>
              </mc:Choice>
              <mc:Fallback>
                <p:oleObj name="Equation" r:id="rId6" imgW="1117440" imgH="4190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0080722-5DE7-AB41-515F-C6AEAD1964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74143" y="3862911"/>
                        <a:ext cx="1646238" cy="668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F918668-5BE1-2669-B2A9-2BBC0E3B4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632465"/>
              </p:ext>
            </p:extLst>
          </p:nvPr>
        </p:nvGraphicFramePr>
        <p:xfrm>
          <a:off x="2478928" y="4366101"/>
          <a:ext cx="954088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47640" imgH="203040" progId="Equation.DSMT4">
                  <p:embed/>
                </p:oleObj>
              </mc:Choice>
              <mc:Fallback>
                <p:oleObj name="Equation" r:id="rId8" imgW="647640" imgH="2030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0080722-5DE7-AB41-515F-C6AEAD1964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78928" y="4366101"/>
                        <a:ext cx="954088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031A416-651E-9EEF-6686-50C35E4594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741660"/>
              </p:ext>
            </p:extLst>
          </p:nvPr>
        </p:nvGraphicFramePr>
        <p:xfrm>
          <a:off x="2828926" y="4804027"/>
          <a:ext cx="282575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17360" imgH="203040" progId="Equation.DSMT4">
                  <p:embed/>
                </p:oleObj>
              </mc:Choice>
              <mc:Fallback>
                <p:oleObj name="Equation" r:id="rId10" imgW="1917360" imgH="2030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F918668-5BE1-2669-B2A9-2BBC0E3B4F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28926" y="4804027"/>
                        <a:ext cx="2825750" cy="32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705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449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CMSS10</vt:lpstr>
      <vt:lpstr>Wingdings</vt:lpstr>
      <vt:lpstr>Office Theme</vt:lpstr>
      <vt:lpstr>MathType 6.0 Equation</vt:lpstr>
      <vt:lpstr>Equation</vt:lpstr>
      <vt:lpstr>Decision Tree</vt:lpstr>
      <vt:lpstr>Decision Tree</vt:lpstr>
      <vt:lpstr>Decision Tree</vt:lpstr>
      <vt:lpstr>Terminology</vt:lpstr>
      <vt:lpstr>Feature Space Partitioning</vt:lpstr>
      <vt:lpstr>Trees vs linear classifiers</vt:lpstr>
      <vt:lpstr>Formalizing decision trees</vt:lpstr>
      <vt:lpstr>The best split</vt:lpstr>
      <vt:lpstr>How to measure purity </vt:lpstr>
      <vt:lpstr>Implementation of Gini function</vt:lpstr>
      <vt:lpstr>Implementation of Gini function</vt:lpstr>
      <vt:lpstr>Implementation of Gini function</vt:lpstr>
      <vt:lpstr>Implementation of Gini function</vt:lpstr>
      <vt:lpstr>Classification Trees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paul_</dc:creator>
  <cp:lastModifiedBy>paul_</cp:lastModifiedBy>
  <cp:revision>16</cp:revision>
  <dcterms:created xsi:type="dcterms:W3CDTF">2022-11-08T11:57:54Z</dcterms:created>
  <dcterms:modified xsi:type="dcterms:W3CDTF">2022-11-09T13:32:58Z</dcterms:modified>
</cp:coreProperties>
</file>