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Lst>
  <p:notesMasterIdLst>
    <p:notesMasterId r:id="rId16"/>
  </p:notesMasterIdLst>
  <p:sldIdLst>
    <p:sldId id="256" r:id="rId3"/>
    <p:sldId id="2147377392" r:id="rId4"/>
    <p:sldId id="2147377394" r:id="rId5"/>
    <p:sldId id="2147377395" r:id="rId6"/>
    <p:sldId id="2147377397" r:id="rId7"/>
    <p:sldId id="2147377399" r:id="rId8"/>
    <p:sldId id="2147377400" r:id="rId9"/>
    <p:sldId id="2147377408" r:id="rId10"/>
    <p:sldId id="2147377409" r:id="rId11"/>
    <p:sldId id="2147377410" r:id="rId12"/>
    <p:sldId id="2147377403" r:id="rId13"/>
    <p:sldId id="2147377405" r:id="rId14"/>
    <p:sldId id="214737740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8A4DDB-F086-47D5-B7AB-2FDB26E6AE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SG"/>
        </a:p>
      </dgm:t>
    </dgm:pt>
    <dgm:pt modelId="{E1BD32AF-CD07-4799-A017-D8376BDF6016}">
      <dgm:prSet custT="1"/>
      <dgm:spPr/>
      <dgm:t>
        <a:bodyPr/>
        <a:lstStyle/>
        <a:p>
          <a:pPr algn="ctr" rtl="0" eaLnBrk="0" fontAlgn="base" hangingPunct="0">
            <a:spcBef>
              <a:spcPct val="0"/>
            </a:spcBef>
            <a:spcAft>
              <a:spcPct val="0"/>
            </a:spcAft>
          </a:pPr>
          <a:r>
            <a:rPr kumimoji="1" lang="en-US" sz="3600" b="1" kern="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Explainable Markov Chain Based Pattern Forecasting</a:t>
          </a:r>
          <a:endParaRPr kumimoji="1" lang="en-SG" sz="3600" b="1" kern="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dgm:t>
    </dgm:pt>
    <dgm:pt modelId="{6392A011-BC0C-428B-9B23-06EDBEC95010}" type="parTrans" cxnId="{9A53EDBF-4B64-4032-84CD-BC5B63287E95}">
      <dgm:prSet/>
      <dgm:spPr/>
      <dgm:t>
        <a:bodyPr/>
        <a:lstStyle/>
        <a:p>
          <a:endParaRPr lang="en-SG"/>
        </a:p>
      </dgm:t>
    </dgm:pt>
    <dgm:pt modelId="{D4F683B5-72EF-4990-B61F-94438F61D6EA}" type="sibTrans" cxnId="{9A53EDBF-4B64-4032-84CD-BC5B63287E95}">
      <dgm:prSet/>
      <dgm:spPr/>
      <dgm:t>
        <a:bodyPr/>
        <a:lstStyle/>
        <a:p>
          <a:endParaRPr lang="en-SG"/>
        </a:p>
      </dgm:t>
    </dgm:pt>
    <dgm:pt modelId="{2D25CFF9-B5E9-42B9-B64D-A24CADACDCC5}" type="pres">
      <dgm:prSet presAssocID="{4E8A4DDB-F086-47D5-B7AB-2FDB26E6AEA5}" presName="linear" presStyleCnt="0">
        <dgm:presLayoutVars>
          <dgm:animLvl val="lvl"/>
          <dgm:resizeHandles val="exact"/>
        </dgm:presLayoutVars>
      </dgm:prSet>
      <dgm:spPr/>
    </dgm:pt>
    <dgm:pt modelId="{F6D475C7-5719-4C3E-A17A-EA50B0374B56}" type="pres">
      <dgm:prSet presAssocID="{E1BD32AF-CD07-4799-A017-D8376BDF6016}" presName="parentText" presStyleLbl="node1" presStyleIdx="0" presStyleCnt="1">
        <dgm:presLayoutVars>
          <dgm:chMax val="0"/>
          <dgm:bulletEnabled val="1"/>
        </dgm:presLayoutVars>
      </dgm:prSet>
      <dgm:spPr/>
    </dgm:pt>
  </dgm:ptLst>
  <dgm:cxnLst>
    <dgm:cxn modelId="{60CB9073-0D27-400B-A621-0CFADD524338}" type="presOf" srcId="{E1BD32AF-CD07-4799-A017-D8376BDF6016}" destId="{F6D475C7-5719-4C3E-A17A-EA50B0374B56}" srcOrd="0" destOrd="0" presId="urn:microsoft.com/office/officeart/2005/8/layout/vList2"/>
    <dgm:cxn modelId="{9A53EDBF-4B64-4032-84CD-BC5B63287E95}" srcId="{4E8A4DDB-F086-47D5-B7AB-2FDB26E6AEA5}" destId="{E1BD32AF-CD07-4799-A017-D8376BDF6016}" srcOrd="0" destOrd="0" parTransId="{6392A011-BC0C-428B-9B23-06EDBEC95010}" sibTransId="{D4F683B5-72EF-4990-B61F-94438F61D6EA}"/>
    <dgm:cxn modelId="{C3059ADB-3317-478C-9C8B-619C708B6CA8}" type="presOf" srcId="{4E8A4DDB-F086-47D5-B7AB-2FDB26E6AEA5}" destId="{2D25CFF9-B5E9-42B9-B64D-A24CADACDCC5}" srcOrd="0" destOrd="0" presId="urn:microsoft.com/office/officeart/2005/8/layout/vList2"/>
    <dgm:cxn modelId="{D09BBD1C-A4A2-4F3D-9A19-1A0B313FE7F4}" type="presParOf" srcId="{2D25CFF9-B5E9-42B9-B64D-A24CADACDCC5}" destId="{F6D475C7-5719-4C3E-A17A-EA50B0374B5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3D0E9A-5900-40EF-BBD3-7D594D574B4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SG"/>
        </a:p>
      </dgm:t>
    </dgm:pt>
    <dgm:pt modelId="{42C01216-B13E-4FD1-9BE0-34B39D513AAC}">
      <dgm:prSet custT="1"/>
      <dgm:spPr/>
      <dgm:t>
        <a:bodyPr/>
        <a:lstStyle/>
        <a:p>
          <a:pPr algn="ctr" rtl="0"/>
          <a:r>
            <a:rPr lang="en-SG" sz="2000" b="1" dirty="0">
              <a:latin typeface="Meiryo" panose="020B0604030504040204" pitchFamily="34" charset="-128"/>
              <a:ea typeface="Meiryo" panose="020B0604030504040204" pitchFamily="34" charset="-128"/>
            </a:rPr>
            <a:t>Debdeep Paul*, </a:t>
          </a:r>
          <a:r>
            <a:rPr lang="en-US" sz="2000" b="1" dirty="0">
              <a:latin typeface="Meiryo" panose="020B0604030504040204" pitchFamily="34" charset="-128"/>
              <a:ea typeface="Meiryo" panose="020B0604030504040204" pitchFamily="34" charset="-128"/>
            </a:rPr>
            <a:t>Chandra Wijaya</a:t>
          </a:r>
          <a:r>
            <a:rPr lang="en-SG" sz="2000" b="1" dirty="0">
              <a:latin typeface="Meiryo" panose="020B0604030504040204" pitchFamily="34" charset="-128"/>
              <a:ea typeface="Meiryo" panose="020B0604030504040204" pitchFamily="34" charset="-128"/>
            </a:rPr>
            <a:t>*, </a:t>
          </a:r>
          <a:r>
            <a:rPr lang="en-US" sz="2000" b="1" dirty="0">
              <a:latin typeface="Meiryo" panose="020B0604030504040204" pitchFamily="34" charset="-128"/>
              <a:ea typeface="Meiryo" panose="020B0604030504040204" pitchFamily="34" charset="-128"/>
            </a:rPr>
            <a:t>Sahim </a:t>
          </a:r>
          <a:r>
            <a:rPr lang="en-US" sz="2000" b="1" dirty="0" err="1">
              <a:latin typeface="Meiryo" panose="020B0604030504040204" pitchFamily="34" charset="-128"/>
              <a:ea typeface="Meiryo" panose="020B0604030504040204" pitchFamily="34" charset="-128"/>
            </a:rPr>
            <a:t>Yamaura</a:t>
          </a:r>
          <a:r>
            <a:rPr lang="en-SG" sz="2000" b="1" dirty="0">
              <a:latin typeface="Meiryo" panose="020B0604030504040204" pitchFamily="34" charset="-128"/>
              <a:ea typeface="Meiryo" panose="020B0604030504040204" pitchFamily="34" charset="-128"/>
            </a:rPr>
            <a:t>*, </a:t>
          </a:r>
          <a:r>
            <a:rPr lang="en-US" sz="2000" b="1" dirty="0">
              <a:latin typeface="Meiryo" panose="020B0604030504040204" pitchFamily="34" charset="-128"/>
              <a:ea typeface="Meiryo" panose="020B0604030504040204" pitchFamily="34" charset="-128"/>
            </a:rPr>
            <a:t>Koji Miura</a:t>
          </a:r>
          <a:r>
            <a:rPr lang="en-SG" sz="2000" b="1" dirty="0">
              <a:latin typeface="Meiryo" panose="020B0604030504040204" pitchFamily="34" charset="-128"/>
              <a:ea typeface="Meiryo" panose="020B0604030504040204" pitchFamily="34" charset="-128"/>
            </a:rPr>
            <a:t>**, </a:t>
          </a:r>
          <a:r>
            <a:rPr lang="en-US" sz="2000" b="1" dirty="0">
              <a:latin typeface="Meiryo" panose="020B0604030504040204" pitchFamily="34" charset="-128"/>
              <a:ea typeface="Meiryo" panose="020B0604030504040204" pitchFamily="34" charset="-128"/>
            </a:rPr>
            <a:t>Yosuke </a:t>
          </a:r>
          <a:r>
            <a:rPr lang="en-US" sz="2000" b="1" dirty="0" err="1">
              <a:latin typeface="Meiryo" panose="020B0604030504040204" pitchFamily="34" charset="-128"/>
              <a:ea typeface="Meiryo" panose="020B0604030504040204" pitchFamily="34" charset="-128"/>
            </a:rPr>
            <a:t>Tajika</a:t>
          </a:r>
          <a:r>
            <a:rPr lang="en-US" sz="2000" b="1" dirty="0">
              <a:latin typeface="Meiryo" panose="020B0604030504040204" pitchFamily="34" charset="-128"/>
              <a:ea typeface="Meiryo" panose="020B0604030504040204" pitchFamily="34" charset="-128"/>
            </a:rPr>
            <a:t>**</a:t>
          </a:r>
          <a:endParaRPr lang="en-SG" sz="2000" b="1" dirty="0">
            <a:latin typeface="Meiryo" panose="020B0604030504040204" pitchFamily="34" charset="-128"/>
            <a:ea typeface="Meiryo" panose="020B0604030504040204" pitchFamily="34" charset="-128"/>
          </a:endParaRPr>
        </a:p>
      </dgm:t>
    </dgm:pt>
    <dgm:pt modelId="{112B3EE7-0FCC-429F-A369-BFB2A4F781C5}" type="parTrans" cxnId="{7B9D629A-2B27-4422-8774-61C616321E83}">
      <dgm:prSet/>
      <dgm:spPr/>
      <dgm:t>
        <a:bodyPr/>
        <a:lstStyle/>
        <a:p>
          <a:pPr algn="ctr"/>
          <a:endParaRPr lang="en-SG" b="1">
            <a:latin typeface="Meiryo" panose="020B0604030504040204" pitchFamily="34" charset="-128"/>
            <a:ea typeface="Meiryo" panose="020B0604030504040204" pitchFamily="34" charset="-128"/>
          </a:endParaRPr>
        </a:p>
      </dgm:t>
    </dgm:pt>
    <dgm:pt modelId="{6D5862C3-98F6-441A-8E0C-90B1F5489AA3}" type="sibTrans" cxnId="{7B9D629A-2B27-4422-8774-61C616321E83}">
      <dgm:prSet/>
      <dgm:spPr/>
      <dgm:t>
        <a:bodyPr/>
        <a:lstStyle/>
        <a:p>
          <a:pPr algn="ctr"/>
          <a:endParaRPr lang="en-SG" b="1">
            <a:latin typeface="Meiryo" panose="020B0604030504040204" pitchFamily="34" charset="-128"/>
            <a:ea typeface="Meiryo" panose="020B0604030504040204" pitchFamily="34" charset="-128"/>
          </a:endParaRPr>
        </a:p>
      </dgm:t>
    </dgm:pt>
    <dgm:pt modelId="{8984A54F-9E58-4AA7-8E68-60C7A96E4B0F}">
      <dgm:prSet custT="1"/>
      <dgm:spPr/>
      <dgm:t>
        <a:bodyPr/>
        <a:lstStyle/>
        <a:p>
          <a:pPr algn="ctr" rtl="0"/>
          <a:r>
            <a:rPr lang="en-US" sz="2000" b="1" i="0" dirty="0">
              <a:latin typeface="Meiryo" panose="020B0604030504040204" pitchFamily="34" charset="-128"/>
              <a:ea typeface="Meiryo" panose="020B0604030504040204" pitchFamily="34" charset="-128"/>
            </a:rPr>
            <a:t>Panasonic Industrial Devices Pte. Ltd., Singapore</a:t>
          </a:r>
          <a:r>
            <a:rPr lang="en-US" sz="2000" b="1" dirty="0">
              <a:latin typeface="Meiryo" panose="020B0604030504040204" pitchFamily="34" charset="-128"/>
              <a:ea typeface="Meiryo" panose="020B0604030504040204" pitchFamily="34" charset="-128"/>
            </a:rPr>
            <a:t>*, </a:t>
          </a:r>
          <a:r>
            <a:rPr lang="en-US" sz="2000" b="1" i="0" dirty="0">
              <a:latin typeface="Meiryo" panose="020B0604030504040204" pitchFamily="34" charset="-128"/>
              <a:ea typeface="Meiryo" panose="020B0604030504040204" pitchFamily="34" charset="-128"/>
            </a:rPr>
            <a:t>Panasonic Industry Co., Ltd, Japan</a:t>
          </a:r>
          <a:r>
            <a:rPr lang="en-US" sz="2000" b="1" dirty="0">
              <a:latin typeface="Meiryo" panose="020B0604030504040204" pitchFamily="34" charset="-128"/>
              <a:ea typeface="Meiryo" panose="020B0604030504040204" pitchFamily="34" charset="-128"/>
            </a:rPr>
            <a:t>**</a:t>
          </a:r>
          <a:endParaRPr lang="en-SG" sz="2000" b="1" dirty="0">
            <a:latin typeface="Meiryo" panose="020B0604030504040204" pitchFamily="34" charset="-128"/>
            <a:ea typeface="Meiryo" panose="020B0604030504040204" pitchFamily="34" charset="-128"/>
          </a:endParaRPr>
        </a:p>
      </dgm:t>
    </dgm:pt>
    <dgm:pt modelId="{0885BBFF-4936-4433-B55A-33767E536C12}" type="parTrans" cxnId="{80B61269-4660-4E6C-B88B-926AE0E5AE1D}">
      <dgm:prSet/>
      <dgm:spPr/>
      <dgm:t>
        <a:bodyPr/>
        <a:lstStyle/>
        <a:p>
          <a:pPr algn="ctr"/>
          <a:endParaRPr lang="en-SG" b="1">
            <a:latin typeface="Meiryo" panose="020B0604030504040204" pitchFamily="34" charset="-128"/>
            <a:ea typeface="Meiryo" panose="020B0604030504040204" pitchFamily="34" charset="-128"/>
          </a:endParaRPr>
        </a:p>
      </dgm:t>
    </dgm:pt>
    <dgm:pt modelId="{9B851C65-427A-43BC-958C-5E68483015C6}" type="sibTrans" cxnId="{80B61269-4660-4E6C-B88B-926AE0E5AE1D}">
      <dgm:prSet/>
      <dgm:spPr/>
      <dgm:t>
        <a:bodyPr/>
        <a:lstStyle/>
        <a:p>
          <a:pPr algn="ctr"/>
          <a:endParaRPr lang="en-SG" b="1">
            <a:latin typeface="Meiryo" panose="020B0604030504040204" pitchFamily="34" charset="-128"/>
            <a:ea typeface="Meiryo" panose="020B0604030504040204" pitchFamily="34" charset="-128"/>
          </a:endParaRPr>
        </a:p>
      </dgm:t>
    </dgm:pt>
    <dgm:pt modelId="{563ACDD2-4114-4595-9086-AF83E89DCDC4}" type="pres">
      <dgm:prSet presAssocID="{ED3D0E9A-5900-40EF-BBD3-7D594D574B49}" presName="linear" presStyleCnt="0">
        <dgm:presLayoutVars>
          <dgm:animLvl val="lvl"/>
          <dgm:resizeHandles val="exact"/>
        </dgm:presLayoutVars>
      </dgm:prSet>
      <dgm:spPr/>
    </dgm:pt>
    <dgm:pt modelId="{C16E9E4E-1C48-446D-B6F5-929807F02446}" type="pres">
      <dgm:prSet presAssocID="{42C01216-B13E-4FD1-9BE0-34B39D513AAC}" presName="parentText" presStyleLbl="node1" presStyleIdx="0" presStyleCnt="2" custScaleY="119550" custLinFactY="-34812" custLinFactNeighborY="-100000">
        <dgm:presLayoutVars>
          <dgm:chMax val="0"/>
          <dgm:bulletEnabled val="1"/>
        </dgm:presLayoutVars>
      </dgm:prSet>
      <dgm:spPr/>
    </dgm:pt>
    <dgm:pt modelId="{90C56325-61CF-46BC-8E4A-C4FCCB4BE22A}" type="pres">
      <dgm:prSet presAssocID="{6D5862C3-98F6-441A-8E0C-90B1F5489AA3}" presName="spacer" presStyleCnt="0"/>
      <dgm:spPr/>
    </dgm:pt>
    <dgm:pt modelId="{32A6439C-7EEB-48D0-B81D-21677A136802}" type="pres">
      <dgm:prSet presAssocID="{8984A54F-9E58-4AA7-8E68-60C7A96E4B0F}" presName="parentText" presStyleLbl="node1" presStyleIdx="1" presStyleCnt="2" custScaleY="132203" custLinFactY="-8525" custLinFactNeighborX="-191" custLinFactNeighborY="-100000">
        <dgm:presLayoutVars>
          <dgm:chMax val="0"/>
          <dgm:bulletEnabled val="1"/>
        </dgm:presLayoutVars>
      </dgm:prSet>
      <dgm:spPr/>
    </dgm:pt>
  </dgm:ptLst>
  <dgm:cxnLst>
    <dgm:cxn modelId="{80B61269-4660-4E6C-B88B-926AE0E5AE1D}" srcId="{ED3D0E9A-5900-40EF-BBD3-7D594D574B49}" destId="{8984A54F-9E58-4AA7-8E68-60C7A96E4B0F}" srcOrd="1" destOrd="0" parTransId="{0885BBFF-4936-4433-B55A-33767E536C12}" sibTransId="{9B851C65-427A-43BC-958C-5E68483015C6}"/>
    <dgm:cxn modelId="{D773EB56-8E34-47CA-B8FF-C092CD87F155}" type="presOf" srcId="{42C01216-B13E-4FD1-9BE0-34B39D513AAC}" destId="{C16E9E4E-1C48-446D-B6F5-929807F02446}" srcOrd="0" destOrd="0" presId="urn:microsoft.com/office/officeart/2005/8/layout/vList2"/>
    <dgm:cxn modelId="{7B9D629A-2B27-4422-8774-61C616321E83}" srcId="{ED3D0E9A-5900-40EF-BBD3-7D594D574B49}" destId="{42C01216-B13E-4FD1-9BE0-34B39D513AAC}" srcOrd="0" destOrd="0" parTransId="{112B3EE7-0FCC-429F-A369-BFB2A4F781C5}" sibTransId="{6D5862C3-98F6-441A-8E0C-90B1F5489AA3}"/>
    <dgm:cxn modelId="{D0079AE7-CF26-44E3-B7C1-D16656680DB6}" type="presOf" srcId="{ED3D0E9A-5900-40EF-BBD3-7D594D574B49}" destId="{563ACDD2-4114-4595-9086-AF83E89DCDC4}" srcOrd="0" destOrd="0" presId="urn:microsoft.com/office/officeart/2005/8/layout/vList2"/>
    <dgm:cxn modelId="{A0FB6CFF-00DA-4A37-9C34-2A741D89831A}" type="presOf" srcId="{8984A54F-9E58-4AA7-8E68-60C7A96E4B0F}" destId="{32A6439C-7EEB-48D0-B81D-21677A136802}" srcOrd="0" destOrd="0" presId="urn:microsoft.com/office/officeart/2005/8/layout/vList2"/>
    <dgm:cxn modelId="{81A4D9C3-0C56-4B55-9462-0F1AAB87667D}" type="presParOf" srcId="{563ACDD2-4114-4595-9086-AF83E89DCDC4}" destId="{C16E9E4E-1C48-446D-B6F5-929807F02446}" srcOrd="0" destOrd="0" presId="urn:microsoft.com/office/officeart/2005/8/layout/vList2"/>
    <dgm:cxn modelId="{79FFA388-65E3-46B8-9AB2-7E22AEAE87E9}" type="presParOf" srcId="{563ACDD2-4114-4595-9086-AF83E89DCDC4}" destId="{90C56325-61CF-46BC-8E4A-C4FCCB4BE22A}" srcOrd="1" destOrd="0" presId="urn:microsoft.com/office/officeart/2005/8/layout/vList2"/>
    <dgm:cxn modelId="{83E19041-1A0A-45D6-82F8-255847E86EA6}" type="presParOf" srcId="{563ACDD2-4114-4595-9086-AF83E89DCDC4}" destId="{32A6439C-7EEB-48D0-B81D-21677A136802}"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475C7-5719-4C3E-A17A-EA50B0374B56}">
      <dsp:nvSpPr>
        <dsp:cNvPr id="0" name=""/>
        <dsp:cNvSpPr/>
      </dsp:nvSpPr>
      <dsp:spPr>
        <a:xfrm>
          <a:off x="0" y="51012"/>
          <a:ext cx="7848600" cy="182520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eaLnBrk="0" fontAlgn="base" hangingPunct="0">
            <a:lnSpc>
              <a:spcPct val="90000"/>
            </a:lnSpc>
            <a:spcBef>
              <a:spcPct val="0"/>
            </a:spcBef>
            <a:spcAft>
              <a:spcPct val="0"/>
            </a:spcAft>
            <a:buNone/>
          </a:pPr>
          <a:r>
            <a:rPr kumimoji="1" lang="en-US" sz="3600" b="1" kern="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Explainable Markov Chain Based Pattern Forecasting</a:t>
          </a:r>
          <a:endParaRPr kumimoji="1" lang="en-SG" sz="3600" b="1" kern="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dsp:txBody>
      <dsp:txXfrm>
        <a:off x="89099" y="140111"/>
        <a:ext cx="7670402" cy="1647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E9E4E-1C48-446D-B6F5-929807F02446}">
      <dsp:nvSpPr>
        <dsp:cNvPr id="0" name=""/>
        <dsp:cNvSpPr/>
      </dsp:nvSpPr>
      <dsp:spPr>
        <a:xfrm>
          <a:off x="0" y="35258"/>
          <a:ext cx="7304856" cy="1008570"/>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SG" sz="2000" b="1" kern="1200" dirty="0">
              <a:latin typeface="Meiryo" panose="020B0604030504040204" pitchFamily="34" charset="-128"/>
              <a:ea typeface="Meiryo" panose="020B0604030504040204" pitchFamily="34" charset="-128"/>
            </a:rPr>
            <a:t>Debdeep Paul*, </a:t>
          </a:r>
          <a:r>
            <a:rPr lang="en-US" sz="2000" b="1" kern="1200" dirty="0">
              <a:latin typeface="Meiryo" panose="020B0604030504040204" pitchFamily="34" charset="-128"/>
              <a:ea typeface="Meiryo" panose="020B0604030504040204" pitchFamily="34" charset="-128"/>
            </a:rPr>
            <a:t>Chandra Wijaya</a:t>
          </a:r>
          <a:r>
            <a:rPr lang="en-SG" sz="2000" b="1" kern="1200" dirty="0">
              <a:latin typeface="Meiryo" panose="020B0604030504040204" pitchFamily="34" charset="-128"/>
              <a:ea typeface="Meiryo" panose="020B0604030504040204" pitchFamily="34" charset="-128"/>
            </a:rPr>
            <a:t>*, </a:t>
          </a:r>
          <a:r>
            <a:rPr lang="en-US" sz="2000" b="1" kern="1200" dirty="0">
              <a:latin typeface="Meiryo" panose="020B0604030504040204" pitchFamily="34" charset="-128"/>
              <a:ea typeface="Meiryo" panose="020B0604030504040204" pitchFamily="34" charset="-128"/>
            </a:rPr>
            <a:t>Sahim </a:t>
          </a:r>
          <a:r>
            <a:rPr lang="en-US" sz="2000" b="1" kern="1200" dirty="0" err="1">
              <a:latin typeface="Meiryo" panose="020B0604030504040204" pitchFamily="34" charset="-128"/>
              <a:ea typeface="Meiryo" panose="020B0604030504040204" pitchFamily="34" charset="-128"/>
            </a:rPr>
            <a:t>Yamaura</a:t>
          </a:r>
          <a:r>
            <a:rPr lang="en-SG" sz="2000" b="1" kern="1200" dirty="0">
              <a:latin typeface="Meiryo" panose="020B0604030504040204" pitchFamily="34" charset="-128"/>
              <a:ea typeface="Meiryo" panose="020B0604030504040204" pitchFamily="34" charset="-128"/>
            </a:rPr>
            <a:t>*, </a:t>
          </a:r>
          <a:r>
            <a:rPr lang="en-US" sz="2000" b="1" kern="1200" dirty="0">
              <a:latin typeface="Meiryo" panose="020B0604030504040204" pitchFamily="34" charset="-128"/>
              <a:ea typeface="Meiryo" panose="020B0604030504040204" pitchFamily="34" charset="-128"/>
            </a:rPr>
            <a:t>Koji Miura</a:t>
          </a:r>
          <a:r>
            <a:rPr lang="en-SG" sz="2000" b="1" kern="1200" dirty="0">
              <a:latin typeface="Meiryo" panose="020B0604030504040204" pitchFamily="34" charset="-128"/>
              <a:ea typeface="Meiryo" panose="020B0604030504040204" pitchFamily="34" charset="-128"/>
            </a:rPr>
            <a:t>**, </a:t>
          </a:r>
          <a:r>
            <a:rPr lang="en-US" sz="2000" b="1" kern="1200" dirty="0">
              <a:latin typeface="Meiryo" panose="020B0604030504040204" pitchFamily="34" charset="-128"/>
              <a:ea typeface="Meiryo" panose="020B0604030504040204" pitchFamily="34" charset="-128"/>
            </a:rPr>
            <a:t>Yosuke </a:t>
          </a:r>
          <a:r>
            <a:rPr lang="en-US" sz="2000" b="1" kern="1200" dirty="0" err="1">
              <a:latin typeface="Meiryo" panose="020B0604030504040204" pitchFamily="34" charset="-128"/>
              <a:ea typeface="Meiryo" panose="020B0604030504040204" pitchFamily="34" charset="-128"/>
            </a:rPr>
            <a:t>Tajika</a:t>
          </a:r>
          <a:r>
            <a:rPr lang="en-US" sz="2000" b="1" kern="1200" dirty="0">
              <a:latin typeface="Meiryo" panose="020B0604030504040204" pitchFamily="34" charset="-128"/>
              <a:ea typeface="Meiryo" panose="020B0604030504040204" pitchFamily="34" charset="-128"/>
            </a:rPr>
            <a:t>**</a:t>
          </a:r>
          <a:endParaRPr lang="en-SG" sz="2000" b="1" kern="1200" dirty="0">
            <a:latin typeface="Meiryo" panose="020B0604030504040204" pitchFamily="34" charset="-128"/>
            <a:ea typeface="Meiryo" panose="020B0604030504040204" pitchFamily="34" charset="-128"/>
          </a:endParaRPr>
        </a:p>
      </dsp:txBody>
      <dsp:txXfrm>
        <a:off x="49234" y="84492"/>
        <a:ext cx="7206388" cy="910102"/>
      </dsp:txXfrm>
    </dsp:sp>
    <dsp:sp modelId="{32A6439C-7EEB-48D0-B81D-21677A136802}">
      <dsp:nvSpPr>
        <dsp:cNvPr id="0" name=""/>
        <dsp:cNvSpPr/>
      </dsp:nvSpPr>
      <dsp:spPr>
        <a:xfrm>
          <a:off x="0" y="1279054"/>
          <a:ext cx="7304856" cy="1115316"/>
        </a:xfrm>
        <a:prstGeom prst="roundRect">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b="1" i="0" kern="1200" dirty="0">
              <a:latin typeface="Meiryo" panose="020B0604030504040204" pitchFamily="34" charset="-128"/>
              <a:ea typeface="Meiryo" panose="020B0604030504040204" pitchFamily="34" charset="-128"/>
            </a:rPr>
            <a:t>Panasonic Industrial Devices Pte. Ltd., Singapore</a:t>
          </a:r>
          <a:r>
            <a:rPr lang="en-US" sz="2000" b="1" kern="1200" dirty="0">
              <a:latin typeface="Meiryo" panose="020B0604030504040204" pitchFamily="34" charset="-128"/>
              <a:ea typeface="Meiryo" panose="020B0604030504040204" pitchFamily="34" charset="-128"/>
            </a:rPr>
            <a:t>*, </a:t>
          </a:r>
          <a:r>
            <a:rPr lang="en-US" sz="2000" b="1" i="0" kern="1200" dirty="0">
              <a:latin typeface="Meiryo" panose="020B0604030504040204" pitchFamily="34" charset="-128"/>
              <a:ea typeface="Meiryo" panose="020B0604030504040204" pitchFamily="34" charset="-128"/>
            </a:rPr>
            <a:t>Panasonic Industry Co., Ltd, Japan</a:t>
          </a:r>
          <a:r>
            <a:rPr lang="en-US" sz="2000" b="1" kern="1200" dirty="0">
              <a:latin typeface="Meiryo" panose="020B0604030504040204" pitchFamily="34" charset="-128"/>
              <a:ea typeface="Meiryo" panose="020B0604030504040204" pitchFamily="34" charset="-128"/>
            </a:rPr>
            <a:t>**</a:t>
          </a:r>
          <a:endParaRPr lang="en-SG" sz="2000" b="1" kern="1200" dirty="0">
            <a:latin typeface="Meiryo" panose="020B0604030504040204" pitchFamily="34" charset="-128"/>
            <a:ea typeface="Meiryo" panose="020B0604030504040204" pitchFamily="34" charset="-128"/>
          </a:endParaRPr>
        </a:p>
      </dsp:txBody>
      <dsp:txXfrm>
        <a:off x="54445" y="1333499"/>
        <a:ext cx="7195966" cy="10064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0BC1D8-03EA-4E74-8265-638246689AF5}" type="datetimeFigureOut">
              <a:rPr lang="en-US" smtClean="0"/>
              <a:pPr/>
              <a:t>8/24/2023</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F2FE7-F9ED-430F-AFAC-80EF047A3A7E}" type="slidenum">
              <a:rPr lang="en-SG" smtClean="0"/>
              <a:pPr/>
              <a:t>‹#›</a:t>
            </a:fld>
            <a:endParaRPr lang="en-SG"/>
          </a:p>
        </p:txBody>
      </p:sp>
    </p:spTree>
    <p:extLst>
      <p:ext uri="{BB962C8B-B14F-4D97-AF65-F5344CB8AC3E}">
        <p14:creationId xmlns:p14="http://schemas.microsoft.com/office/powerpoint/2010/main" val="293165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C30F2FE7-F9ED-430F-AFAC-80EF047A3A7E}" type="slidenum">
              <a:rPr lang="en-SG" smtClean="0"/>
              <a:pPr/>
              <a:t>1</a:t>
            </a:fld>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742729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721190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946438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61224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918825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935715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2656451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6053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452820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27131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166882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EEEF5F-C351-4084-9D12-CCC14D3F15C2}"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51467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Rectangle 6"/>
          <p:cNvSpPr>
            <a:spLocks noChangeArrowheads="1"/>
          </p:cNvSpPr>
          <p:nvPr userDrawn="1"/>
        </p:nvSpPr>
        <p:spPr bwMode="gray">
          <a:xfrm flipV="1">
            <a:off x="1588" y="6391275"/>
            <a:ext cx="9144000" cy="476250"/>
          </a:xfrm>
          <a:prstGeom prst="rect">
            <a:avLst/>
          </a:prstGeom>
          <a:solidFill>
            <a:srgbClr val="0041C0"/>
          </a:solidFill>
          <a:ln w="9525">
            <a:noFill/>
            <a:miter lim="800000"/>
            <a:headEnd/>
            <a:tailEnd/>
          </a:ln>
        </p:spPr>
        <p:txBody>
          <a:bodyPr anchor="ctr"/>
          <a:lstStyle/>
          <a:p>
            <a:pPr algn="r">
              <a:defRPr/>
            </a:pPr>
            <a:endParaRPr lang="ja-JP" altLang="ja-JP" sz="1292" b="1">
              <a:solidFill>
                <a:schemeClr val="bg1"/>
              </a:solidFill>
              <a:latin typeface="Calibri" pitchFamily="34" charset="0"/>
            </a:endParaRPr>
          </a:p>
        </p:txBody>
      </p:sp>
      <p:sp>
        <p:nvSpPr>
          <p:cNvPr id="4" name="Rectangle 6"/>
          <p:cNvSpPr>
            <a:spLocks noChangeArrowheads="1"/>
          </p:cNvSpPr>
          <p:nvPr userDrawn="1"/>
        </p:nvSpPr>
        <p:spPr bwMode="gray">
          <a:xfrm>
            <a:off x="1588" y="-1588"/>
            <a:ext cx="9144000" cy="476251"/>
          </a:xfrm>
          <a:prstGeom prst="rect">
            <a:avLst/>
          </a:prstGeom>
          <a:solidFill>
            <a:srgbClr val="0041C0"/>
          </a:solidFill>
          <a:ln w="9525">
            <a:noFill/>
            <a:miter lim="800000"/>
            <a:headEnd/>
            <a:tailEnd/>
          </a:ln>
        </p:spPr>
        <p:txBody>
          <a:bodyPr anchor="ctr"/>
          <a:lstStyle/>
          <a:p>
            <a:pPr algn="r">
              <a:defRPr/>
            </a:pPr>
            <a:endParaRPr lang="ja-JP" altLang="ja-JP" sz="1292" b="1">
              <a:solidFill>
                <a:schemeClr val="bg1"/>
              </a:solidFill>
              <a:latin typeface="Calibri" pitchFamily="34" charset="0"/>
            </a:endParaRPr>
          </a:p>
        </p:txBody>
      </p:sp>
      <p:sp>
        <p:nvSpPr>
          <p:cNvPr id="8" name="正方形/長方形 7"/>
          <p:cNvSpPr/>
          <p:nvPr userDrawn="1"/>
        </p:nvSpPr>
        <p:spPr bwMode="auto">
          <a:xfrm>
            <a:off x="733197" y="1484313"/>
            <a:ext cx="5699933" cy="57626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66461" tIns="33231" rIns="66461" bIns="33231" anchor="ctr"/>
          <a:lstStyle/>
          <a:p>
            <a:pPr>
              <a:defRPr/>
            </a:pPr>
            <a:r>
              <a:rPr lang="en-US" altLang="ja-JP" sz="2954"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Development</a:t>
            </a:r>
            <a:r>
              <a:rPr lang="en-US" altLang="ja-JP" sz="2954" b="1" baseline="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Project</a:t>
            </a:r>
            <a:endParaRPr lang="ja-JP" altLang="en-US" sz="2954"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正方形/長方形 8"/>
          <p:cNvSpPr/>
          <p:nvPr userDrawn="1"/>
        </p:nvSpPr>
        <p:spPr bwMode="auto">
          <a:xfrm>
            <a:off x="2378527" y="6381750"/>
            <a:ext cx="6586088" cy="47625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66461" tIns="33231" rIns="66461" bIns="33231" anchor="ctr"/>
          <a:lstStyle/>
          <a:p>
            <a:pPr algn="r">
              <a:defRPr/>
            </a:pPr>
            <a:r>
              <a:rPr lang="en-US" altLang="ja-JP" sz="1292" dirty="0">
                <a:solidFill>
                  <a:schemeClr val="bg1"/>
                </a:solidFill>
                <a:latin typeface="HGP創英角ｺﾞｼｯｸUB" pitchFamily="50" charset="-128"/>
                <a:ea typeface="HGP創英角ｺﾞｼｯｸUB" pitchFamily="50" charset="-128"/>
              </a:rPr>
              <a:t>Automotive</a:t>
            </a:r>
            <a:r>
              <a:rPr lang="en-US" altLang="ja-JP" sz="1292" baseline="0" dirty="0">
                <a:solidFill>
                  <a:schemeClr val="bg1"/>
                </a:solidFill>
                <a:latin typeface="HGP創英角ｺﾞｼｯｸUB" pitchFamily="50" charset="-128"/>
                <a:ea typeface="HGP創英角ｺﾞｼｯｸUB" pitchFamily="50" charset="-128"/>
              </a:rPr>
              <a:t> &amp; Industrial Systems Company  Engineering Division</a:t>
            </a:r>
            <a:endParaRPr lang="ja-JP" altLang="en-US" sz="1292" dirty="0">
              <a:solidFill>
                <a:schemeClr val="bg1"/>
              </a:solidFill>
              <a:latin typeface="HGP創英角ｺﾞｼｯｸUB" pitchFamily="50" charset="-128"/>
              <a:ea typeface="HGP創英角ｺﾞｼｯｸUB" pitchFamily="50" charset="-128"/>
            </a:endParaRPr>
          </a:p>
        </p:txBody>
      </p:sp>
      <p:sp>
        <p:nvSpPr>
          <p:cNvPr id="2" name="タイトル 1"/>
          <p:cNvSpPr>
            <a:spLocks noGrp="1"/>
          </p:cNvSpPr>
          <p:nvPr>
            <p:ph type="ctrTitle" hasCustomPrompt="1"/>
          </p:nvPr>
        </p:nvSpPr>
        <p:spPr>
          <a:xfrm>
            <a:off x="783272" y="2274444"/>
            <a:ext cx="7577457" cy="1154559"/>
          </a:xfrm>
          <a:prstGeom prst="rect">
            <a:avLst/>
          </a:prstGeom>
          <a:solidFill>
            <a:schemeClr val="bg1"/>
          </a:solidFill>
          <a:ln>
            <a:solidFill>
              <a:srgbClr val="0041C0"/>
            </a:solidFill>
          </a:ln>
          <a:effectLst>
            <a:outerShdw dist="101600" dir="2700000" algn="tl" rotWithShape="0">
              <a:srgbClr val="0041C0"/>
            </a:outerShdw>
          </a:effectLst>
        </p:spPr>
        <p:txBody>
          <a:bodyPr anchor="ctr" anchorCtr="0">
            <a:normAutofit/>
          </a:bodyPr>
          <a:lstStyle>
            <a:lvl1pPr algn="ctr">
              <a:defRPr sz="2954"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開発プロジェクトの提案</a:t>
            </a:r>
          </a:p>
        </p:txBody>
      </p:sp>
      <p:sp>
        <p:nvSpPr>
          <p:cNvPr id="10" name="正方形/長方形 9"/>
          <p:cNvSpPr/>
          <p:nvPr userDrawn="1"/>
        </p:nvSpPr>
        <p:spPr bwMode="auto">
          <a:xfrm>
            <a:off x="7961961" y="620715"/>
            <a:ext cx="930520" cy="28733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6461" tIns="33231" rIns="66461" bIns="33231" anchor="ctr"/>
          <a:lstStyle/>
          <a:p>
            <a:pPr algn="ctr">
              <a:defRPr/>
            </a:pPr>
            <a:r>
              <a:rPr lang="en-US" altLang="ja-JP" sz="1292"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Approval</a:t>
            </a:r>
            <a:endParaRPr lang="ja-JP" altLang="en-US" sz="1292"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userDrawn="1"/>
        </p:nvSpPr>
        <p:spPr bwMode="auto">
          <a:xfrm>
            <a:off x="7961961" y="908052"/>
            <a:ext cx="930520" cy="93662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6461" tIns="33231" rIns="66461" bIns="33231"/>
          <a:lstStyle/>
          <a:p>
            <a:pPr algn="ctr">
              <a:defRPr/>
            </a:pPr>
            <a:r>
              <a:rPr lang="en-US" altLang="ja-JP" sz="1108"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CTO</a:t>
            </a:r>
            <a:endParaRPr lang="ja-JP" altLang="en-US" sz="1108"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userDrawn="1"/>
        </p:nvSpPr>
        <p:spPr bwMode="auto">
          <a:xfrm>
            <a:off x="7961961" y="620713"/>
            <a:ext cx="930520" cy="1223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350" b="1">
              <a:solidFill>
                <a:srgbClr val="FFFFFF"/>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Text Box 127"/>
          <p:cNvSpPr txBox="1">
            <a:spLocks noChangeArrowheads="1"/>
          </p:cNvSpPr>
          <p:nvPr userDrawn="1"/>
        </p:nvSpPr>
        <p:spPr bwMode="auto">
          <a:xfrm>
            <a:off x="587689" y="1196752"/>
            <a:ext cx="1196440" cy="288032"/>
          </a:xfrm>
          <a:prstGeom prst="rect">
            <a:avLst/>
          </a:prstGeom>
          <a:noFill/>
          <a:ln w="9525">
            <a:noFill/>
            <a:miter lim="800000"/>
            <a:headEnd/>
            <a:tailEnd/>
          </a:ln>
        </p:spPr>
        <p:txBody>
          <a:bodyPr wrap="none" lIns="0" tIns="0" rIns="0" bIns="0" anchor="ctr"/>
          <a:lstStyle/>
          <a:p>
            <a:pPr algn="ctr"/>
            <a:r>
              <a:rPr lang="en-US" altLang="ja-JP" sz="1350" b="1" dirty="0">
                <a:latin typeface="Meiryo UI" panose="020B0604030504040204" pitchFamily="50" charset="-128"/>
                <a:ea typeface="Meiryo UI" panose="020B0604030504040204" pitchFamily="50" charset="-128"/>
                <a:cs typeface="Meiryo UI" panose="020B0604030504040204" pitchFamily="50" charset="-128"/>
              </a:rPr>
              <a:t>FY2019</a:t>
            </a:r>
            <a:endParaRPr lang="ja-JP" altLang="en-US" sz="1350" b="1"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19046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4" name="Rectangle 6"/>
          <p:cNvSpPr>
            <a:spLocks noChangeArrowheads="1"/>
          </p:cNvSpPr>
          <p:nvPr userDrawn="1"/>
        </p:nvSpPr>
        <p:spPr bwMode="gray">
          <a:xfrm flipV="1">
            <a:off x="1588" y="6391275"/>
            <a:ext cx="9144000" cy="476250"/>
          </a:xfrm>
          <a:prstGeom prst="rect">
            <a:avLst/>
          </a:prstGeom>
          <a:solidFill>
            <a:srgbClr val="0041C0"/>
          </a:solidFill>
          <a:ln w="9525">
            <a:noFill/>
            <a:miter lim="800000"/>
            <a:headEnd/>
            <a:tailEnd/>
          </a:ln>
        </p:spPr>
        <p:txBody>
          <a:bodyPr anchor="ctr"/>
          <a:lstStyle/>
          <a:p>
            <a:pPr algn="r">
              <a:defRPr/>
            </a:pPr>
            <a:endParaRPr lang="ja-JP" altLang="ja-JP" sz="1292" b="1">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Rectangle 6"/>
          <p:cNvSpPr>
            <a:spLocks noChangeArrowheads="1"/>
          </p:cNvSpPr>
          <p:nvPr userDrawn="1"/>
        </p:nvSpPr>
        <p:spPr bwMode="gray">
          <a:xfrm>
            <a:off x="1588" y="-1588"/>
            <a:ext cx="9144000" cy="476251"/>
          </a:xfrm>
          <a:prstGeom prst="rect">
            <a:avLst/>
          </a:prstGeom>
          <a:solidFill>
            <a:srgbClr val="0041C0"/>
          </a:solidFill>
          <a:ln w="9525">
            <a:noFill/>
            <a:miter lim="800000"/>
            <a:headEnd/>
            <a:tailEnd/>
          </a:ln>
        </p:spPr>
        <p:txBody>
          <a:bodyPr anchor="ctr"/>
          <a:lstStyle/>
          <a:p>
            <a:pPr algn="r">
              <a:defRPr/>
            </a:pPr>
            <a:endParaRPr lang="ja-JP" altLang="ja-JP" sz="1292" b="1">
              <a:solidFill>
                <a:schemeClr val="bg1"/>
              </a:solidFill>
              <a:latin typeface="Calibri" pitchFamily="34" charset="0"/>
            </a:endParaRPr>
          </a:p>
        </p:txBody>
      </p:sp>
      <p:sp>
        <p:nvSpPr>
          <p:cNvPr id="6" name="フリーフォーム 5"/>
          <p:cNvSpPr/>
          <p:nvPr userDrawn="1"/>
        </p:nvSpPr>
        <p:spPr>
          <a:xfrm>
            <a:off x="900114" y="2276475"/>
            <a:ext cx="7350125" cy="1296988"/>
          </a:xfrm>
          <a:custGeom>
            <a:avLst/>
            <a:gdLst>
              <a:gd name="connsiteX0" fmla="*/ 0 w 7396480"/>
              <a:gd name="connsiteY0" fmla="*/ 0 h 1259840"/>
              <a:gd name="connsiteX1" fmla="*/ 0 w 7396480"/>
              <a:gd name="connsiteY1" fmla="*/ 1259840 h 1259840"/>
              <a:gd name="connsiteX2" fmla="*/ 7396480 w 7396480"/>
              <a:gd name="connsiteY2" fmla="*/ 1259840 h 1259840"/>
            </a:gdLst>
            <a:ahLst/>
            <a:cxnLst>
              <a:cxn ang="0">
                <a:pos x="connsiteX0" y="connsiteY0"/>
              </a:cxn>
              <a:cxn ang="0">
                <a:pos x="connsiteX1" y="connsiteY1"/>
              </a:cxn>
              <a:cxn ang="0">
                <a:pos x="connsiteX2" y="connsiteY2"/>
              </a:cxn>
            </a:cxnLst>
            <a:rect l="l" t="t" r="r" b="b"/>
            <a:pathLst>
              <a:path w="7396480" h="1259840">
                <a:moveTo>
                  <a:pt x="0" y="0"/>
                </a:moveTo>
                <a:lnTo>
                  <a:pt x="0" y="1259840"/>
                </a:lnTo>
                <a:lnTo>
                  <a:pt x="7396480" y="1259840"/>
                </a:lnTo>
              </a:path>
            </a:pathLst>
          </a:custGeom>
          <a:ln w="19050">
            <a:solidFill>
              <a:srgbClr val="33996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sz="1350" b="1">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2276872"/>
            <a:ext cx="7344816" cy="1296144"/>
          </a:xfrm>
          <a:prstGeom prst="rect">
            <a:avLst/>
          </a:prstGeom>
          <a:solidFill>
            <a:schemeClr val="bg1"/>
          </a:solidFill>
          <a:ln>
            <a:solidFill>
              <a:srgbClr val="0041C0"/>
            </a:solidFill>
          </a:ln>
          <a:effectLst/>
        </p:spPr>
        <p:txBody>
          <a:bodyPr anchor="ctr"/>
          <a:lstStyle>
            <a:lvl1pPr marL="168524" indent="0" algn="l">
              <a:defRPr sz="2954" b="1" cap="all">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 タイトルの書式設定</a:t>
            </a:r>
          </a:p>
        </p:txBody>
      </p:sp>
      <p:sp>
        <p:nvSpPr>
          <p:cNvPr id="3" name="テキスト プレースホルダ 2"/>
          <p:cNvSpPr>
            <a:spLocks noGrp="1"/>
          </p:cNvSpPr>
          <p:nvPr>
            <p:ph type="body" idx="1"/>
          </p:nvPr>
        </p:nvSpPr>
        <p:spPr>
          <a:xfrm>
            <a:off x="3419873" y="4941168"/>
            <a:ext cx="5256584" cy="1008112"/>
          </a:xfrm>
          <a:prstGeom prst="rect">
            <a:avLst/>
          </a:prstGeom>
          <a:ln>
            <a:noFill/>
          </a:ln>
        </p:spPr>
        <p:txBody>
          <a:bodyPr anchor="ctr"/>
          <a:lstStyle>
            <a:lvl1pPr marL="0" indent="0" algn="l">
              <a:buNone/>
              <a:defRPr sz="2216" b="1">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22042" indent="0">
              <a:buNone/>
              <a:defRPr sz="1661">
                <a:solidFill>
                  <a:schemeClr val="tx1">
                    <a:tint val="75000"/>
                  </a:schemeClr>
                </a:solidFill>
              </a:defRPr>
            </a:lvl2pPr>
            <a:lvl3pPr marL="844083" indent="0">
              <a:buNone/>
              <a:defRPr sz="1477">
                <a:solidFill>
                  <a:schemeClr val="tx1">
                    <a:tint val="75000"/>
                  </a:schemeClr>
                </a:solidFill>
              </a:defRPr>
            </a:lvl3pPr>
            <a:lvl4pPr marL="1266124" indent="0">
              <a:buNone/>
              <a:defRPr sz="1292">
                <a:solidFill>
                  <a:schemeClr val="tx1">
                    <a:tint val="75000"/>
                  </a:schemeClr>
                </a:solidFill>
              </a:defRPr>
            </a:lvl4pPr>
            <a:lvl5pPr marL="1688165" indent="0">
              <a:buNone/>
              <a:defRPr sz="1292">
                <a:solidFill>
                  <a:schemeClr val="tx1">
                    <a:tint val="75000"/>
                  </a:schemeClr>
                </a:solidFill>
              </a:defRPr>
            </a:lvl5pPr>
            <a:lvl6pPr marL="2110207" indent="0">
              <a:buNone/>
              <a:defRPr sz="1292">
                <a:solidFill>
                  <a:schemeClr val="tx1">
                    <a:tint val="75000"/>
                  </a:schemeClr>
                </a:solidFill>
              </a:defRPr>
            </a:lvl6pPr>
            <a:lvl7pPr marL="2532248" indent="0">
              <a:buNone/>
              <a:defRPr sz="1292">
                <a:solidFill>
                  <a:schemeClr val="tx1">
                    <a:tint val="75000"/>
                  </a:schemeClr>
                </a:solidFill>
              </a:defRPr>
            </a:lvl7pPr>
            <a:lvl8pPr marL="2954289" indent="0">
              <a:buNone/>
              <a:defRPr sz="1292">
                <a:solidFill>
                  <a:schemeClr val="tx1">
                    <a:tint val="75000"/>
                  </a:schemeClr>
                </a:solidFill>
              </a:defRPr>
            </a:lvl8pPr>
            <a:lvl9pPr marL="3376331" indent="0">
              <a:buNone/>
              <a:defRPr sz="1292">
                <a:solidFill>
                  <a:schemeClr val="tx1">
                    <a:tint val="75000"/>
                  </a:schemeClr>
                </a:solidFill>
              </a:defRPr>
            </a:lvl9pPr>
          </a:lstStyle>
          <a:p>
            <a:pPr lvl="0"/>
            <a:r>
              <a:rPr lang="ja-JP" altLang="en-US" dirty="0"/>
              <a:t>マスタ テキストの書式設定</a:t>
            </a:r>
          </a:p>
        </p:txBody>
      </p:sp>
      <p:sp>
        <p:nvSpPr>
          <p:cNvPr id="7" name="正方形/長方形 6"/>
          <p:cNvSpPr/>
          <p:nvPr userDrawn="1"/>
        </p:nvSpPr>
        <p:spPr bwMode="auto">
          <a:xfrm>
            <a:off x="611188" y="1484313"/>
            <a:ext cx="2376488" cy="57626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lIns="66461" tIns="33231" rIns="66461" bIns="33231" anchor="ctr"/>
          <a:lstStyle/>
          <a:p>
            <a:pPr>
              <a:defRPr/>
            </a:pPr>
            <a:r>
              <a:rPr lang="ja-JP" altLang="en-US" sz="2954"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サブテーマ</a:t>
            </a:r>
          </a:p>
        </p:txBody>
      </p:sp>
    </p:spTree>
    <p:extLst>
      <p:ext uri="{BB962C8B-B14F-4D97-AF65-F5344CB8AC3E}">
        <p14:creationId xmlns:p14="http://schemas.microsoft.com/office/powerpoint/2010/main" val="2664671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3" name="Rectangle 6"/>
          <p:cNvSpPr>
            <a:spLocks noChangeArrowheads="1"/>
          </p:cNvSpPr>
          <p:nvPr userDrawn="1"/>
        </p:nvSpPr>
        <p:spPr bwMode="gray">
          <a:xfrm>
            <a:off x="0" y="0"/>
            <a:ext cx="9144000" cy="476250"/>
          </a:xfrm>
          <a:prstGeom prst="rect">
            <a:avLst/>
          </a:prstGeom>
          <a:solidFill>
            <a:srgbClr val="0041C0"/>
          </a:solidFill>
          <a:ln w="9525">
            <a:noFill/>
            <a:miter lim="800000"/>
            <a:headEnd/>
            <a:tailEnd/>
          </a:ln>
        </p:spPr>
        <p:txBody>
          <a:bodyPr anchor="ctr"/>
          <a:lstStyle/>
          <a:p>
            <a:pPr algn="r">
              <a:defRPr/>
            </a:pPr>
            <a:endParaRPr lang="ja-JP" altLang="ja-JP" sz="1292" b="1">
              <a:solidFill>
                <a:schemeClr val="bg1"/>
              </a:solidFill>
              <a:latin typeface="Calibri" pitchFamily="34" charset="0"/>
            </a:endParaRPr>
          </a:p>
        </p:txBody>
      </p:sp>
      <p:sp>
        <p:nvSpPr>
          <p:cNvPr id="4" name="テキスト ボックス 3"/>
          <p:cNvSpPr txBox="1">
            <a:spLocks noChangeArrowheads="1"/>
          </p:cNvSpPr>
          <p:nvPr userDrawn="1"/>
        </p:nvSpPr>
        <p:spPr bwMode="auto">
          <a:xfrm>
            <a:off x="8686801" y="62148"/>
            <a:ext cx="438356" cy="335501"/>
          </a:xfrm>
          <a:prstGeom prst="rect">
            <a:avLst/>
          </a:prstGeom>
          <a:noFill/>
          <a:ln w="19050">
            <a:solidFill>
              <a:schemeClr val="bg1">
                <a:lumMod val="85000"/>
              </a:schemeClr>
            </a:solidFill>
            <a:miter lim="800000"/>
            <a:headEnd/>
            <a:tailEnd/>
          </a:ln>
        </p:spPr>
        <p:txBody>
          <a:bodyPr wrap="none" anchor="ctr"/>
          <a:lstStyle/>
          <a:p>
            <a:pPr algn="ctr">
              <a:defRPr/>
            </a:pPr>
            <a:fld id="{B7EE292E-1BAE-4246-9CC7-64D1CA296DED}" type="slidenum">
              <a:rPr lang="en-US" altLang="ja-JP" sz="1477" b="1">
                <a:solidFill>
                  <a:schemeClr val="bg1"/>
                </a:solidFill>
                <a:latin typeface="Meiryo UI" panose="020B0604030504040204" pitchFamily="50" charset="-128"/>
                <a:ea typeface="Meiryo UI" panose="020B0604030504040204" pitchFamily="50" charset="-128"/>
                <a:cs typeface="Meiryo UI" panose="020B0604030504040204" pitchFamily="50" charset="-128"/>
              </a:rPr>
              <a:pPr algn="ctr">
                <a:defRPr/>
              </a:pPr>
              <a:t>‹#›</a:t>
            </a:fld>
            <a:endParaRPr lang="ja-JP" altLang="en-US" sz="1477"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タイトル 1"/>
          <p:cNvSpPr>
            <a:spLocks noGrp="1"/>
          </p:cNvSpPr>
          <p:nvPr>
            <p:ph type="title"/>
          </p:nvPr>
        </p:nvSpPr>
        <p:spPr>
          <a:xfrm>
            <a:off x="566557" y="0"/>
            <a:ext cx="8060048" cy="432048"/>
          </a:xfrm>
          <a:prstGeom prst="rect">
            <a:avLst/>
          </a:prstGeom>
        </p:spPr>
        <p:txBody>
          <a:bodyPr anchor="ctr" anchorCtr="0"/>
          <a:lstStyle>
            <a:lvl1pPr>
              <a:defRPr sz="2216" b="1">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マスタ タイトルの書式設定</a:t>
            </a:r>
          </a:p>
        </p:txBody>
      </p:sp>
      <p:sp>
        <p:nvSpPr>
          <p:cNvPr id="8" name="Line 3">
            <a:extLst>
              <a:ext uri="{FF2B5EF4-FFF2-40B4-BE49-F238E27FC236}">
                <a16:creationId xmlns:a16="http://schemas.microsoft.com/office/drawing/2014/main" id="{82B8900F-A17C-49B7-A0D8-FC3D879BB0AE}"/>
              </a:ext>
            </a:extLst>
          </p:cNvPr>
          <p:cNvSpPr>
            <a:spLocks noChangeShapeType="1"/>
          </p:cNvSpPr>
          <p:nvPr userDrawn="1"/>
        </p:nvSpPr>
        <p:spPr bwMode="auto">
          <a:xfrm>
            <a:off x="330201" y="6413500"/>
            <a:ext cx="8456613" cy="0"/>
          </a:xfrm>
          <a:prstGeom prst="line">
            <a:avLst/>
          </a:prstGeom>
          <a:noFill/>
          <a:ln w="9525">
            <a:solidFill>
              <a:srgbClr val="313231"/>
            </a:solidFill>
            <a:round/>
            <a:headEnd/>
            <a:tailEnd/>
          </a:ln>
          <a:extLst>
            <a:ext uri="{909E8E84-426E-40DD-AFC4-6F175D3DCCD1}">
              <a14:hiddenFill xmlns:a14="http://schemas.microsoft.com/office/drawing/2010/main">
                <a:noFill/>
              </a14:hiddenFill>
            </a:ext>
          </a:extLst>
        </p:spPr>
        <p:txBody>
          <a:bodyPr wrap="none" anchor="ctr"/>
          <a:lstStyle/>
          <a:p>
            <a:pPr eaLnBrk="0" hangingPunct="0"/>
            <a:endParaRPr lang="en-SG" sz="2216">
              <a:solidFill>
                <a:prstClr val="black"/>
              </a:solidFill>
              <a:latin typeface="Arial" panose="020B0604020202020204" pitchFamily="34" charset="0"/>
              <a:ea typeface="ＭＳ Ｐゴシック" panose="020B0600070205080204" pitchFamily="34" charset="-128"/>
            </a:endParaRPr>
          </a:p>
        </p:txBody>
      </p:sp>
      <p:pic>
        <p:nvPicPr>
          <p:cNvPr id="9" name="Picture 4" descr="p_logo_blue">
            <a:extLst>
              <a:ext uri="{FF2B5EF4-FFF2-40B4-BE49-F238E27FC236}">
                <a16:creationId xmlns:a16="http://schemas.microsoft.com/office/drawing/2014/main" id="{10C0B09E-9C93-454B-B824-7AAFF16000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67600" y="6515100"/>
            <a:ext cx="13319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5">
            <a:extLst>
              <a:ext uri="{FF2B5EF4-FFF2-40B4-BE49-F238E27FC236}">
                <a16:creationId xmlns:a16="http://schemas.microsoft.com/office/drawing/2014/main" id="{A10F7A00-A42D-4627-BD97-FD34106D8AAC}"/>
              </a:ext>
            </a:extLst>
          </p:cNvPr>
          <p:cNvSpPr>
            <a:spLocks noGrp="1" noChangeArrowheads="1"/>
          </p:cNvSpPr>
          <p:nvPr userDrawn="1"/>
        </p:nvSpPr>
        <p:spPr bwMode="auto">
          <a:xfrm>
            <a:off x="838200" y="6500813"/>
            <a:ext cx="3810000" cy="228600"/>
          </a:xfrm>
          <a:prstGeom prst="rect">
            <a:avLst/>
          </a:prstGeom>
          <a:noFill/>
          <a:ln>
            <a:noFill/>
          </a:ln>
        </p:spPr>
        <p:txBody>
          <a:bodyPr/>
          <a:lstStyle>
            <a:lvl1pPr>
              <a:defRPr kumimoji="1" sz="2400">
                <a:solidFill>
                  <a:schemeClr val="tx1"/>
                </a:solidFill>
                <a:latin typeface="Arial" panose="020B0604020202020204" pitchFamily="34" charset="0"/>
                <a:ea typeface="ＭＳ Ｐゴシック" panose="020B0600070205080204" pitchFamily="50" charset="-128"/>
              </a:defRPr>
            </a:lvl1pPr>
            <a:lvl2pPr marL="742950" indent="-285750">
              <a:defRPr kumimoji="1" sz="2400">
                <a:solidFill>
                  <a:schemeClr val="tx1"/>
                </a:solidFill>
                <a:latin typeface="Arial" panose="020B0604020202020204" pitchFamily="34" charset="0"/>
                <a:ea typeface="ＭＳ Ｐゴシック" panose="020B0600070205080204" pitchFamily="50" charset="-128"/>
              </a:defRPr>
            </a:lvl2pPr>
            <a:lvl3pPr marL="1143000" indent="-228600">
              <a:defRPr kumimoji="1" sz="2400">
                <a:solidFill>
                  <a:schemeClr val="tx1"/>
                </a:solidFill>
                <a:latin typeface="Arial" panose="020B0604020202020204" pitchFamily="34" charset="0"/>
                <a:ea typeface="ＭＳ Ｐゴシック" panose="020B0600070205080204" pitchFamily="50" charset="-128"/>
              </a:defRPr>
            </a:lvl3pPr>
            <a:lvl4pPr marL="1600200" indent="-228600">
              <a:defRPr kumimoji="1" sz="2400">
                <a:solidFill>
                  <a:schemeClr val="tx1"/>
                </a:solidFill>
                <a:latin typeface="Arial" panose="020B0604020202020204" pitchFamily="34" charset="0"/>
                <a:ea typeface="ＭＳ Ｐゴシック" panose="020B0600070205080204" pitchFamily="50" charset="-128"/>
              </a:defRPr>
            </a:lvl4pPr>
            <a:lvl5pPr marL="2057400" indent="-228600">
              <a:defRPr kumimoji="1"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ＭＳ Ｐゴシック" panose="020B0600070205080204" pitchFamily="50" charset="-128"/>
              </a:defRPr>
            </a:lvl9pPr>
          </a:lstStyle>
          <a:p>
            <a:pPr>
              <a:defRPr/>
            </a:pPr>
            <a:r>
              <a:rPr lang="en-US" altLang="ja-JP" sz="923" dirty="0">
                <a:solidFill>
                  <a:prstClr val="black"/>
                </a:solidFill>
              </a:rPr>
              <a:t>Singapore Technology Centre</a:t>
            </a:r>
          </a:p>
        </p:txBody>
      </p:sp>
      <p:sp>
        <p:nvSpPr>
          <p:cNvPr id="11" name="Line 16">
            <a:extLst>
              <a:ext uri="{FF2B5EF4-FFF2-40B4-BE49-F238E27FC236}">
                <a16:creationId xmlns:a16="http://schemas.microsoft.com/office/drawing/2014/main" id="{BA8AD850-B5D0-4B01-85D8-80A59D483235}"/>
              </a:ext>
            </a:extLst>
          </p:cNvPr>
          <p:cNvSpPr>
            <a:spLocks noChangeShapeType="1"/>
          </p:cNvSpPr>
          <p:nvPr userDrawn="1"/>
        </p:nvSpPr>
        <p:spPr bwMode="auto">
          <a:xfrm>
            <a:off x="800100" y="6508750"/>
            <a:ext cx="0" cy="22860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pPr eaLnBrk="0" hangingPunct="0"/>
            <a:endParaRPr lang="en-SG" sz="2216">
              <a:solidFill>
                <a:prstClr val="black"/>
              </a:solidFill>
              <a:latin typeface="Arial" panose="020B0604020202020204" pitchFamily="34" charset="0"/>
              <a:ea typeface="ＭＳ Ｐゴシック" panose="020B0600070205080204" pitchFamily="34" charset="-128"/>
            </a:endParaRPr>
          </a:p>
        </p:txBody>
      </p:sp>
      <p:sp>
        <p:nvSpPr>
          <p:cNvPr id="14" name="コンテンツ プレースホルダ 2">
            <a:extLst>
              <a:ext uri="{FF2B5EF4-FFF2-40B4-BE49-F238E27FC236}">
                <a16:creationId xmlns:a16="http://schemas.microsoft.com/office/drawing/2014/main" id="{435387A1-D59D-44BE-94AA-14930AF6481F}"/>
              </a:ext>
            </a:extLst>
          </p:cNvPr>
          <p:cNvSpPr>
            <a:spLocks noGrp="1"/>
          </p:cNvSpPr>
          <p:nvPr>
            <p:ph idx="1"/>
          </p:nvPr>
        </p:nvSpPr>
        <p:spPr>
          <a:xfrm>
            <a:off x="457200" y="577851"/>
            <a:ext cx="8229600" cy="5548315"/>
          </a:xfrm>
          <a:prstGeom prst="rect">
            <a:avLst/>
          </a:prstGeom>
        </p:spPr>
        <p:txBody>
          <a:bodyPr/>
          <a:lstStyle>
            <a:lvl1pPr>
              <a:defRPr b="1">
                <a:latin typeface="Meiryo UI" panose="020B0604030504040204" pitchFamily="50" charset="-128"/>
                <a:ea typeface="Meiryo UI" panose="020B0604030504040204" pitchFamily="50" charset="-128"/>
                <a:cs typeface="Meiryo UI" panose="020B0604030504040204" pitchFamily="50" charset="-128"/>
              </a:defRPr>
            </a:lvl1pPr>
            <a:lvl2pPr>
              <a:defRPr b="1">
                <a:latin typeface="Meiryo UI" panose="020B0604030504040204" pitchFamily="50" charset="-128"/>
                <a:ea typeface="Meiryo UI" panose="020B0604030504040204" pitchFamily="50" charset="-128"/>
                <a:cs typeface="Meiryo UI" panose="020B0604030504040204" pitchFamily="50" charset="-128"/>
              </a:defRPr>
            </a:lvl2pPr>
            <a:lvl3pPr>
              <a:defRPr b="1">
                <a:latin typeface="Meiryo UI" panose="020B0604030504040204" pitchFamily="50" charset="-128"/>
                <a:ea typeface="Meiryo UI" panose="020B0604030504040204" pitchFamily="50" charset="-128"/>
                <a:cs typeface="Meiryo UI" panose="020B0604030504040204" pitchFamily="50" charset="-128"/>
              </a:defRPr>
            </a:lvl3pPr>
            <a:lvl4pPr>
              <a:defRPr b="1">
                <a:latin typeface="Meiryo UI" panose="020B0604030504040204" pitchFamily="50" charset="-128"/>
                <a:ea typeface="Meiryo UI" panose="020B0604030504040204" pitchFamily="50" charset="-128"/>
                <a:cs typeface="Meiryo UI" panose="020B0604030504040204" pitchFamily="50" charset="-128"/>
              </a:defRPr>
            </a:lvl4pPr>
            <a:lvl5pPr>
              <a:defRPr b="1">
                <a:latin typeface="Meiryo UI" panose="020B0604030504040204" pitchFamily="50" charset="-128"/>
                <a:ea typeface="Meiryo UI" panose="020B0604030504040204" pitchFamily="50" charset="-128"/>
                <a:cs typeface="Meiryo UI" panose="020B0604030504040204" pitchFamily="50" charset="-128"/>
              </a:defRPr>
            </a:lvl5p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76592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8/24/2023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725442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Lst>
  <p:hf sldNum="0" hdr="0" ftr="0" dt="0"/>
  <p:txStyles>
    <p:titleStyle>
      <a:lvl1pPr algn="l" rtl="0" eaLnBrk="0" fontAlgn="base" hangingPunct="0">
        <a:spcBef>
          <a:spcPct val="0"/>
        </a:spcBef>
        <a:spcAft>
          <a:spcPct val="0"/>
        </a:spcAft>
        <a:defRPr kumimoji="1" sz="1847" kern="1200">
          <a:solidFill>
            <a:schemeClr val="bg1"/>
          </a:solidFill>
          <a:latin typeface="HGP創英角ｺﾞｼｯｸUB" pitchFamily="50" charset="-128"/>
          <a:ea typeface="HGP創英角ｺﾞｼｯｸUB" pitchFamily="50" charset="-128"/>
          <a:cs typeface="+mj-cs"/>
        </a:defRPr>
      </a:lvl1pPr>
      <a:lvl2pPr algn="l" rtl="0" eaLnBrk="0" fontAlgn="base" hangingPunct="0">
        <a:spcBef>
          <a:spcPct val="0"/>
        </a:spcBef>
        <a:spcAft>
          <a:spcPct val="0"/>
        </a:spcAft>
        <a:defRPr kumimoji="1" sz="1847">
          <a:solidFill>
            <a:schemeClr val="bg1"/>
          </a:solidFill>
          <a:latin typeface="HGP創英角ｺﾞｼｯｸUB" pitchFamily="50" charset="-128"/>
          <a:ea typeface="HGP創英角ｺﾞｼｯｸUB" pitchFamily="50" charset="-128"/>
        </a:defRPr>
      </a:lvl2pPr>
      <a:lvl3pPr algn="l" rtl="0" eaLnBrk="0" fontAlgn="base" hangingPunct="0">
        <a:spcBef>
          <a:spcPct val="0"/>
        </a:spcBef>
        <a:spcAft>
          <a:spcPct val="0"/>
        </a:spcAft>
        <a:defRPr kumimoji="1" sz="1847">
          <a:solidFill>
            <a:schemeClr val="bg1"/>
          </a:solidFill>
          <a:latin typeface="HGP創英角ｺﾞｼｯｸUB" pitchFamily="50" charset="-128"/>
          <a:ea typeface="HGP創英角ｺﾞｼｯｸUB" pitchFamily="50" charset="-128"/>
        </a:defRPr>
      </a:lvl3pPr>
      <a:lvl4pPr algn="l" rtl="0" eaLnBrk="0" fontAlgn="base" hangingPunct="0">
        <a:spcBef>
          <a:spcPct val="0"/>
        </a:spcBef>
        <a:spcAft>
          <a:spcPct val="0"/>
        </a:spcAft>
        <a:defRPr kumimoji="1" sz="1847">
          <a:solidFill>
            <a:schemeClr val="bg1"/>
          </a:solidFill>
          <a:latin typeface="HGP創英角ｺﾞｼｯｸUB" pitchFamily="50" charset="-128"/>
          <a:ea typeface="HGP創英角ｺﾞｼｯｸUB" pitchFamily="50" charset="-128"/>
        </a:defRPr>
      </a:lvl4pPr>
      <a:lvl5pPr algn="l" rtl="0" eaLnBrk="0" fontAlgn="base" hangingPunct="0">
        <a:spcBef>
          <a:spcPct val="0"/>
        </a:spcBef>
        <a:spcAft>
          <a:spcPct val="0"/>
        </a:spcAft>
        <a:defRPr kumimoji="1" sz="1847">
          <a:solidFill>
            <a:schemeClr val="bg1"/>
          </a:solidFill>
          <a:latin typeface="HGP創英角ｺﾞｼｯｸUB" pitchFamily="50" charset="-128"/>
          <a:ea typeface="HGP創英角ｺﾞｼｯｸUB" pitchFamily="50" charset="-128"/>
        </a:defRPr>
      </a:lvl5pPr>
      <a:lvl6pPr marL="422042" algn="l" rtl="0" fontAlgn="base">
        <a:spcBef>
          <a:spcPct val="0"/>
        </a:spcBef>
        <a:spcAft>
          <a:spcPct val="0"/>
        </a:spcAft>
        <a:defRPr kumimoji="1" sz="1847">
          <a:solidFill>
            <a:schemeClr val="bg1"/>
          </a:solidFill>
          <a:latin typeface="HGP創英角ｺﾞｼｯｸUB" pitchFamily="50" charset="-128"/>
          <a:ea typeface="HGP創英角ｺﾞｼｯｸUB" pitchFamily="50" charset="-128"/>
        </a:defRPr>
      </a:lvl6pPr>
      <a:lvl7pPr marL="844083" algn="l" rtl="0" fontAlgn="base">
        <a:spcBef>
          <a:spcPct val="0"/>
        </a:spcBef>
        <a:spcAft>
          <a:spcPct val="0"/>
        </a:spcAft>
        <a:defRPr kumimoji="1" sz="1847">
          <a:solidFill>
            <a:schemeClr val="bg1"/>
          </a:solidFill>
          <a:latin typeface="HGP創英角ｺﾞｼｯｸUB" pitchFamily="50" charset="-128"/>
          <a:ea typeface="HGP創英角ｺﾞｼｯｸUB" pitchFamily="50" charset="-128"/>
        </a:defRPr>
      </a:lvl7pPr>
      <a:lvl8pPr marL="1266124" algn="l" rtl="0" fontAlgn="base">
        <a:spcBef>
          <a:spcPct val="0"/>
        </a:spcBef>
        <a:spcAft>
          <a:spcPct val="0"/>
        </a:spcAft>
        <a:defRPr kumimoji="1" sz="1847">
          <a:solidFill>
            <a:schemeClr val="bg1"/>
          </a:solidFill>
          <a:latin typeface="HGP創英角ｺﾞｼｯｸUB" pitchFamily="50" charset="-128"/>
          <a:ea typeface="HGP創英角ｺﾞｼｯｸUB" pitchFamily="50" charset="-128"/>
        </a:defRPr>
      </a:lvl8pPr>
      <a:lvl9pPr marL="1688165" algn="l" rtl="0" fontAlgn="base">
        <a:spcBef>
          <a:spcPct val="0"/>
        </a:spcBef>
        <a:spcAft>
          <a:spcPct val="0"/>
        </a:spcAft>
        <a:defRPr kumimoji="1" sz="1847">
          <a:solidFill>
            <a:schemeClr val="bg1"/>
          </a:solidFill>
          <a:latin typeface="HGP創英角ｺﾞｼｯｸUB" pitchFamily="50" charset="-128"/>
          <a:ea typeface="HGP創英角ｺﾞｼｯｸUB" pitchFamily="50" charset="-128"/>
        </a:defRPr>
      </a:lvl9pPr>
    </p:titleStyle>
    <p:bodyStyle>
      <a:lvl1pPr marL="316531" indent="-316531" algn="l" rtl="0" eaLnBrk="0" fontAlgn="base" hangingPunct="0">
        <a:spcBef>
          <a:spcPct val="20000"/>
        </a:spcBef>
        <a:spcAft>
          <a:spcPct val="0"/>
        </a:spcAft>
        <a:buFont typeface="Arial" charset="0"/>
        <a:buChar char="•"/>
        <a:defRPr kumimoji="1" sz="2954" kern="1200">
          <a:solidFill>
            <a:schemeClr val="tx1"/>
          </a:solidFill>
          <a:latin typeface="+mn-lt"/>
          <a:ea typeface="+mn-ea"/>
          <a:cs typeface="+mn-cs"/>
        </a:defRPr>
      </a:lvl1pPr>
      <a:lvl2pPr marL="685817" indent="-263776" algn="l" rtl="0" eaLnBrk="0" fontAlgn="base" hangingPunct="0">
        <a:spcBef>
          <a:spcPct val="20000"/>
        </a:spcBef>
        <a:spcAft>
          <a:spcPct val="0"/>
        </a:spcAft>
        <a:buFont typeface="Arial" charset="0"/>
        <a:buChar char="–"/>
        <a:defRPr kumimoji="1" sz="2585" kern="1200">
          <a:solidFill>
            <a:schemeClr val="tx1"/>
          </a:solidFill>
          <a:latin typeface="+mn-lt"/>
          <a:ea typeface="+mn-ea"/>
          <a:cs typeface="+mn-cs"/>
        </a:defRPr>
      </a:lvl2pPr>
      <a:lvl3pPr marL="1055103" indent="-211021" algn="l" rtl="0" eaLnBrk="0" fontAlgn="base" hangingPunct="0">
        <a:spcBef>
          <a:spcPct val="20000"/>
        </a:spcBef>
        <a:spcAft>
          <a:spcPct val="0"/>
        </a:spcAft>
        <a:buFont typeface="Arial" charset="0"/>
        <a:buChar char="•"/>
        <a:defRPr kumimoji="1" sz="2216" kern="1200">
          <a:solidFill>
            <a:schemeClr val="tx1"/>
          </a:solidFill>
          <a:latin typeface="+mn-lt"/>
          <a:ea typeface="+mn-ea"/>
          <a:cs typeface="+mn-cs"/>
        </a:defRPr>
      </a:lvl3pPr>
      <a:lvl4pPr marL="1477145" indent="-211021" algn="l" rtl="0" eaLnBrk="0" fontAlgn="base" hangingPunct="0">
        <a:spcBef>
          <a:spcPct val="20000"/>
        </a:spcBef>
        <a:spcAft>
          <a:spcPct val="0"/>
        </a:spcAft>
        <a:buFont typeface="Arial" charset="0"/>
        <a:buChar char="–"/>
        <a:defRPr kumimoji="1" sz="1847" kern="1200">
          <a:solidFill>
            <a:schemeClr val="tx1"/>
          </a:solidFill>
          <a:latin typeface="+mn-lt"/>
          <a:ea typeface="+mn-ea"/>
          <a:cs typeface="+mn-cs"/>
        </a:defRPr>
      </a:lvl4pPr>
      <a:lvl5pPr marL="1899186" indent="-211021" algn="l" rtl="0" eaLnBrk="0" fontAlgn="base" hangingPunct="0">
        <a:spcBef>
          <a:spcPct val="20000"/>
        </a:spcBef>
        <a:spcAft>
          <a:spcPct val="0"/>
        </a:spcAft>
        <a:buFont typeface="Arial" charset="0"/>
        <a:buChar char="»"/>
        <a:defRPr kumimoji="1" sz="1847" kern="1200">
          <a:solidFill>
            <a:schemeClr val="tx1"/>
          </a:solidFill>
          <a:latin typeface="+mn-lt"/>
          <a:ea typeface="+mn-ea"/>
          <a:cs typeface="+mn-cs"/>
        </a:defRPr>
      </a:lvl5pPr>
      <a:lvl6pPr marL="2321228" indent="-211021" algn="l" defTabSz="844083" rtl="0" eaLnBrk="1" latinLnBrk="0" hangingPunct="1">
        <a:spcBef>
          <a:spcPct val="20000"/>
        </a:spcBef>
        <a:buFont typeface="Arial" pitchFamily="34" charset="0"/>
        <a:buChar char="•"/>
        <a:defRPr kumimoji="1"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kumimoji="1"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kumimoji="1"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kumimoji="1" sz="1847" kern="1200">
          <a:solidFill>
            <a:schemeClr val="tx1"/>
          </a:solidFill>
          <a:latin typeface="+mn-lt"/>
          <a:ea typeface="+mn-ea"/>
          <a:cs typeface="+mn-cs"/>
        </a:defRPr>
      </a:lvl9pPr>
    </p:bodyStyle>
    <p:otherStyle>
      <a:defPPr>
        <a:defRPr lang="ja-JP"/>
      </a:defPPr>
      <a:lvl1pPr marL="0" algn="l" defTabSz="844083" rtl="0" eaLnBrk="1" latinLnBrk="0" hangingPunct="1">
        <a:defRPr kumimoji="1" sz="1661" kern="1200">
          <a:solidFill>
            <a:schemeClr val="tx1"/>
          </a:solidFill>
          <a:latin typeface="+mn-lt"/>
          <a:ea typeface="+mn-ea"/>
          <a:cs typeface="+mn-cs"/>
        </a:defRPr>
      </a:lvl1pPr>
      <a:lvl2pPr marL="422042" algn="l" defTabSz="844083" rtl="0" eaLnBrk="1" latinLnBrk="0" hangingPunct="1">
        <a:defRPr kumimoji="1" sz="1661" kern="1200">
          <a:solidFill>
            <a:schemeClr val="tx1"/>
          </a:solidFill>
          <a:latin typeface="+mn-lt"/>
          <a:ea typeface="+mn-ea"/>
          <a:cs typeface="+mn-cs"/>
        </a:defRPr>
      </a:lvl2pPr>
      <a:lvl3pPr marL="844083" algn="l" defTabSz="844083" rtl="0" eaLnBrk="1" latinLnBrk="0" hangingPunct="1">
        <a:defRPr kumimoji="1" sz="1661" kern="1200">
          <a:solidFill>
            <a:schemeClr val="tx1"/>
          </a:solidFill>
          <a:latin typeface="+mn-lt"/>
          <a:ea typeface="+mn-ea"/>
          <a:cs typeface="+mn-cs"/>
        </a:defRPr>
      </a:lvl3pPr>
      <a:lvl4pPr marL="1266124" algn="l" defTabSz="844083" rtl="0" eaLnBrk="1" latinLnBrk="0" hangingPunct="1">
        <a:defRPr kumimoji="1" sz="1661" kern="1200">
          <a:solidFill>
            <a:schemeClr val="tx1"/>
          </a:solidFill>
          <a:latin typeface="+mn-lt"/>
          <a:ea typeface="+mn-ea"/>
          <a:cs typeface="+mn-cs"/>
        </a:defRPr>
      </a:lvl4pPr>
      <a:lvl5pPr marL="1688165" algn="l" defTabSz="844083" rtl="0" eaLnBrk="1" latinLnBrk="0" hangingPunct="1">
        <a:defRPr kumimoji="1" sz="1661" kern="1200">
          <a:solidFill>
            <a:schemeClr val="tx1"/>
          </a:solidFill>
          <a:latin typeface="+mn-lt"/>
          <a:ea typeface="+mn-ea"/>
          <a:cs typeface="+mn-cs"/>
        </a:defRPr>
      </a:lvl5pPr>
      <a:lvl6pPr marL="2110207" algn="l" defTabSz="844083" rtl="0" eaLnBrk="1" latinLnBrk="0" hangingPunct="1">
        <a:defRPr kumimoji="1" sz="1661" kern="1200">
          <a:solidFill>
            <a:schemeClr val="tx1"/>
          </a:solidFill>
          <a:latin typeface="+mn-lt"/>
          <a:ea typeface="+mn-ea"/>
          <a:cs typeface="+mn-cs"/>
        </a:defRPr>
      </a:lvl6pPr>
      <a:lvl7pPr marL="2532248" algn="l" defTabSz="844083" rtl="0" eaLnBrk="1" latinLnBrk="0" hangingPunct="1">
        <a:defRPr kumimoji="1" sz="1661" kern="1200">
          <a:solidFill>
            <a:schemeClr val="tx1"/>
          </a:solidFill>
          <a:latin typeface="+mn-lt"/>
          <a:ea typeface="+mn-ea"/>
          <a:cs typeface="+mn-cs"/>
        </a:defRPr>
      </a:lvl7pPr>
      <a:lvl8pPr marL="2954289" algn="l" defTabSz="844083" rtl="0" eaLnBrk="1" latinLnBrk="0" hangingPunct="1">
        <a:defRPr kumimoji="1" sz="1661" kern="1200">
          <a:solidFill>
            <a:schemeClr val="tx1"/>
          </a:solidFill>
          <a:latin typeface="+mn-lt"/>
          <a:ea typeface="+mn-ea"/>
          <a:cs typeface="+mn-cs"/>
        </a:defRPr>
      </a:lvl8pPr>
      <a:lvl9pPr marL="3376331" algn="l" defTabSz="844083" rtl="0" eaLnBrk="1" latinLnBrk="0" hangingPunct="1">
        <a:defRPr kumimoji="1" sz="16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oleObject" Target="../embeddings/oleObject9.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 Type="http://schemas.openxmlformats.org/officeDocument/2006/relationships/notesSlide" Target="../notesSlides/notesSlide5.xml"/><Relationship Id="rId16" Type="http://schemas.openxmlformats.org/officeDocument/2006/relationships/image" Target="../media/image10.wmf"/><Relationship Id="rId1" Type="http://schemas.openxmlformats.org/officeDocument/2006/relationships/slideLayout" Target="../slideLayouts/slideLayout14.x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wmf"/><Relationship Id="rId19" Type="http://schemas.openxmlformats.org/officeDocument/2006/relationships/image" Target="../media/image11.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7.bin"/><Relationship Id="rId18" Type="http://schemas.openxmlformats.org/officeDocument/2006/relationships/image" Target="../media/image21.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8.wmf"/><Relationship Id="rId17" Type="http://schemas.openxmlformats.org/officeDocument/2006/relationships/oleObject" Target="../embeddings/oleObject19.bin"/><Relationship Id="rId2" Type="http://schemas.openxmlformats.org/officeDocument/2006/relationships/notesSlide" Target="../notesSlides/notesSlide9.xml"/><Relationship Id="rId16" Type="http://schemas.openxmlformats.org/officeDocument/2006/relationships/image" Target="../media/image20.wmf"/><Relationship Id="rId1" Type="http://schemas.openxmlformats.org/officeDocument/2006/relationships/slideLayout" Target="../slideLayouts/slideLayout14.xml"/><Relationship Id="rId6" Type="http://schemas.openxmlformats.org/officeDocument/2006/relationships/image" Target="../media/image15.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5.bin"/><Relationship Id="rId1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851647884"/>
              </p:ext>
            </p:extLst>
          </p:nvPr>
        </p:nvGraphicFramePr>
        <p:xfrm>
          <a:off x="685800" y="1371600"/>
          <a:ext cx="7848600" cy="1927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4089849946"/>
              </p:ext>
            </p:extLst>
          </p:nvPr>
        </p:nvGraphicFramePr>
        <p:xfrm>
          <a:off x="971600" y="3559176"/>
          <a:ext cx="7304856" cy="28221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47601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Feature Selection</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The number of features selected through DT-FS is 29 and that through LN-FS is 10, quite inline with tendency towards sparsity of </a:t>
            </a:r>
            <a:r>
              <a:rPr kumimoji="0" lang="en-US" sz="2400" b="0" i="0" u="none" strike="noStrike" kern="1200" cap="none" spc="0" normalizeH="0" baseline="0" noProof="0" dirty="0" err="1">
                <a:ln>
                  <a:noFill/>
                </a:ln>
                <a:solidFill>
                  <a:sysClr val="windowText" lastClr="000000"/>
                </a:solidFill>
                <a:effectLst/>
                <a:uLnTx/>
                <a:uFillTx/>
                <a:latin typeface="Calibri"/>
                <a:ea typeface="+mn-ea"/>
                <a:cs typeface="+mn-cs"/>
              </a:rPr>
              <a:t>LassoNet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latin typeface="Calibri"/>
              </a:rPr>
              <a:t>Enables the model to filter out the irrelevant, noisy features and improves the accuracy.</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lang="en-US" dirty="0">
              <a:solidFill>
                <a:sysClr val="windowText" lastClr="000000"/>
              </a:solidFill>
              <a:latin typeface="Calibri"/>
            </a:endParaRPr>
          </a:p>
          <a:p>
            <a:pPr marL="0" marR="0" lvl="0" indent="0" algn="l" defTabSz="914400" rtl="0" eaLnBrk="1" fontAlgn="auto" latinLnBrk="0" hangingPunct="1">
              <a:lnSpc>
                <a:spcPct val="100000"/>
              </a:lnSpc>
              <a:spcBef>
                <a:spcPct val="20000"/>
              </a:spcBef>
              <a:spcAft>
                <a:spcPts val="0"/>
              </a:spcAft>
              <a:buClr>
                <a:srgbClr val="4E67C8"/>
              </a:buClr>
              <a:buSzPct val="85000"/>
              <a:buFont typeface="Arial" pitchFamily="34"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FDB32196-FC8C-6411-5106-E8204BFA82F0}"/>
              </a:ext>
            </a:extLst>
          </p:cNvPr>
          <p:cNvPicPr>
            <a:picLocks noChangeAspect="1"/>
          </p:cNvPicPr>
          <p:nvPr/>
        </p:nvPicPr>
        <p:blipFill rotWithShape="1">
          <a:blip r:embed="rId3"/>
          <a:srcRect t="5630"/>
          <a:stretch/>
        </p:blipFill>
        <p:spPr>
          <a:xfrm>
            <a:off x="1979712" y="2780928"/>
            <a:ext cx="4680520" cy="2876284"/>
          </a:xfrm>
          <a:prstGeom prst="rect">
            <a:avLst/>
          </a:prstGeom>
        </p:spPr>
      </p:pic>
      <p:sp>
        <p:nvSpPr>
          <p:cNvPr id="7" name="Content Placeholder 2">
            <a:extLst>
              <a:ext uri="{FF2B5EF4-FFF2-40B4-BE49-F238E27FC236}">
                <a16:creationId xmlns:a16="http://schemas.microsoft.com/office/drawing/2014/main" id="{6F555A58-EBC5-815D-DD25-1A0547DD05BD}"/>
              </a:ext>
            </a:extLst>
          </p:cNvPr>
          <p:cNvSpPr txBox="1">
            <a:spLocks/>
          </p:cNvSpPr>
          <p:nvPr/>
        </p:nvSpPr>
        <p:spPr>
          <a:xfrm>
            <a:off x="2890601" y="5584776"/>
            <a:ext cx="3168352" cy="50852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ct val="20000"/>
              </a:spcBef>
              <a:spcAft>
                <a:spcPts val="0"/>
              </a:spcAft>
              <a:buClr>
                <a:srgbClr val="4E67C8"/>
              </a:buClr>
              <a:buSzPct val="85000"/>
              <a:buNone/>
              <a:tabLst/>
              <a:defRPr/>
            </a:pPr>
            <a:r>
              <a:rPr lang="en-US" sz="1800" dirty="0">
                <a:solidFill>
                  <a:sysClr val="windowText" lastClr="000000"/>
                </a:solidFill>
                <a:latin typeface="Calibri"/>
              </a:rPr>
              <a:t>Pattern prediction with LN-FS</a:t>
            </a:r>
            <a:endParaRPr kumimoji="0" lang="en-SG" sz="1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6228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SHAP values of features: </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481781" y="3318429"/>
            <a:ext cx="8229600" cy="254587"/>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lang="en-US" sz="1200" dirty="0">
                <a:solidFill>
                  <a:sysClr val="windowText" lastClr="000000"/>
                </a:solidFill>
                <a:latin typeface="Calibri"/>
              </a:rPr>
              <a:t>                                                       </a:t>
            </a:r>
            <a:r>
              <a:rPr kumimoji="0" lang="en-US" sz="1200" b="0" i="0" u="none" strike="noStrike" kern="1200" cap="none" spc="0" normalizeH="0" baseline="0" noProof="0" dirty="0">
                <a:ln>
                  <a:noFill/>
                </a:ln>
                <a:solidFill>
                  <a:sysClr val="windowText" lastClr="000000"/>
                </a:solidFill>
                <a:effectLst/>
                <a:uLnTx/>
                <a:uFillTx/>
                <a:latin typeface="Calibri"/>
                <a:ea typeface="+mn-ea"/>
                <a:cs typeface="+mn-cs"/>
              </a:rPr>
              <a:t>(a) DT-FS                                                                                 (b) LN-FS </a:t>
            </a:r>
            <a:endParaRPr kumimoji="0" lang="en-SG" sz="12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2" name="Picture 1" descr="A picture containing text, screenshot, number, font&#10;&#10;Description automatically generated">
            <a:extLst>
              <a:ext uri="{FF2B5EF4-FFF2-40B4-BE49-F238E27FC236}">
                <a16:creationId xmlns:a16="http://schemas.microsoft.com/office/drawing/2014/main" id="{99FD5CE5-F4FC-35F1-D069-4E675323625A}"/>
              </a:ext>
            </a:extLst>
          </p:cNvPr>
          <p:cNvPicPr>
            <a:picLocks noChangeAspect="1"/>
          </p:cNvPicPr>
          <p:nvPr/>
        </p:nvPicPr>
        <p:blipFill>
          <a:blip r:embed="rId3"/>
          <a:stretch>
            <a:fillRect/>
          </a:stretch>
        </p:blipFill>
        <p:spPr>
          <a:xfrm>
            <a:off x="107504" y="928753"/>
            <a:ext cx="4320480" cy="2416407"/>
          </a:xfrm>
          <a:prstGeom prst="rect">
            <a:avLst/>
          </a:prstGeom>
        </p:spPr>
      </p:pic>
      <p:pic>
        <p:nvPicPr>
          <p:cNvPr id="4" name="Picture 3" descr="A picture containing text, screenshot, font, line&#10;&#10;Description automatically generated">
            <a:extLst>
              <a:ext uri="{FF2B5EF4-FFF2-40B4-BE49-F238E27FC236}">
                <a16:creationId xmlns:a16="http://schemas.microsoft.com/office/drawing/2014/main" id="{AB499176-7210-2F21-44CB-E2E571503319}"/>
              </a:ext>
            </a:extLst>
          </p:cNvPr>
          <p:cNvPicPr>
            <a:picLocks noChangeAspect="1"/>
          </p:cNvPicPr>
          <p:nvPr/>
        </p:nvPicPr>
        <p:blipFill rotWithShape="1">
          <a:blip r:embed="rId4"/>
          <a:srcRect l="5121"/>
          <a:stretch/>
        </p:blipFill>
        <p:spPr bwMode="auto">
          <a:xfrm>
            <a:off x="5148064" y="836713"/>
            <a:ext cx="3213372" cy="2508448"/>
          </a:xfrm>
          <a:prstGeom prst="rect">
            <a:avLst/>
          </a:prstGeom>
          <a:ln>
            <a:noFill/>
          </a:ln>
          <a:extLst>
            <a:ext uri="{53640926-AAD7-44D8-BBD7-CCE9431645EC}">
              <a14:shadowObscured xmlns:a14="http://schemas.microsoft.com/office/drawing/2010/main"/>
            </a:ext>
          </a:extLst>
        </p:spPr>
      </p:pic>
      <p:sp>
        <p:nvSpPr>
          <p:cNvPr id="6" name="Content Placeholder 2">
            <a:extLst>
              <a:ext uri="{FF2B5EF4-FFF2-40B4-BE49-F238E27FC236}">
                <a16:creationId xmlns:a16="http://schemas.microsoft.com/office/drawing/2014/main" id="{87FBF564-F4D5-9946-B58E-61D8BE916F66}"/>
              </a:ext>
            </a:extLst>
          </p:cNvPr>
          <p:cNvSpPr txBox="1">
            <a:spLocks/>
          </p:cNvSpPr>
          <p:nvPr/>
        </p:nvSpPr>
        <p:spPr>
          <a:xfrm>
            <a:off x="379656" y="5733256"/>
            <a:ext cx="8229600" cy="60685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 name="Content Placeholder 2">
            <a:extLst>
              <a:ext uri="{FF2B5EF4-FFF2-40B4-BE49-F238E27FC236}">
                <a16:creationId xmlns:a16="http://schemas.microsoft.com/office/drawing/2014/main" id="{3F3C688F-A26F-BA93-6487-37F9417359C3}"/>
              </a:ext>
            </a:extLst>
          </p:cNvPr>
          <p:cNvSpPr txBox="1">
            <a:spLocks/>
          </p:cNvSpPr>
          <p:nvPr/>
        </p:nvSpPr>
        <p:spPr>
          <a:xfrm>
            <a:off x="397005" y="5686020"/>
            <a:ext cx="8229600" cy="486453"/>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
                <a:srgbClr val="4E67C8"/>
              </a:buClr>
              <a:buSzPct val="85000"/>
              <a:buNone/>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Summary</a:t>
            </a: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graphicFrame>
        <p:nvGraphicFramePr>
          <p:cNvPr id="8" name="Table 7">
            <a:extLst>
              <a:ext uri="{FF2B5EF4-FFF2-40B4-BE49-F238E27FC236}">
                <a16:creationId xmlns:a16="http://schemas.microsoft.com/office/drawing/2014/main" id="{2D910A21-1153-09EE-6C1F-A03E35D61026}"/>
              </a:ext>
            </a:extLst>
          </p:cNvPr>
          <p:cNvGraphicFramePr>
            <a:graphicFrameLocks noGrp="1"/>
          </p:cNvGraphicFramePr>
          <p:nvPr>
            <p:extLst>
              <p:ext uri="{D42A27DB-BD31-4B8C-83A1-F6EECF244321}">
                <p14:modId xmlns:p14="http://schemas.microsoft.com/office/powerpoint/2010/main" val="3131703617"/>
              </p:ext>
            </p:extLst>
          </p:nvPr>
        </p:nvGraphicFramePr>
        <p:xfrm>
          <a:off x="1860277" y="3988042"/>
          <a:ext cx="5472608" cy="1512168"/>
        </p:xfrm>
        <a:graphic>
          <a:graphicData uri="http://schemas.openxmlformats.org/drawingml/2006/table">
            <a:tbl>
              <a:tblPr>
                <a:tableStyleId>{5C22544A-7EE6-4342-B048-85BDC9FD1C3A}</a:tableStyleId>
              </a:tblPr>
              <a:tblGrid>
                <a:gridCol w="1308118">
                  <a:extLst>
                    <a:ext uri="{9D8B030D-6E8A-4147-A177-3AD203B41FA5}">
                      <a16:colId xmlns:a16="http://schemas.microsoft.com/office/drawing/2014/main" val="707303570"/>
                    </a:ext>
                  </a:extLst>
                </a:gridCol>
                <a:gridCol w="1416572">
                  <a:extLst>
                    <a:ext uri="{9D8B030D-6E8A-4147-A177-3AD203B41FA5}">
                      <a16:colId xmlns:a16="http://schemas.microsoft.com/office/drawing/2014/main" val="306835309"/>
                    </a:ext>
                  </a:extLst>
                </a:gridCol>
                <a:gridCol w="1362345">
                  <a:extLst>
                    <a:ext uri="{9D8B030D-6E8A-4147-A177-3AD203B41FA5}">
                      <a16:colId xmlns:a16="http://schemas.microsoft.com/office/drawing/2014/main" val="135200616"/>
                    </a:ext>
                  </a:extLst>
                </a:gridCol>
                <a:gridCol w="1385573">
                  <a:extLst>
                    <a:ext uri="{9D8B030D-6E8A-4147-A177-3AD203B41FA5}">
                      <a16:colId xmlns:a16="http://schemas.microsoft.com/office/drawing/2014/main" val="1490218498"/>
                    </a:ext>
                  </a:extLst>
                </a:gridCol>
              </a:tblGrid>
              <a:tr h="656407">
                <a:tc>
                  <a:txBody>
                    <a:bodyPr/>
                    <a:lstStyle/>
                    <a:p>
                      <a:pPr algn="ctr"/>
                      <a:r>
                        <a:rPr lang="en-US" sz="1800" dirty="0">
                          <a:effectLst/>
                        </a:rPr>
                        <a:t>Feature selection </a:t>
                      </a:r>
                      <a:endParaRPr lang="en-SG" sz="1800" b="1" i="1" dirty="0">
                        <a:effectLst/>
                        <a:latin typeface="Times New Roman" panose="02020603050405020304" pitchFamily="18" charset="0"/>
                        <a:ea typeface="SimSun" panose="02010600030101010101" pitchFamily="2" charset="-122"/>
                      </a:endParaRPr>
                    </a:p>
                  </a:txBody>
                  <a:tcPr marL="68580" marR="68580" marT="0" marB="0" anchor="ctr">
                    <a:solidFill>
                      <a:srgbClr val="00B0F0"/>
                    </a:solidFill>
                  </a:tcPr>
                </a:tc>
                <a:tc>
                  <a:txBody>
                    <a:bodyPr/>
                    <a:lstStyle/>
                    <a:p>
                      <a:pPr algn="ctr"/>
                      <a:r>
                        <a:rPr lang="en-US" sz="1800" dirty="0">
                          <a:effectLst/>
                        </a:rPr>
                        <a:t>SHAP-Variance</a:t>
                      </a:r>
                      <a:endParaRPr lang="en-SG" sz="1800" b="1" i="1" dirty="0">
                        <a:effectLst/>
                        <a:latin typeface="Times New Roman" panose="02020603050405020304" pitchFamily="18" charset="0"/>
                        <a:ea typeface="SimSun" panose="02010600030101010101" pitchFamily="2" charset="-122"/>
                      </a:endParaRPr>
                    </a:p>
                  </a:txBody>
                  <a:tcPr marL="68580" marR="68580" marT="0" marB="0" anchor="ctr">
                    <a:solidFill>
                      <a:srgbClr val="00B0F0"/>
                    </a:solidFill>
                  </a:tcPr>
                </a:tc>
                <a:tc>
                  <a:txBody>
                    <a:bodyPr/>
                    <a:lstStyle/>
                    <a:p>
                      <a:pPr algn="ctr"/>
                      <a:r>
                        <a:rPr lang="en-US" sz="1800" dirty="0">
                          <a:effectLst/>
                        </a:rPr>
                        <a:t>Accuracy</a:t>
                      </a:r>
                      <a:endParaRPr lang="en-SG" sz="1800" b="1" i="1" dirty="0">
                        <a:effectLst/>
                        <a:latin typeface="Times New Roman" panose="02020603050405020304" pitchFamily="18" charset="0"/>
                        <a:ea typeface="SimSun" panose="02010600030101010101" pitchFamily="2" charset="-122"/>
                      </a:endParaRPr>
                    </a:p>
                  </a:txBody>
                  <a:tcPr marL="68580" marR="68580" marT="0" marB="0" anchor="ctr">
                    <a:solidFill>
                      <a:srgbClr val="00B0F0"/>
                    </a:solidFill>
                  </a:tcPr>
                </a:tc>
                <a:tc>
                  <a:txBody>
                    <a:bodyPr/>
                    <a:lstStyle/>
                    <a:p>
                      <a:pPr algn="ctr"/>
                      <a:r>
                        <a:rPr lang="en-US" sz="1800" dirty="0">
                          <a:effectLst/>
                        </a:rPr>
                        <a:t>F1-Score</a:t>
                      </a:r>
                      <a:endParaRPr lang="en-SG" sz="1800" b="1" i="1" dirty="0">
                        <a:effectLst/>
                        <a:latin typeface="Times New Roman" panose="02020603050405020304" pitchFamily="18" charset="0"/>
                        <a:ea typeface="SimSun" panose="02010600030101010101" pitchFamily="2" charset="-122"/>
                      </a:endParaRPr>
                    </a:p>
                  </a:txBody>
                  <a:tcPr marL="68580" marR="68580" marT="0" marB="0" anchor="ctr">
                    <a:solidFill>
                      <a:srgbClr val="00B0F0"/>
                    </a:solidFill>
                  </a:tcPr>
                </a:tc>
                <a:extLst>
                  <a:ext uri="{0D108BD9-81ED-4DB2-BD59-A6C34878D82A}">
                    <a16:rowId xmlns:a16="http://schemas.microsoft.com/office/drawing/2014/main" val="219177336"/>
                  </a:ext>
                </a:extLst>
              </a:tr>
              <a:tr h="466779">
                <a:tc>
                  <a:txBody>
                    <a:bodyPr/>
                    <a:lstStyle/>
                    <a:p>
                      <a:pPr algn="just"/>
                      <a:r>
                        <a:rPr lang="en-US" sz="1800" i="1" dirty="0">
                          <a:effectLst/>
                        </a:rPr>
                        <a:t>DT-FS</a:t>
                      </a:r>
                      <a:endParaRPr lang="en-SG" sz="1800"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8.36×10</a:t>
                      </a:r>
                      <a:r>
                        <a:rPr lang="en-US" sz="1800" baseline="30000" dirty="0">
                          <a:effectLst/>
                        </a:rPr>
                        <a:t>-6</a:t>
                      </a:r>
                      <a:endParaRPr lang="en-SG"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0.5</a:t>
                      </a:r>
                      <a:endParaRPr lang="en-SG" sz="1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0.43</a:t>
                      </a:r>
                      <a:endParaRPr lang="en-SG"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42042409"/>
                  </a:ext>
                </a:extLst>
              </a:tr>
              <a:tr h="388982">
                <a:tc>
                  <a:txBody>
                    <a:bodyPr/>
                    <a:lstStyle/>
                    <a:p>
                      <a:pPr algn="just"/>
                      <a:r>
                        <a:rPr lang="en-US" sz="1800" i="1" dirty="0">
                          <a:effectLst/>
                        </a:rPr>
                        <a:t>LN-FS</a:t>
                      </a:r>
                      <a:endParaRPr lang="en-SG" sz="1800"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0.38</a:t>
                      </a:r>
                      <a:endParaRPr lang="en-SG"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a:effectLst/>
                        </a:rPr>
                        <a:t>0.67</a:t>
                      </a:r>
                      <a:endParaRPr lang="en-SG" sz="18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US" sz="1800" dirty="0">
                          <a:effectLst/>
                        </a:rPr>
                        <a:t>0.51</a:t>
                      </a:r>
                      <a:endParaRPr lang="en-SG" sz="18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096133334"/>
                  </a:ext>
                </a:extLst>
              </a:tr>
            </a:tbl>
          </a:graphicData>
        </a:graphic>
      </p:graphicFrame>
    </p:spTree>
    <p:extLst>
      <p:ext uri="{BB962C8B-B14F-4D97-AF65-F5344CB8AC3E}">
        <p14:creationId xmlns:p14="http://schemas.microsoft.com/office/powerpoint/2010/main" val="254315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Conclusions, future directions</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5256584"/>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We focused on pattern modeling and forecasting for demand timeseries of B2B products by encoding the continuous variable (demand) to discrete number of states and modeling through a data driven feature dependent Markov chain.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From the entries of the transition probability metrices (one for each timeslot), the score corresponding to a specific pattern of interest is appropriately quantified.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Thereafter we developed methods for explaining the forecasting of specific user defined patterns through a popular method for post hoc explainability.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We performed a case study with real world dataset and compared two feature selection methods for fitting the feature dependent Markov chain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08877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References</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[1] M. C. Cohen, P.-E. Gras, A. </a:t>
            </a:r>
            <a:r>
              <a:rPr kumimoji="0" lang="en-SG" sz="2400" b="0" i="0" u="none" strike="noStrike" kern="1200" cap="none" spc="0" normalizeH="0" baseline="0" noProof="0" dirty="0" err="1">
                <a:ln>
                  <a:noFill/>
                </a:ln>
                <a:solidFill>
                  <a:sysClr val="windowText" lastClr="000000"/>
                </a:solidFill>
                <a:effectLst/>
                <a:uLnTx/>
                <a:uFillTx/>
                <a:latin typeface="Calibri"/>
                <a:ea typeface="+mn-ea"/>
                <a:cs typeface="+mn-cs"/>
              </a:rPr>
              <a:t>Pentecoste</a:t>
            </a: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and R. Zhang, Demand prediction in retail: A practical guide to leverage data and predictive analytics. Springer, 2022.</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[2] F. Doshi-Velez and B. Kim, "Towards a rigorous science of interpretable machine learning," </a:t>
            </a:r>
            <a:r>
              <a:rPr kumimoji="0" lang="en-SG" sz="2400" b="0" i="0" u="none" strike="noStrike" kern="1200" cap="none" spc="0" normalizeH="0" baseline="0" noProof="0" dirty="0" err="1">
                <a:ln>
                  <a:noFill/>
                </a:ln>
                <a:solidFill>
                  <a:sysClr val="windowText" lastClr="000000"/>
                </a:solidFill>
                <a:effectLst/>
                <a:uLnTx/>
                <a:uFillTx/>
                <a:latin typeface="Calibri"/>
                <a:ea typeface="+mn-ea"/>
                <a:cs typeface="+mn-cs"/>
              </a:rPr>
              <a:t>arXiv</a:t>
            </a: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preprint arXiv:.08608, 2017.</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[3] S. Barratt and S. Boyd, "Fitting feature-dependent Markov chains," Journal of Global Optimization, pp. 1-18, 2022.</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[4] S. M. Lundberg and S.-I. Lee, "A unified approach to interpreting model predictions," Advances in neural information processing systems, vol. 30, 2017.</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[5] I. </a:t>
            </a:r>
            <a:r>
              <a:rPr kumimoji="0" lang="en-SG" sz="2400" b="0" i="0" u="none" strike="noStrike" kern="1200" cap="none" spc="0" normalizeH="0" baseline="0" noProof="0" dirty="0" err="1">
                <a:ln>
                  <a:noFill/>
                </a:ln>
                <a:solidFill>
                  <a:sysClr val="windowText" lastClr="000000"/>
                </a:solidFill>
                <a:effectLst/>
                <a:uLnTx/>
                <a:uFillTx/>
                <a:latin typeface="Calibri"/>
                <a:ea typeface="+mn-ea"/>
                <a:cs typeface="+mn-cs"/>
              </a:rPr>
              <a:t>Lemhadri</a:t>
            </a: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F. </a:t>
            </a:r>
            <a:r>
              <a:rPr kumimoji="0" lang="en-SG" sz="2400" b="0" i="0" u="none" strike="noStrike" kern="1200" cap="none" spc="0" normalizeH="0" baseline="0" noProof="0" dirty="0" err="1">
                <a:ln>
                  <a:noFill/>
                </a:ln>
                <a:solidFill>
                  <a:sysClr val="windowText" lastClr="000000"/>
                </a:solidFill>
                <a:effectLst/>
                <a:uLnTx/>
                <a:uFillTx/>
                <a:latin typeface="Calibri"/>
                <a:ea typeface="+mn-ea"/>
                <a:cs typeface="+mn-cs"/>
              </a:rPr>
              <a:t>Ruan</a:t>
            </a: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L. Abraham, and R. </a:t>
            </a:r>
            <a:r>
              <a:rPr kumimoji="0" lang="en-SG" sz="2400" b="0" i="0" u="none" strike="noStrike" kern="1200" cap="none" spc="0" normalizeH="0" baseline="0" noProof="0" dirty="0" err="1">
                <a:ln>
                  <a:noFill/>
                </a:ln>
                <a:solidFill>
                  <a:sysClr val="windowText" lastClr="000000"/>
                </a:solidFill>
                <a:effectLst/>
                <a:uLnTx/>
                <a:uFillTx/>
                <a:latin typeface="Calibri"/>
                <a:ea typeface="+mn-ea"/>
                <a:cs typeface="+mn-cs"/>
              </a:rPr>
              <a:t>Tibshirani</a:t>
            </a: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SG" sz="2400" b="0" i="0" u="none" strike="noStrike" kern="1200" cap="none" spc="0" normalizeH="0" baseline="0" noProof="0" dirty="0" err="1">
                <a:ln>
                  <a:noFill/>
                </a:ln>
                <a:solidFill>
                  <a:sysClr val="windowText" lastClr="000000"/>
                </a:solidFill>
                <a:effectLst/>
                <a:uLnTx/>
                <a:uFillTx/>
                <a:latin typeface="Calibri"/>
                <a:ea typeface="+mn-ea"/>
                <a:cs typeface="+mn-cs"/>
              </a:rPr>
              <a:t>Lassonet</a:t>
            </a: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A neural network with feature sparsity," The Journal of Machine Learning Research, vol. 22, no. 1, pp. 5633-5661, 2021.</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9988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US" sz="3600" dirty="0"/>
              <a:t>O</a:t>
            </a:r>
            <a:r>
              <a:rPr lang="en-SG" sz="3600" dirty="0" err="1"/>
              <a:t>verview</a:t>
            </a:r>
            <a:endParaRPr lang="en-SG" sz="3600" dirty="0"/>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10" name="Content Placeholder 2">
            <a:extLst>
              <a:ext uri="{FF2B5EF4-FFF2-40B4-BE49-F238E27FC236}">
                <a16:creationId xmlns:a16="http://schemas.microsoft.com/office/drawing/2014/main" id="{172F363B-004D-7371-78F3-6F4B9BAEF80D}"/>
              </a:ext>
            </a:extLst>
          </p:cNvPr>
          <p:cNvSpPr txBox="1">
            <a:spLocks/>
          </p:cNvSpPr>
          <p:nvPr/>
        </p:nvSpPr>
        <p:spPr>
          <a:xfrm>
            <a:off x="397005" y="620688"/>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rPr>
              <a:t>Motivation</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b="0" i="0" u="none" strike="noStrike" kern="1200" cap="none" spc="0" normalizeH="0" baseline="0" noProof="0" dirty="0">
                <a:ln>
                  <a:noFill/>
                </a:ln>
                <a:solidFill>
                  <a:sysClr val="windowText" lastClr="000000"/>
                </a:solidFill>
                <a:effectLst/>
                <a:uLnTx/>
                <a:uFillTx/>
                <a:ea typeface="+mn-ea"/>
                <a:cs typeface="+mn-cs"/>
              </a:rPr>
              <a:t>Problem setting</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rPr>
              <a:t>System architecture</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b="0" i="0" u="none" strike="noStrike" kern="1200" cap="none" spc="0" normalizeH="0" baseline="0" noProof="0" dirty="0">
                <a:ln>
                  <a:noFill/>
                </a:ln>
                <a:solidFill>
                  <a:sysClr val="windowText" lastClr="000000"/>
                </a:solidFill>
                <a:effectLst/>
                <a:uLnTx/>
                <a:uFillTx/>
                <a:ea typeface="+mn-ea"/>
                <a:cs typeface="+mn-cs"/>
              </a:rPr>
              <a:t>Model</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rPr>
              <a:t>Experiments</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b="0" i="0" u="none" strike="noStrike" kern="1200" cap="none" spc="0" normalizeH="0" baseline="0" noProof="0" dirty="0">
                <a:ln>
                  <a:noFill/>
                </a:ln>
                <a:solidFill>
                  <a:sysClr val="windowText" lastClr="000000"/>
                </a:solidFill>
                <a:effectLst/>
                <a:uLnTx/>
                <a:uFillTx/>
                <a:ea typeface="+mn-ea"/>
                <a:cs typeface="+mn-cs"/>
              </a:rPr>
              <a:t>Results</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rPr>
              <a:t>Conclusion and future extension</a:t>
            </a:r>
            <a:endParaRPr kumimoji="0" lang="en-US"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b="0" i="0" u="sng"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b="0" i="0" u="none" strike="noStrike" kern="120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val="332486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US" sz="3600" dirty="0"/>
              <a:t>M</a:t>
            </a:r>
            <a:r>
              <a:rPr lang="en-SG" sz="3600" dirty="0" err="1"/>
              <a:t>otivation</a:t>
            </a:r>
            <a:endParaRPr lang="en-SG" sz="3600" dirty="0"/>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10" name="Content Placeholder 2">
            <a:extLst>
              <a:ext uri="{FF2B5EF4-FFF2-40B4-BE49-F238E27FC236}">
                <a16:creationId xmlns:a16="http://schemas.microsoft.com/office/drawing/2014/main" id="{172F363B-004D-7371-78F3-6F4B9BAEF80D}"/>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b="0" i="0" u="none" strike="noStrike" kern="1200" cap="none" spc="0" normalizeH="0" baseline="0" noProof="0" dirty="0">
                <a:ln>
                  <a:noFill/>
                </a:ln>
                <a:solidFill>
                  <a:sysClr val="windowText" lastClr="000000"/>
                </a:solidFill>
                <a:effectLst/>
                <a:uLnTx/>
                <a:uFillTx/>
                <a:cs typeface="Times New Roman" panose="02020603050405020304" pitchFamily="18" charset="0"/>
              </a:rPr>
              <a:t>Deals with the pattern forecasting of demand timeseries for B2B industrial products</a:t>
            </a:r>
            <a:r>
              <a:rPr lang="en-US" dirty="0">
                <a:solidFill>
                  <a:sysClr val="windowText" lastClr="000000"/>
                </a:solidFill>
                <a:cs typeface="Times New Roman" panose="02020603050405020304" pitchFamily="18" charset="0"/>
              </a:rPr>
              <a:t>- </a:t>
            </a:r>
            <a:r>
              <a:rPr kumimoji="0" lang="en-US" b="0" i="0" u="none" strike="noStrike" kern="1200" cap="none" spc="0" normalizeH="0" baseline="0" noProof="0" dirty="0">
                <a:ln>
                  <a:noFill/>
                </a:ln>
                <a:solidFill>
                  <a:sysClr val="windowText" lastClr="000000"/>
                </a:solidFill>
                <a:effectLst/>
                <a:uLnTx/>
                <a:uFillTx/>
                <a:cs typeface="Times New Roman" panose="02020603050405020304" pitchFamily="18" charset="0"/>
              </a:rPr>
              <a:t>less explored [1]</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cs typeface="Times New Roman" panose="02020603050405020304" pitchFamily="18" charset="0"/>
              </a:rPr>
              <a:t>D</a:t>
            </a:r>
            <a:r>
              <a:rPr kumimoji="0" lang="en-US" b="0" i="0" u="none" strike="noStrike" kern="1200" cap="none" spc="0" normalizeH="0" baseline="0" noProof="0" dirty="0" err="1">
                <a:ln>
                  <a:noFill/>
                </a:ln>
                <a:solidFill>
                  <a:sysClr val="windowText" lastClr="000000"/>
                </a:solidFill>
                <a:effectLst/>
                <a:uLnTx/>
                <a:uFillTx/>
                <a:cs typeface="Times New Roman" panose="02020603050405020304" pitchFamily="18" charset="0"/>
              </a:rPr>
              <a:t>emand</a:t>
            </a:r>
            <a:r>
              <a:rPr kumimoji="0" lang="en-US" b="0" i="0" u="none" strike="noStrike" kern="1200" cap="none" spc="0" normalizeH="0" baseline="0" noProof="0" dirty="0">
                <a:ln>
                  <a:noFill/>
                </a:ln>
                <a:solidFill>
                  <a:sysClr val="windowText" lastClr="000000"/>
                </a:solidFill>
                <a:effectLst/>
                <a:uLnTx/>
                <a:uFillTx/>
                <a:cs typeface="Times New Roman" panose="02020603050405020304" pitchFamily="18" charset="0"/>
              </a:rPr>
              <a:t> for different types of B2B products is highly volatile, nonstationary- wide class of statistical distributions</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cs typeface="Times New Roman" panose="02020603050405020304" pitchFamily="18" charset="0"/>
              </a:rPr>
              <a:t>M</a:t>
            </a:r>
            <a:r>
              <a:rPr kumimoji="0" lang="en-US" b="0" i="0" u="none" strike="noStrike" kern="1200" cap="none" spc="0" normalizeH="0" baseline="0" noProof="0" dirty="0" err="1">
                <a:ln>
                  <a:noFill/>
                </a:ln>
                <a:solidFill>
                  <a:sysClr val="windowText" lastClr="000000"/>
                </a:solidFill>
                <a:effectLst/>
                <a:uLnTx/>
                <a:uFillTx/>
                <a:cs typeface="Times New Roman" panose="02020603050405020304" pitchFamily="18" charset="0"/>
              </a:rPr>
              <a:t>anagers</a:t>
            </a:r>
            <a:r>
              <a:rPr kumimoji="0" lang="en-US" b="0" i="0" u="none" strike="noStrike" kern="1200" cap="none" spc="0" normalizeH="0" baseline="0" noProof="0" dirty="0">
                <a:ln>
                  <a:noFill/>
                </a:ln>
                <a:solidFill>
                  <a:sysClr val="windowText" lastClr="000000"/>
                </a:solidFill>
                <a:effectLst/>
                <a:uLnTx/>
                <a:uFillTx/>
                <a:cs typeface="Times New Roman" panose="02020603050405020304" pitchFamily="18" charset="0"/>
              </a:rPr>
              <a:t> require the pattern forecast that is used in upstream decision support systems</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cs typeface="Times New Roman" panose="02020603050405020304" pitchFamily="18" charset="0"/>
              </a:rPr>
              <a:t>B</a:t>
            </a:r>
            <a:r>
              <a:rPr kumimoji="0" lang="en-US" b="0" i="0" u="none" strike="noStrike" kern="1200" cap="none" spc="0" normalizeH="0" baseline="0" noProof="0" dirty="0">
                <a:ln>
                  <a:noFill/>
                </a:ln>
                <a:solidFill>
                  <a:sysClr val="windowText" lastClr="000000"/>
                </a:solidFill>
                <a:effectLst/>
                <a:uLnTx/>
                <a:uFillTx/>
                <a:cs typeface="Times New Roman" panose="02020603050405020304" pitchFamily="18" charset="0"/>
              </a:rPr>
              <a:t>lack-box ML needs explainability for the business users to establish connection with their domain expertise and thereby build trust in the advanced ML technologies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b="0" i="0" u="none" strike="noStrike" kern="1200" cap="none" spc="0" normalizeH="0" baseline="0" noProof="0" dirty="0">
              <a:ln>
                <a:noFill/>
              </a:ln>
              <a:solidFill>
                <a:sysClr val="windowText" lastClr="000000"/>
              </a:solidFill>
              <a:effectLst/>
              <a:uLnTx/>
              <a:uFillTx/>
              <a:cs typeface="Times New Roman" panose="02020603050405020304" pitchFamily="18" charset="0"/>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cs typeface="Times New Roman" panose="02020603050405020304" pitchFamily="18" charset="0"/>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cs typeface="Times New Roman" panose="02020603050405020304" pitchFamily="18" charset="0"/>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cs typeface="Times New Roman" panose="02020603050405020304" pitchFamily="18" charset="0"/>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sng" strike="noStrike" kern="1200" cap="none" spc="0" normalizeH="0" baseline="0" noProof="0" dirty="0">
              <a:ln>
                <a:noFill/>
              </a:ln>
              <a:solidFill>
                <a:sysClr val="windowText" lastClr="000000"/>
              </a:solidFill>
              <a:effectLst/>
              <a:uLnTx/>
              <a:uFillTx/>
              <a:cs typeface="Times New Roman" panose="02020603050405020304" pitchFamily="18" charset="0"/>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cs typeface="Times New Roman" panose="02020603050405020304" pitchFamily="18" charset="0"/>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cs typeface="Times New Roman" panose="02020603050405020304" pitchFamily="18" charset="0"/>
            </a:endParaRPr>
          </a:p>
        </p:txBody>
      </p:sp>
    </p:spTree>
    <p:extLst>
      <p:ext uri="{BB962C8B-B14F-4D97-AF65-F5344CB8AC3E}">
        <p14:creationId xmlns:p14="http://schemas.microsoft.com/office/powerpoint/2010/main" val="405081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Contributions</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10" name="Content Placeholder 2">
            <a:extLst>
              <a:ext uri="{FF2B5EF4-FFF2-40B4-BE49-F238E27FC236}">
                <a16:creationId xmlns:a16="http://schemas.microsoft.com/office/drawing/2014/main" id="{172F363B-004D-7371-78F3-6F4B9BAEF80D}"/>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b="0" i="0" u="none" strike="noStrike" kern="1200" cap="none" spc="0" normalizeH="0" baseline="0" noProof="0" dirty="0">
                <a:ln>
                  <a:noFill/>
                </a:ln>
                <a:solidFill>
                  <a:sysClr val="windowText" lastClr="000000"/>
                </a:solidFill>
                <a:effectLst/>
                <a:uLnTx/>
                <a:uFillTx/>
                <a:ea typeface="+mn-ea"/>
                <a:cs typeface="+mn-cs"/>
              </a:rPr>
              <a:t>Firstly, we propose a method for encoding a continuous variable to a discrete number of states and model the transitions through a data driven feature dependent Markov chain (FDMC) [2]</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rPr>
              <a:t>S</a:t>
            </a:r>
            <a:r>
              <a:rPr kumimoji="0" lang="en-US" b="0" i="0" u="none" strike="noStrike" kern="1200" cap="none" spc="0" normalizeH="0" baseline="0" noProof="0" dirty="0" err="1">
                <a:ln>
                  <a:noFill/>
                </a:ln>
                <a:solidFill>
                  <a:sysClr val="windowText" lastClr="000000"/>
                </a:solidFill>
                <a:effectLst/>
                <a:uLnTx/>
                <a:uFillTx/>
                <a:ea typeface="+mn-ea"/>
                <a:cs typeface="+mn-cs"/>
              </a:rPr>
              <a:t>econdly</a:t>
            </a:r>
            <a:r>
              <a:rPr kumimoji="0" lang="en-US" b="0" i="0" u="none" strike="noStrike" kern="1200" cap="none" spc="0" normalizeH="0" baseline="0" noProof="0" dirty="0">
                <a:ln>
                  <a:noFill/>
                </a:ln>
                <a:solidFill>
                  <a:sysClr val="windowText" lastClr="000000"/>
                </a:solidFill>
                <a:effectLst/>
                <a:uLnTx/>
                <a:uFillTx/>
                <a:ea typeface="+mn-ea"/>
                <a:cs typeface="+mn-cs"/>
              </a:rPr>
              <a:t>, we propose a strategy for quantitative modeling of the pattern of interest through a score as a function of the respective entries in the transition probability matrix (TPM).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b="0" i="0" u="none" strike="noStrike" kern="1200" cap="none" spc="0" normalizeH="0" baseline="0" noProof="0" dirty="0">
                <a:ln>
                  <a:noFill/>
                </a:ln>
                <a:solidFill>
                  <a:sysClr val="windowText" lastClr="000000"/>
                </a:solidFill>
                <a:effectLst/>
                <a:uLnTx/>
                <a:uFillTx/>
                <a:ea typeface="+mn-ea"/>
                <a:cs typeface="+mn-cs"/>
              </a:rPr>
              <a:t>Thereafter based on that score we quantify the likelihood of emergence of the pattern of interest and explain it</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sng"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ea typeface="+mn-ea"/>
              <a:cs typeface="+mn-cs"/>
            </a:endParaRPr>
          </a:p>
        </p:txBody>
      </p:sp>
      <p:sp>
        <p:nvSpPr>
          <p:cNvPr id="3" name="TextBox 2">
            <a:extLst>
              <a:ext uri="{FF2B5EF4-FFF2-40B4-BE49-F238E27FC236}">
                <a16:creationId xmlns:a16="http://schemas.microsoft.com/office/drawing/2014/main" id="{AAE35AB2-5127-4C25-7F63-92B58834179F}"/>
              </a:ext>
            </a:extLst>
          </p:cNvPr>
          <p:cNvSpPr txBox="1"/>
          <p:nvPr/>
        </p:nvSpPr>
        <p:spPr>
          <a:xfrm>
            <a:off x="3779912" y="5929535"/>
            <a:ext cx="8087435" cy="307777"/>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lang="en-SG" sz="1400" b="1" dirty="0">
                <a:solidFill>
                  <a:sysClr val="windowText" lastClr="000000"/>
                </a:solidFill>
                <a:latin typeface="Calibri"/>
              </a:rPr>
              <a:t>System architecture</a:t>
            </a:r>
            <a:endParaRPr kumimoji="0" lang="en-SG" sz="1400" b="1"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4" name="Picture 3" descr="A picture containing diagram&#10;&#10;Description automatically generated">
            <a:extLst>
              <a:ext uri="{FF2B5EF4-FFF2-40B4-BE49-F238E27FC236}">
                <a16:creationId xmlns:a16="http://schemas.microsoft.com/office/drawing/2014/main" id="{FAF7A658-D892-5816-E7CC-FA1AB382EF5F}"/>
              </a:ext>
            </a:extLst>
          </p:cNvPr>
          <p:cNvPicPr>
            <a:picLocks noChangeAspect="1"/>
          </p:cNvPicPr>
          <p:nvPr/>
        </p:nvPicPr>
        <p:blipFill>
          <a:blip r:embed="rId3"/>
          <a:stretch>
            <a:fillRect/>
          </a:stretch>
        </p:blipFill>
        <p:spPr>
          <a:xfrm>
            <a:off x="1493167" y="4149080"/>
            <a:ext cx="6037275" cy="1848488"/>
          </a:xfrm>
          <a:prstGeom prst="rect">
            <a:avLst/>
          </a:prstGeom>
        </p:spPr>
      </p:pic>
    </p:spTree>
    <p:extLst>
      <p:ext uri="{BB962C8B-B14F-4D97-AF65-F5344CB8AC3E}">
        <p14:creationId xmlns:p14="http://schemas.microsoft.com/office/powerpoint/2010/main" val="89863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Feature based Markov Chain</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rPr>
              <a:t>DTMC is a stochastic process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rPr>
              <a:t>     is the state at time step </a:t>
            </a:r>
            <a:r>
              <a:rPr lang="en-US" i="1" dirty="0">
                <a:solidFill>
                  <a:sysClr val="windowText" lastClr="000000"/>
                </a:solidFill>
              </a:rPr>
              <a:t>t</a:t>
            </a:r>
            <a:r>
              <a:rPr lang="en-US" dirty="0">
                <a:solidFill>
                  <a:sysClr val="windowText" lastClr="000000"/>
                </a:solidFill>
              </a:rPr>
              <a:t> and such that,                       and                        </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Where       is independent of the timestep and of past history.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The transition probability matrix (TPM) associated with any DTMC is a matrix, </a:t>
            </a:r>
            <a:r>
              <a:rPr kumimoji="0" lang="en-US" sz="2400" i="1" u="none" strike="noStrike" kern="1200" cap="none" spc="0" normalizeH="0" baseline="0" noProof="0" dirty="0">
                <a:ln>
                  <a:noFill/>
                </a:ln>
                <a:solidFill>
                  <a:sysClr val="windowText" lastClr="000000"/>
                </a:solidFill>
                <a:effectLst/>
                <a:uLnTx/>
                <a:uFillTx/>
                <a:ea typeface="+mn-ea"/>
                <a:cs typeface="+mn-cs"/>
              </a:rPr>
              <a:t>P</a:t>
            </a:r>
            <a:r>
              <a:rPr kumimoji="0" lang="en-US" sz="2400" b="0" i="0" u="none" strike="noStrike" kern="1200" cap="none" spc="0" normalizeH="0" baseline="-25000" noProof="0" dirty="0">
                <a:ln>
                  <a:noFill/>
                </a:ln>
                <a:solidFill>
                  <a:sysClr val="windowText" lastClr="000000"/>
                </a:solidFill>
                <a:effectLst/>
                <a:uLnTx/>
                <a:uFillTx/>
                <a:ea typeface="+mn-ea"/>
                <a:cs typeface="+mn-cs"/>
              </a:rPr>
              <a:t>t</a:t>
            </a:r>
            <a:r>
              <a:rPr kumimoji="0" lang="en-US" sz="2400" b="0" i="0" u="none" strike="noStrike" kern="1200" cap="none" spc="0" normalizeH="0" baseline="0" noProof="0" dirty="0">
                <a:ln>
                  <a:noFill/>
                </a:ln>
                <a:solidFill>
                  <a:sysClr val="windowText" lastClr="000000"/>
                </a:solidFill>
                <a:effectLst/>
                <a:uLnTx/>
                <a:uFillTx/>
                <a:ea typeface="+mn-ea"/>
                <a:cs typeface="+mn-cs"/>
              </a:rPr>
              <a:t>, for timeslot </a:t>
            </a:r>
            <a:r>
              <a:rPr kumimoji="0" lang="en-US" sz="2400" b="0" i="1" u="none" strike="noStrike" kern="1200" cap="none" spc="0" normalizeH="0" baseline="0" noProof="0" dirty="0">
                <a:ln>
                  <a:noFill/>
                </a:ln>
                <a:solidFill>
                  <a:sysClr val="windowText" lastClr="000000"/>
                </a:solidFill>
                <a:effectLst/>
                <a:uLnTx/>
                <a:uFillTx/>
                <a:ea typeface="+mn-ea"/>
                <a:cs typeface="+mn-cs"/>
              </a:rPr>
              <a:t>t</a:t>
            </a:r>
            <a:r>
              <a:rPr kumimoji="0" lang="en-US" sz="2400" b="0" i="0" u="none" strike="noStrike" kern="1200" cap="none" spc="0" normalizeH="0" baseline="0" noProof="0" dirty="0">
                <a:ln>
                  <a:noFill/>
                </a:ln>
                <a:solidFill>
                  <a:sysClr val="windowText" lastClr="000000"/>
                </a:solidFill>
                <a:effectLst/>
                <a:uLnTx/>
                <a:uFillTx/>
                <a:ea typeface="+mn-ea"/>
                <a:cs typeface="+mn-cs"/>
              </a:rPr>
              <a:t>, whose (</a:t>
            </a:r>
            <a:r>
              <a:rPr kumimoji="0" lang="en-US" sz="2400" b="0" i="1" u="none" strike="noStrike" kern="1200" cap="none" spc="0" normalizeH="0" baseline="0" noProof="0" dirty="0" err="1">
                <a:ln>
                  <a:noFill/>
                </a:ln>
                <a:solidFill>
                  <a:sysClr val="windowText" lastClr="000000"/>
                </a:solidFill>
                <a:effectLst/>
                <a:uLnTx/>
                <a:uFillTx/>
                <a:ea typeface="+mn-ea"/>
                <a:cs typeface="+mn-cs"/>
              </a:rPr>
              <a:t>i</a:t>
            </a:r>
            <a:r>
              <a:rPr kumimoji="0" lang="en-US" sz="2400" b="0" i="0" u="none" strike="noStrike" kern="1200" cap="none" spc="0" normalizeH="0" baseline="0" noProof="0" dirty="0">
                <a:ln>
                  <a:noFill/>
                </a:ln>
                <a:solidFill>
                  <a:sysClr val="windowText" lastClr="000000"/>
                </a:solidFill>
                <a:effectLst/>
                <a:uLnTx/>
                <a:uFillTx/>
                <a:ea typeface="+mn-ea"/>
                <a:cs typeface="+mn-cs"/>
              </a:rPr>
              <a:t>, </a:t>
            </a:r>
            <a:r>
              <a:rPr kumimoji="0" lang="en-US" sz="2400" b="0" i="1" u="none" strike="noStrike" kern="1200" cap="none" spc="0" normalizeH="0" baseline="0" noProof="0" dirty="0">
                <a:ln>
                  <a:noFill/>
                </a:ln>
                <a:solidFill>
                  <a:sysClr val="windowText" lastClr="000000"/>
                </a:solidFill>
                <a:effectLst/>
                <a:uLnTx/>
                <a:uFillTx/>
                <a:ea typeface="+mn-ea"/>
                <a:cs typeface="+mn-cs"/>
              </a:rPr>
              <a:t>j</a:t>
            </a:r>
            <a:r>
              <a:rPr kumimoji="0" lang="en-US" sz="2400" b="0" i="0" u="none" strike="noStrike" kern="1200" cap="none" spc="0" normalizeH="0" baseline="0" noProof="0" dirty="0">
                <a:ln>
                  <a:noFill/>
                </a:ln>
                <a:solidFill>
                  <a:sysClr val="windowText" lastClr="000000"/>
                </a:solidFill>
                <a:effectLst/>
                <a:uLnTx/>
                <a:uFillTx/>
                <a:ea typeface="+mn-ea"/>
                <a:cs typeface="+mn-cs"/>
              </a:rPr>
              <a:t>)</a:t>
            </a:r>
            <a:r>
              <a:rPr kumimoji="0" lang="en-US" sz="2400" b="0" i="0" u="none" strike="noStrike" kern="1200" cap="none" spc="0" normalizeH="0" baseline="30000" noProof="0" dirty="0" err="1">
                <a:ln>
                  <a:noFill/>
                </a:ln>
                <a:solidFill>
                  <a:sysClr val="windowText" lastClr="000000"/>
                </a:solidFill>
                <a:effectLst/>
                <a:uLnTx/>
                <a:uFillTx/>
                <a:ea typeface="+mn-ea"/>
                <a:cs typeface="+mn-cs"/>
              </a:rPr>
              <a:t>th</a:t>
            </a:r>
            <a:r>
              <a:rPr kumimoji="0" lang="en-US" sz="2400" b="0" i="0" u="none" strike="noStrike" kern="1200" cap="none" spc="0" normalizeH="0" baseline="0" noProof="0" dirty="0">
                <a:ln>
                  <a:noFill/>
                </a:ln>
                <a:solidFill>
                  <a:sysClr val="windowText" lastClr="000000"/>
                </a:solidFill>
                <a:effectLst/>
                <a:uLnTx/>
                <a:uFillTx/>
                <a:ea typeface="+mn-ea"/>
                <a:cs typeface="+mn-cs"/>
              </a:rPr>
              <a:t> entry    represents the probability of going to state </a:t>
            </a:r>
            <a:r>
              <a:rPr kumimoji="0" lang="en-US" sz="2400" b="0" i="1" u="none" strike="noStrike" kern="1200" cap="none" spc="0" normalizeH="0" baseline="0" noProof="0" dirty="0">
                <a:ln>
                  <a:noFill/>
                </a:ln>
                <a:solidFill>
                  <a:sysClr val="windowText" lastClr="000000"/>
                </a:solidFill>
                <a:effectLst/>
                <a:uLnTx/>
                <a:uFillTx/>
                <a:ea typeface="+mn-ea"/>
                <a:cs typeface="+mn-cs"/>
              </a:rPr>
              <a:t>j</a:t>
            </a:r>
            <a:r>
              <a:rPr kumimoji="0" lang="en-US" sz="2400" b="0" i="0" u="none" strike="noStrike" kern="1200" cap="none" spc="0" normalizeH="0" baseline="0" noProof="0" dirty="0">
                <a:ln>
                  <a:noFill/>
                </a:ln>
                <a:solidFill>
                  <a:sysClr val="windowText" lastClr="000000"/>
                </a:solidFill>
                <a:effectLst/>
                <a:uLnTx/>
                <a:uFillTx/>
                <a:ea typeface="+mn-ea"/>
                <a:cs typeface="+mn-cs"/>
              </a:rPr>
              <a:t> on the next transition given the current state is </a:t>
            </a:r>
            <a:r>
              <a:rPr kumimoji="0" lang="en-US" sz="2400" b="0" i="1" u="none" strike="noStrike" kern="1200" cap="none" spc="0" normalizeH="0" baseline="0" noProof="0" dirty="0" err="1">
                <a:ln>
                  <a:noFill/>
                </a:ln>
                <a:solidFill>
                  <a:sysClr val="windowText" lastClr="000000"/>
                </a:solidFill>
                <a:effectLst/>
                <a:uLnTx/>
                <a:uFillTx/>
                <a:ea typeface="+mn-ea"/>
                <a:cs typeface="+mn-cs"/>
              </a:rPr>
              <a:t>i</a:t>
            </a: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We adopt method [3] to compute the TPM through a set of features that may be considered as a data driven approach with a specified feature matrix for</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sng"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ea typeface="+mn-ea"/>
              <a:cs typeface="+mn-cs"/>
            </a:endParaRPr>
          </a:p>
        </p:txBody>
      </p:sp>
      <p:sp>
        <p:nvSpPr>
          <p:cNvPr id="16" name="Rectangle 13">
            <a:extLst>
              <a:ext uri="{FF2B5EF4-FFF2-40B4-BE49-F238E27FC236}">
                <a16:creationId xmlns:a16="http://schemas.microsoft.com/office/drawing/2014/main" id="{116BEE64-61E2-F7A8-091B-9E614F3B2A3D}"/>
              </a:ext>
            </a:extLst>
          </p:cNvPr>
          <p:cNvSpPr>
            <a:spLocks noChangeArrowheads="1"/>
          </p:cNvSpPr>
          <p:nvPr/>
        </p:nvSpPr>
        <p:spPr bwMode="auto">
          <a:xfrm>
            <a:off x="1403647" y="1625733"/>
            <a:ext cx="222744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SG"/>
          </a:p>
        </p:txBody>
      </p:sp>
      <p:graphicFrame>
        <p:nvGraphicFramePr>
          <p:cNvPr id="17" name="Object 16">
            <a:extLst>
              <a:ext uri="{FF2B5EF4-FFF2-40B4-BE49-F238E27FC236}">
                <a16:creationId xmlns:a16="http://schemas.microsoft.com/office/drawing/2014/main" id="{F33AFB33-E8FA-B2CB-C9E5-C8D5EAE967AD}"/>
              </a:ext>
            </a:extLst>
          </p:cNvPr>
          <p:cNvGraphicFramePr>
            <a:graphicFrameLocks noChangeAspect="1"/>
          </p:cNvGraphicFramePr>
          <p:nvPr>
            <p:extLst>
              <p:ext uri="{D42A27DB-BD31-4B8C-83A1-F6EECF244321}">
                <p14:modId xmlns:p14="http://schemas.microsoft.com/office/powerpoint/2010/main" val="1291654568"/>
              </p:ext>
            </p:extLst>
          </p:nvPr>
        </p:nvGraphicFramePr>
        <p:xfrm>
          <a:off x="2051720" y="1150690"/>
          <a:ext cx="1472013" cy="373310"/>
        </p:xfrm>
        <a:graphic>
          <a:graphicData uri="http://schemas.openxmlformats.org/presentationml/2006/ole">
            <mc:AlternateContent xmlns:mc="http://schemas.openxmlformats.org/markup-compatibility/2006">
              <mc:Choice xmlns:v="urn:schemas-microsoft-com:vml" Requires="v">
                <p:oleObj name="Equation" r:id="rId3" imgW="761760" imgH="177480" progId="Equation.DSMT4">
                  <p:embed/>
                </p:oleObj>
              </mc:Choice>
              <mc:Fallback>
                <p:oleObj name="Equation" r:id="rId3" imgW="761760" imgH="177480" progId="Equation.DSMT4">
                  <p:embed/>
                  <p:pic>
                    <p:nvPicPr>
                      <p:cNvPr id="0" name="Object 12"/>
                      <p:cNvPicPr>
                        <a:picLocks noChangeAspect="1" noChangeArrowheads="1"/>
                      </p:cNvPicPr>
                      <p:nvPr/>
                    </p:nvPicPr>
                    <p:blipFill>
                      <a:blip r:embed="rId4"/>
                      <a:srcRect/>
                      <a:stretch>
                        <a:fillRect/>
                      </a:stretch>
                    </p:blipFill>
                    <p:spPr bwMode="auto">
                      <a:xfrm>
                        <a:off x="2051720" y="1150690"/>
                        <a:ext cx="1472013" cy="373310"/>
                      </a:xfrm>
                      <a:prstGeom prst="rect">
                        <a:avLst/>
                      </a:prstGeom>
                      <a:noFill/>
                    </p:spPr>
                  </p:pic>
                </p:oleObj>
              </mc:Fallback>
            </mc:AlternateContent>
          </a:graphicData>
        </a:graphic>
      </p:graphicFrame>
      <p:graphicFrame>
        <p:nvGraphicFramePr>
          <p:cNvPr id="24" name="Object 23">
            <a:extLst>
              <a:ext uri="{FF2B5EF4-FFF2-40B4-BE49-F238E27FC236}">
                <a16:creationId xmlns:a16="http://schemas.microsoft.com/office/drawing/2014/main" id="{23D3C603-E4B1-9C32-DA45-AF3B6C675A8C}"/>
              </a:ext>
            </a:extLst>
          </p:cNvPr>
          <p:cNvGraphicFramePr>
            <a:graphicFrameLocks noChangeAspect="1"/>
          </p:cNvGraphicFramePr>
          <p:nvPr>
            <p:extLst>
              <p:ext uri="{D42A27DB-BD31-4B8C-83A1-F6EECF244321}">
                <p14:modId xmlns:p14="http://schemas.microsoft.com/office/powerpoint/2010/main" val="3720058796"/>
              </p:ext>
            </p:extLst>
          </p:nvPr>
        </p:nvGraphicFramePr>
        <p:xfrm>
          <a:off x="6146800" y="3327400"/>
          <a:ext cx="914400" cy="173038"/>
        </p:xfrm>
        <a:graphic>
          <a:graphicData uri="http://schemas.openxmlformats.org/presentationml/2006/ole">
            <mc:AlternateContent xmlns:mc="http://schemas.openxmlformats.org/markup-compatibility/2006">
              <mc:Choice xmlns:v="urn:schemas-microsoft-com:vml" Requires="v">
                <p:oleObj name="Equation" r:id="rId5" imgW="914400" imgH="172800" progId="Equation.DSMT4">
                  <p:embed/>
                </p:oleObj>
              </mc:Choice>
              <mc:Fallback>
                <p:oleObj name="Equation" r:id="rId5" imgW="914400" imgH="172800" progId="Equation.DSMT4">
                  <p:embed/>
                  <p:pic>
                    <p:nvPicPr>
                      <p:cNvPr id="0" name=""/>
                      <p:cNvPicPr/>
                      <p:nvPr/>
                    </p:nvPicPr>
                    <p:blipFill>
                      <a:blip r:embed="rId6"/>
                      <a:stretch>
                        <a:fillRect/>
                      </a:stretch>
                    </p:blipFill>
                    <p:spPr>
                      <a:xfrm>
                        <a:off x="6146800" y="3327400"/>
                        <a:ext cx="914400" cy="173038"/>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C9F864CF-7552-2F88-C131-F4B7CFFB3141}"/>
              </a:ext>
            </a:extLst>
          </p:cNvPr>
          <p:cNvGraphicFramePr>
            <a:graphicFrameLocks noChangeAspect="1"/>
          </p:cNvGraphicFramePr>
          <p:nvPr>
            <p:extLst>
              <p:ext uri="{D42A27DB-BD31-4B8C-83A1-F6EECF244321}">
                <p14:modId xmlns:p14="http://schemas.microsoft.com/office/powerpoint/2010/main" val="4284180538"/>
              </p:ext>
            </p:extLst>
          </p:nvPr>
        </p:nvGraphicFramePr>
        <p:xfrm>
          <a:off x="696320" y="1524000"/>
          <a:ext cx="359306" cy="449131"/>
        </p:xfrm>
        <a:graphic>
          <a:graphicData uri="http://schemas.openxmlformats.org/presentationml/2006/ole">
            <mc:AlternateContent xmlns:mc="http://schemas.openxmlformats.org/markup-compatibility/2006">
              <mc:Choice xmlns:v="urn:schemas-microsoft-com:vml" Requires="v">
                <p:oleObj name="Equation" r:id="rId7" imgW="126720" imgH="177480" progId="Equation.DSMT4">
                  <p:embed/>
                </p:oleObj>
              </mc:Choice>
              <mc:Fallback>
                <p:oleObj name="Equation" r:id="rId7" imgW="126720" imgH="177480" progId="Equation.DSMT4">
                  <p:embed/>
                  <p:pic>
                    <p:nvPicPr>
                      <p:cNvPr id="0" name=""/>
                      <p:cNvPicPr/>
                      <p:nvPr/>
                    </p:nvPicPr>
                    <p:blipFill>
                      <a:blip r:embed="rId8"/>
                      <a:stretch>
                        <a:fillRect/>
                      </a:stretch>
                    </p:blipFill>
                    <p:spPr>
                      <a:xfrm>
                        <a:off x="696320" y="1524000"/>
                        <a:ext cx="359306" cy="449131"/>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426AFDEE-AA8C-C0BF-2517-3350B6918DF6}"/>
              </a:ext>
            </a:extLst>
          </p:cNvPr>
          <p:cNvGraphicFramePr>
            <a:graphicFrameLocks noChangeAspect="1"/>
          </p:cNvGraphicFramePr>
          <p:nvPr>
            <p:extLst>
              <p:ext uri="{D42A27DB-BD31-4B8C-83A1-F6EECF244321}">
                <p14:modId xmlns:p14="http://schemas.microsoft.com/office/powerpoint/2010/main" val="1178292757"/>
              </p:ext>
            </p:extLst>
          </p:nvPr>
        </p:nvGraphicFramePr>
        <p:xfrm>
          <a:off x="5868144" y="1556792"/>
          <a:ext cx="1619250" cy="384175"/>
        </p:xfrm>
        <a:graphic>
          <a:graphicData uri="http://schemas.openxmlformats.org/presentationml/2006/ole">
            <mc:AlternateContent xmlns:mc="http://schemas.openxmlformats.org/markup-compatibility/2006">
              <mc:Choice xmlns:v="urn:schemas-microsoft-com:vml" Requires="v">
                <p:oleObj name="Equation" r:id="rId9" imgW="647640" imgH="177480" progId="Equation.DSMT4">
                  <p:embed/>
                </p:oleObj>
              </mc:Choice>
              <mc:Fallback>
                <p:oleObj name="Equation" r:id="rId9" imgW="647640" imgH="177480" progId="Equation.DSMT4">
                  <p:embed/>
                  <p:pic>
                    <p:nvPicPr>
                      <p:cNvPr id="25" name="Object 24">
                        <a:extLst>
                          <a:ext uri="{FF2B5EF4-FFF2-40B4-BE49-F238E27FC236}">
                            <a16:creationId xmlns:a16="http://schemas.microsoft.com/office/drawing/2014/main" id="{C9F864CF-7552-2F88-C131-F4B7CFFB3141}"/>
                          </a:ext>
                        </a:extLst>
                      </p:cNvPr>
                      <p:cNvPicPr/>
                      <p:nvPr/>
                    </p:nvPicPr>
                    <p:blipFill>
                      <a:blip r:embed="rId10"/>
                      <a:stretch>
                        <a:fillRect/>
                      </a:stretch>
                    </p:blipFill>
                    <p:spPr>
                      <a:xfrm>
                        <a:off x="5868144" y="1556792"/>
                        <a:ext cx="1619250" cy="384175"/>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2F1B7FE5-51F2-A9BC-A028-A584E10E76B9}"/>
              </a:ext>
            </a:extLst>
          </p:cNvPr>
          <p:cNvGraphicFramePr>
            <a:graphicFrameLocks noChangeAspect="1"/>
          </p:cNvGraphicFramePr>
          <p:nvPr>
            <p:extLst>
              <p:ext uri="{D42A27DB-BD31-4B8C-83A1-F6EECF244321}">
                <p14:modId xmlns:p14="http://schemas.microsoft.com/office/powerpoint/2010/main" val="1168163394"/>
              </p:ext>
            </p:extLst>
          </p:nvPr>
        </p:nvGraphicFramePr>
        <p:xfrm>
          <a:off x="7905454" y="1529985"/>
          <a:ext cx="1347066" cy="449263"/>
        </p:xfrm>
        <a:graphic>
          <a:graphicData uri="http://schemas.openxmlformats.org/presentationml/2006/ole">
            <mc:AlternateContent xmlns:mc="http://schemas.openxmlformats.org/markup-compatibility/2006">
              <mc:Choice xmlns:v="urn:schemas-microsoft-com:vml" Requires="v">
                <p:oleObj name="Equation" r:id="rId11" imgW="558720" imgH="203040" progId="Equation.DSMT4">
                  <p:embed/>
                </p:oleObj>
              </mc:Choice>
              <mc:Fallback>
                <p:oleObj name="Equation" r:id="rId11" imgW="558720" imgH="203040" progId="Equation.DSMT4">
                  <p:embed/>
                  <p:pic>
                    <p:nvPicPr>
                      <p:cNvPr id="0" name=""/>
                      <p:cNvPicPr/>
                      <p:nvPr/>
                    </p:nvPicPr>
                    <p:blipFill>
                      <a:blip r:embed="rId12"/>
                      <a:stretch>
                        <a:fillRect/>
                      </a:stretch>
                    </p:blipFill>
                    <p:spPr>
                      <a:xfrm>
                        <a:off x="7905454" y="1529985"/>
                        <a:ext cx="1347066" cy="449263"/>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4140F00C-2A44-955B-A005-64377E19E75B}"/>
              </a:ext>
            </a:extLst>
          </p:cNvPr>
          <p:cNvGraphicFramePr>
            <a:graphicFrameLocks noChangeAspect="1"/>
          </p:cNvGraphicFramePr>
          <p:nvPr>
            <p:extLst>
              <p:ext uri="{D42A27DB-BD31-4B8C-83A1-F6EECF244321}">
                <p14:modId xmlns:p14="http://schemas.microsoft.com/office/powerpoint/2010/main" val="3500755731"/>
              </p:ext>
            </p:extLst>
          </p:nvPr>
        </p:nvGraphicFramePr>
        <p:xfrm>
          <a:off x="1115616" y="1988840"/>
          <a:ext cx="7172835" cy="397408"/>
        </p:xfrm>
        <a:graphic>
          <a:graphicData uri="http://schemas.openxmlformats.org/presentationml/2006/ole">
            <mc:AlternateContent xmlns:mc="http://schemas.openxmlformats.org/markup-compatibility/2006">
              <mc:Choice xmlns:v="urn:schemas-microsoft-com:vml" Requires="v">
                <p:oleObj name="Equation" r:id="rId13" imgW="3543120" imgH="215640" progId="Equation.DSMT4">
                  <p:embed/>
                </p:oleObj>
              </mc:Choice>
              <mc:Fallback>
                <p:oleObj name="Equation" r:id="rId13" imgW="3543120" imgH="215640" progId="Equation.DSMT4">
                  <p:embed/>
                  <p:pic>
                    <p:nvPicPr>
                      <p:cNvPr id="0" name=""/>
                      <p:cNvPicPr/>
                      <p:nvPr/>
                    </p:nvPicPr>
                    <p:blipFill>
                      <a:blip r:embed="rId14"/>
                      <a:stretch>
                        <a:fillRect/>
                      </a:stretch>
                    </p:blipFill>
                    <p:spPr>
                      <a:xfrm>
                        <a:off x="1115616" y="1988840"/>
                        <a:ext cx="7172835" cy="397408"/>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CAF87C6A-F37B-67FA-C93F-B2BBBCC4D66A}"/>
              </a:ext>
            </a:extLst>
          </p:cNvPr>
          <p:cNvGraphicFramePr>
            <a:graphicFrameLocks noChangeAspect="1"/>
          </p:cNvGraphicFramePr>
          <p:nvPr>
            <p:extLst>
              <p:ext uri="{D42A27DB-BD31-4B8C-83A1-F6EECF244321}">
                <p14:modId xmlns:p14="http://schemas.microsoft.com/office/powerpoint/2010/main" val="774827729"/>
              </p:ext>
            </p:extLst>
          </p:nvPr>
        </p:nvGraphicFramePr>
        <p:xfrm>
          <a:off x="1331640" y="2455527"/>
          <a:ext cx="504057" cy="397409"/>
        </p:xfrm>
        <a:graphic>
          <a:graphicData uri="http://schemas.openxmlformats.org/presentationml/2006/ole">
            <mc:AlternateContent xmlns:mc="http://schemas.openxmlformats.org/markup-compatibility/2006">
              <mc:Choice xmlns:v="urn:schemas-microsoft-com:vml" Requires="v">
                <p:oleObj name="Equation" r:id="rId15" imgW="203040" imgH="203040" progId="Equation.DSMT4">
                  <p:embed/>
                </p:oleObj>
              </mc:Choice>
              <mc:Fallback>
                <p:oleObj name="Equation" r:id="rId15" imgW="203040" imgH="203040" progId="Equation.DSMT4">
                  <p:embed/>
                  <p:pic>
                    <p:nvPicPr>
                      <p:cNvPr id="0" name=""/>
                      <p:cNvPicPr/>
                      <p:nvPr/>
                    </p:nvPicPr>
                    <p:blipFill>
                      <a:blip r:embed="rId16"/>
                      <a:stretch>
                        <a:fillRect/>
                      </a:stretch>
                    </p:blipFill>
                    <p:spPr>
                      <a:xfrm>
                        <a:off x="1331640" y="2455527"/>
                        <a:ext cx="504057" cy="397409"/>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E2EF7F60-2301-8204-8E3D-31911EDC2A04}"/>
              </a:ext>
            </a:extLst>
          </p:cNvPr>
          <p:cNvGraphicFramePr>
            <a:graphicFrameLocks noChangeAspect="1"/>
          </p:cNvGraphicFramePr>
          <p:nvPr>
            <p:extLst>
              <p:ext uri="{D42A27DB-BD31-4B8C-83A1-F6EECF244321}">
                <p14:modId xmlns:p14="http://schemas.microsoft.com/office/powerpoint/2010/main" val="347459379"/>
              </p:ext>
            </p:extLst>
          </p:nvPr>
        </p:nvGraphicFramePr>
        <p:xfrm>
          <a:off x="7339845" y="3284984"/>
          <a:ext cx="504057" cy="397409"/>
        </p:xfrm>
        <a:graphic>
          <a:graphicData uri="http://schemas.openxmlformats.org/presentationml/2006/ole">
            <mc:AlternateContent xmlns:mc="http://schemas.openxmlformats.org/markup-compatibility/2006">
              <mc:Choice xmlns:v="urn:schemas-microsoft-com:vml" Requires="v">
                <p:oleObj name="Equation" r:id="rId17" imgW="203040" imgH="203040" progId="Equation.DSMT4">
                  <p:embed/>
                </p:oleObj>
              </mc:Choice>
              <mc:Fallback>
                <p:oleObj name="Equation" r:id="rId17" imgW="203040" imgH="203040" progId="Equation.DSMT4">
                  <p:embed/>
                  <p:pic>
                    <p:nvPicPr>
                      <p:cNvPr id="33" name="Object 32">
                        <a:extLst>
                          <a:ext uri="{FF2B5EF4-FFF2-40B4-BE49-F238E27FC236}">
                            <a16:creationId xmlns:a16="http://schemas.microsoft.com/office/drawing/2014/main" id="{CAF87C6A-F37B-67FA-C93F-B2BBBCC4D66A}"/>
                          </a:ext>
                        </a:extLst>
                      </p:cNvPr>
                      <p:cNvPicPr/>
                      <p:nvPr/>
                    </p:nvPicPr>
                    <p:blipFill>
                      <a:blip r:embed="rId16"/>
                      <a:stretch>
                        <a:fillRect/>
                      </a:stretch>
                    </p:blipFill>
                    <p:spPr>
                      <a:xfrm>
                        <a:off x="7339845" y="3284984"/>
                        <a:ext cx="504057" cy="397409"/>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BAABB81E-AD30-9AA0-E381-71D941CC76FC}"/>
              </a:ext>
            </a:extLst>
          </p:cNvPr>
          <p:cNvGraphicFramePr>
            <a:graphicFrameLocks noChangeAspect="1"/>
          </p:cNvGraphicFramePr>
          <p:nvPr>
            <p:extLst>
              <p:ext uri="{D42A27DB-BD31-4B8C-83A1-F6EECF244321}">
                <p14:modId xmlns:p14="http://schemas.microsoft.com/office/powerpoint/2010/main" val="4226945298"/>
              </p:ext>
            </p:extLst>
          </p:nvPr>
        </p:nvGraphicFramePr>
        <p:xfrm>
          <a:off x="4250241" y="5119824"/>
          <a:ext cx="523127" cy="397408"/>
        </p:xfrm>
        <a:graphic>
          <a:graphicData uri="http://schemas.openxmlformats.org/presentationml/2006/ole">
            <mc:AlternateContent xmlns:mc="http://schemas.openxmlformats.org/markup-compatibility/2006">
              <mc:Choice xmlns:v="urn:schemas-microsoft-com:vml" Requires="v">
                <p:oleObj name="Equation" r:id="rId18" imgW="164880" imgH="152280" progId="Equation.DSMT4">
                  <p:embed/>
                </p:oleObj>
              </mc:Choice>
              <mc:Fallback>
                <p:oleObj name="Equation" r:id="rId18" imgW="164880" imgH="152280" progId="Equation.DSMT4">
                  <p:embed/>
                  <p:pic>
                    <p:nvPicPr>
                      <p:cNvPr id="0" name=""/>
                      <p:cNvPicPr/>
                      <p:nvPr/>
                    </p:nvPicPr>
                    <p:blipFill>
                      <a:blip r:embed="rId19"/>
                      <a:stretch>
                        <a:fillRect/>
                      </a:stretch>
                    </p:blipFill>
                    <p:spPr>
                      <a:xfrm>
                        <a:off x="4250241" y="5119824"/>
                        <a:ext cx="523127" cy="397408"/>
                      </a:xfrm>
                      <a:prstGeom prst="rect">
                        <a:avLst/>
                      </a:prstGeom>
                    </p:spPr>
                  </p:pic>
                </p:oleObj>
              </mc:Fallback>
            </mc:AlternateContent>
          </a:graphicData>
        </a:graphic>
      </p:graphicFrame>
    </p:spTree>
    <p:extLst>
      <p:ext uri="{BB962C8B-B14F-4D97-AF65-F5344CB8AC3E}">
        <p14:creationId xmlns:p14="http://schemas.microsoft.com/office/powerpoint/2010/main" val="21238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Explainability</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This paper provides two metrices to evaluate the quality of the explainability namely, </a:t>
            </a:r>
            <a:r>
              <a:rPr kumimoji="0" lang="en-US" sz="2400" b="0" i="0" u="none" strike="noStrike" kern="1200" cap="none" spc="0" normalizeH="0" baseline="0" noProof="0" dirty="0" err="1">
                <a:ln>
                  <a:noFill/>
                </a:ln>
                <a:solidFill>
                  <a:sysClr val="windowText" lastClr="000000"/>
                </a:solidFill>
                <a:effectLst/>
                <a:uLnTx/>
                <a:uFillTx/>
                <a:latin typeface="Calibri"/>
                <a:ea typeface="+mn-ea"/>
                <a:cs typeface="+mn-cs"/>
              </a:rPr>
              <a:t>i</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relevance, and, ii) informativeness.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Relevance is defined as the extent to which the explanation is consistent with the inherent physical process and is evaluated based on user feedback/annotations.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Informativeness is defined as the amount of information contained in the explanation.</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We measure this by the sharpness of feature attributes such as the variance in the importance score. Higher the variance higher is the information content</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sng"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22496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Explainability</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Our input data is high dimensional where the number of columns is much higher than number of rows, therefore the value of the appropriateness in choosing the feature selection method is significantly high. We leverage a recently developed lasso type feature selection method that enforces feature sparsity, controllability, namely </a:t>
            </a:r>
            <a:r>
              <a:rPr kumimoji="0" lang="en-US" sz="2400" b="0" i="0" u="none" strike="noStrike" kern="1200" cap="none" spc="0" normalizeH="0" baseline="0" noProof="0" dirty="0" err="1">
                <a:ln>
                  <a:noFill/>
                </a:ln>
                <a:solidFill>
                  <a:sysClr val="windowText" lastClr="000000"/>
                </a:solidFill>
                <a:effectLst/>
                <a:uLnTx/>
                <a:uFillTx/>
                <a:latin typeface="Calibri"/>
                <a:ea typeface="+mn-ea"/>
                <a:cs typeface="+mn-cs"/>
              </a:rPr>
              <a:t>LassoNet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compared the performance with a conventional method based on decision tree; referred to as DT-FS in terms of accuracy and explainability</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sng"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509555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Experiments</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397005" y="620688"/>
            <a:ext cx="8229600" cy="4876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In our dataset we have 56 months demand and 96 related indices used as features, referred to as X</a:t>
            </a:r>
            <a:r>
              <a:rPr kumimoji="0" lang="en-US" sz="2400" b="0" i="0" u="none" strike="noStrike" kern="1200" cap="none" spc="0" normalizeH="0" baseline="-25000" noProof="0" dirty="0">
                <a:ln>
                  <a:noFill/>
                </a:ln>
                <a:solidFill>
                  <a:sysClr val="windowText" lastClr="000000"/>
                </a:solidFill>
                <a:effectLst/>
                <a:uLnTx/>
                <a:uFillTx/>
                <a:latin typeface="Calibri"/>
                <a:ea typeface="+mn-ea"/>
                <a:cs typeface="+mn-cs"/>
              </a:rPr>
              <a:t>1</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to X</a:t>
            </a:r>
            <a:r>
              <a:rPr kumimoji="0" lang="en-US" sz="2400" b="0" i="0" u="none" strike="noStrike" kern="1200" cap="none" spc="0" normalizeH="0" baseline="-25000" noProof="0" dirty="0">
                <a:ln>
                  <a:noFill/>
                </a:ln>
                <a:solidFill>
                  <a:sysClr val="windowText" lastClr="000000"/>
                </a:solidFill>
                <a:effectLst/>
                <a:uLnTx/>
                <a:uFillTx/>
                <a:latin typeface="Calibri"/>
                <a:ea typeface="+mn-ea"/>
                <a:cs typeface="+mn-cs"/>
              </a:rPr>
              <a:t>96</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The first 50 months are used as training set and remaining 6 are used as testing set in which the performance of the model is evaluated.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three state FDMC is leveraged where the TPM for timeslot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endParaRPr lang="en-US" i="1" dirty="0">
              <a:solidFill>
                <a:sysClr val="windowText" lastClr="000000"/>
              </a:solidFill>
              <a:latin typeface="Calibri"/>
            </a:endParaRP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lang="en-US" i="1" dirty="0">
                <a:solidFill>
                  <a:sysClr val="windowText" lastClr="000000"/>
                </a:solidFill>
                <a:latin typeface="Calibri"/>
              </a:rPr>
              <a:t>    P</a:t>
            </a:r>
            <a:r>
              <a:rPr lang="en-US" baseline="-25000" dirty="0">
                <a:solidFill>
                  <a:sysClr val="windowText" lastClr="000000"/>
                </a:solidFill>
                <a:latin typeface="Calibri"/>
              </a:rPr>
              <a:t>t</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r>
              <a:rPr lang="en-US" dirty="0">
                <a:solidFill>
                  <a:sysClr val="windowText" lastClr="000000"/>
                </a:solidFill>
                <a:latin typeface="Calibri"/>
              </a:rPr>
              <a:t>In this experiment we model the nature or intensity of the change that we call as, </a:t>
            </a:r>
            <a:r>
              <a:rPr lang="en-US" dirty="0" err="1">
                <a:solidFill>
                  <a:sysClr val="windowText" lastClr="000000"/>
                </a:solidFill>
                <a:latin typeface="Calibri"/>
              </a:rPr>
              <a:t>i</a:t>
            </a:r>
            <a:r>
              <a:rPr lang="en-US" dirty="0">
                <a:solidFill>
                  <a:sysClr val="windowText" lastClr="000000"/>
                </a:solidFill>
                <a:latin typeface="Calibri"/>
              </a:rPr>
              <a:t>) steady state, ii) moderate fluctuation, and, iii) drastic fluctuation, respectively.</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lang="en-US" dirty="0">
                <a:solidFill>
                  <a:sysClr val="windowText" lastClr="000000"/>
                </a:solidFill>
                <a:latin typeface="Calibri"/>
              </a:rPr>
              <a:t>        </a:t>
            </a:r>
            <a:r>
              <a:rPr lang="en-US" i="1" dirty="0">
                <a:solidFill>
                  <a:sysClr val="windowText" lastClr="000000"/>
                </a:solidFill>
                <a:latin typeface="Calibri"/>
              </a:rPr>
              <a:t>g</a:t>
            </a:r>
            <a:r>
              <a:rPr lang="en-US" dirty="0">
                <a:solidFill>
                  <a:sysClr val="windowText" lastClr="000000"/>
                </a:solidFill>
                <a:latin typeface="Calibri"/>
              </a:rPr>
              <a:t>(</a:t>
            </a:r>
            <a:r>
              <a:rPr lang="en-US" i="1" dirty="0">
                <a:solidFill>
                  <a:sysClr val="windowText" lastClr="000000"/>
                </a:solidFill>
                <a:latin typeface="Calibri"/>
              </a:rPr>
              <a:t>P</a:t>
            </a:r>
            <a:r>
              <a:rPr lang="en-US" baseline="-25000" dirty="0">
                <a:solidFill>
                  <a:sysClr val="windowText" lastClr="000000"/>
                </a:solidFill>
                <a:latin typeface="Calibri"/>
              </a:rPr>
              <a:t>t</a:t>
            </a:r>
            <a:r>
              <a:rPr lang="en-US" dirty="0">
                <a:solidFill>
                  <a:sysClr val="windowText" lastClr="000000"/>
                </a:solidFill>
                <a:latin typeface="Calibri"/>
              </a:rPr>
              <a:t>)=  </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graphicFrame>
        <p:nvGraphicFramePr>
          <p:cNvPr id="6" name="Object 5">
            <a:extLst>
              <a:ext uri="{FF2B5EF4-FFF2-40B4-BE49-F238E27FC236}">
                <a16:creationId xmlns:a16="http://schemas.microsoft.com/office/drawing/2014/main" id="{11609E1A-76DC-A5DE-C7F0-193FD9F35FD8}"/>
              </a:ext>
            </a:extLst>
          </p:cNvPr>
          <p:cNvGraphicFramePr>
            <a:graphicFrameLocks noChangeAspect="1"/>
          </p:cNvGraphicFramePr>
          <p:nvPr/>
        </p:nvGraphicFramePr>
        <p:xfrm>
          <a:off x="971600" y="2708920"/>
          <a:ext cx="3600400" cy="1139299"/>
        </p:xfrm>
        <a:graphic>
          <a:graphicData uri="http://schemas.openxmlformats.org/presentationml/2006/ole">
            <mc:AlternateContent xmlns:mc="http://schemas.openxmlformats.org/markup-compatibility/2006">
              <mc:Choice xmlns:v="urn:schemas-microsoft-com:vml" Requires="v">
                <p:oleObj name="Equation" r:id="rId3" imgW="1968480" imgH="596880" progId="Equation.DSMT4">
                  <p:embed/>
                </p:oleObj>
              </mc:Choice>
              <mc:Fallback>
                <p:oleObj name="Equation" r:id="rId3" imgW="1968480" imgH="596880" progId="Equation.DSMT4">
                  <p:embed/>
                  <p:pic>
                    <p:nvPicPr>
                      <p:cNvPr id="6" name="Object 5">
                        <a:extLst>
                          <a:ext uri="{FF2B5EF4-FFF2-40B4-BE49-F238E27FC236}">
                            <a16:creationId xmlns:a16="http://schemas.microsoft.com/office/drawing/2014/main" id="{11609E1A-76DC-A5DE-C7F0-193FD9F35FD8}"/>
                          </a:ext>
                        </a:extLst>
                      </p:cNvPr>
                      <p:cNvPicPr/>
                      <p:nvPr/>
                    </p:nvPicPr>
                    <p:blipFill>
                      <a:blip r:embed="rId4"/>
                      <a:stretch>
                        <a:fillRect/>
                      </a:stretch>
                    </p:blipFill>
                    <p:spPr>
                      <a:xfrm>
                        <a:off x="971600" y="2708920"/>
                        <a:ext cx="3600400" cy="1139299"/>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821DA02E-7EF9-BC48-E430-E4B5B1C2E8A9}"/>
              </a:ext>
            </a:extLst>
          </p:cNvPr>
          <p:cNvGraphicFramePr>
            <a:graphicFrameLocks noChangeAspect="1"/>
          </p:cNvGraphicFramePr>
          <p:nvPr>
            <p:extLst>
              <p:ext uri="{D42A27DB-BD31-4B8C-83A1-F6EECF244321}">
                <p14:modId xmlns:p14="http://schemas.microsoft.com/office/powerpoint/2010/main" val="2569325531"/>
              </p:ext>
            </p:extLst>
          </p:nvPr>
        </p:nvGraphicFramePr>
        <p:xfrm>
          <a:off x="1835696" y="5085184"/>
          <a:ext cx="2232248" cy="451412"/>
        </p:xfrm>
        <a:graphic>
          <a:graphicData uri="http://schemas.openxmlformats.org/presentationml/2006/ole">
            <mc:AlternateContent xmlns:mc="http://schemas.openxmlformats.org/markup-compatibility/2006">
              <mc:Choice xmlns:v="urn:schemas-microsoft-com:vml" Requires="v">
                <p:oleObj name="Equation" r:id="rId5" imgW="1155600" imgH="203040" progId="Equation.DSMT4">
                  <p:embed/>
                </p:oleObj>
              </mc:Choice>
              <mc:Fallback>
                <p:oleObj name="Equation" r:id="rId5" imgW="1155600" imgH="203040" progId="Equation.DSMT4">
                  <p:embed/>
                  <p:pic>
                    <p:nvPicPr>
                      <p:cNvPr id="0" name=""/>
                      <p:cNvPicPr/>
                      <p:nvPr/>
                    </p:nvPicPr>
                    <p:blipFill>
                      <a:blip r:embed="rId6"/>
                      <a:stretch>
                        <a:fillRect/>
                      </a:stretch>
                    </p:blipFill>
                    <p:spPr>
                      <a:xfrm>
                        <a:off x="1835696" y="5085184"/>
                        <a:ext cx="2232248" cy="451412"/>
                      </a:xfrm>
                      <a:prstGeom prst="rect">
                        <a:avLst/>
                      </a:prstGeom>
                    </p:spPr>
                  </p:pic>
                </p:oleObj>
              </mc:Fallback>
            </mc:AlternateContent>
          </a:graphicData>
        </a:graphic>
      </p:graphicFrame>
    </p:spTree>
    <p:extLst>
      <p:ext uri="{BB962C8B-B14F-4D97-AF65-F5344CB8AC3E}">
        <p14:creationId xmlns:p14="http://schemas.microsoft.com/office/powerpoint/2010/main" val="250613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2F78C5-D906-A820-FC70-D53901DD9970}"/>
              </a:ext>
            </a:extLst>
          </p:cNvPr>
          <p:cNvSpPr>
            <a:spLocks noGrp="1"/>
          </p:cNvSpPr>
          <p:nvPr>
            <p:ph type="title"/>
          </p:nvPr>
        </p:nvSpPr>
        <p:spPr/>
        <p:txBody>
          <a:bodyPr/>
          <a:lstStyle/>
          <a:p>
            <a:r>
              <a:rPr lang="en-SG" sz="3600" dirty="0"/>
              <a:t>Experiments</a:t>
            </a:r>
          </a:p>
        </p:txBody>
      </p:sp>
      <p:sp>
        <p:nvSpPr>
          <p:cNvPr id="9" name="Title 1">
            <a:extLst>
              <a:ext uri="{FF2B5EF4-FFF2-40B4-BE49-F238E27FC236}">
                <a16:creationId xmlns:a16="http://schemas.microsoft.com/office/drawing/2014/main" id="{8E25F3EC-6E1E-A7D3-6CC6-31556602877D}"/>
              </a:ext>
            </a:extLst>
          </p:cNvPr>
          <p:cNvSpPr txBox="1">
            <a:spLocks/>
          </p:cNvSpPr>
          <p:nvPr/>
        </p:nvSpPr>
        <p:spPr>
          <a:xfrm>
            <a:off x="457200" y="5334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SG" sz="4000" b="0" i="0" u="none" strike="noStrike" kern="1200" cap="none" spc="-100" normalizeH="0" baseline="0" noProof="0" dirty="0">
              <a:ln>
                <a:noFill/>
              </a:ln>
              <a:solidFill>
                <a:srgbClr val="212745"/>
              </a:solidFill>
              <a:effectLst/>
              <a:uLnTx/>
              <a:uFillTx/>
              <a:latin typeface="Arial"/>
              <a:ea typeface="+mj-ea"/>
              <a:cs typeface="+mj-cs"/>
            </a:endParaRPr>
          </a:p>
        </p:txBody>
      </p:sp>
      <p:sp>
        <p:nvSpPr>
          <p:cNvPr id="3" name="Content Placeholder 2">
            <a:extLst>
              <a:ext uri="{FF2B5EF4-FFF2-40B4-BE49-F238E27FC236}">
                <a16:creationId xmlns:a16="http://schemas.microsoft.com/office/drawing/2014/main" id="{C8CC697A-934F-8120-2DAF-65D6F133C592}"/>
              </a:ext>
            </a:extLst>
          </p:cNvPr>
          <p:cNvSpPr txBox="1">
            <a:spLocks/>
          </p:cNvSpPr>
          <p:nvPr/>
        </p:nvSpPr>
        <p:spPr>
          <a:xfrm>
            <a:off x="440722" y="683257"/>
            <a:ext cx="8229600" cy="54283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function of diagonal entries </a:t>
            </a:r>
          </a:p>
        </p:txBody>
      </p:sp>
      <p:graphicFrame>
        <p:nvGraphicFramePr>
          <p:cNvPr id="4" name="Object 3">
            <a:extLst>
              <a:ext uri="{FF2B5EF4-FFF2-40B4-BE49-F238E27FC236}">
                <a16:creationId xmlns:a16="http://schemas.microsoft.com/office/drawing/2014/main" id="{B904ED6D-1B2F-68AC-7568-D0E471D8580D}"/>
              </a:ext>
            </a:extLst>
          </p:cNvPr>
          <p:cNvGraphicFramePr>
            <a:graphicFrameLocks noChangeAspect="1"/>
          </p:cNvGraphicFramePr>
          <p:nvPr>
            <p:extLst>
              <p:ext uri="{D42A27DB-BD31-4B8C-83A1-F6EECF244321}">
                <p14:modId xmlns:p14="http://schemas.microsoft.com/office/powerpoint/2010/main" val="3239425076"/>
              </p:ext>
            </p:extLst>
          </p:nvPr>
        </p:nvGraphicFramePr>
        <p:xfrm>
          <a:off x="814388" y="700088"/>
          <a:ext cx="3700462" cy="425450"/>
        </p:xfrm>
        <a:graphic>
          <a:graphicData uri="http://schemas.openxmlformats.org/presentationml/2006/ole">
            <mc:AlternateContent xmlns:mc="http://schemas.openxmlformats.org/markup-compatibility/2006">
              <mc:Choice xmlns:v="urn:schemas-microsoft-com:vml" Requires="v">
                <p:oleObj name="Equation" r:id="rId3" imgW="1739880" imgH="215640" progId="Equation.DSMT4">
                  <p:embed/>
                </p:oleObj>
              </mc:Choice>
              <mc:Fallback>
                <p:oleObj name="Equation" r:id="rId3" imgW="1739880" imgH="215640" progId="Equation.DSMT4">
                  <p:embed/>
                  <p:pic>
                    <p:nvPicPr>
                      <p:cNvPr id="0" name=""/>
                      <p:cNvPicPr/>
                      <p:nvPr/>
                    </p:nvPicPr>
                    <p:blipFill>
                      <a:blip r:embed="rId4"/>
                      <a:stretch>
                        <a:fillRect/>
                      </a:stretch>
                    </p:blipFill>
                    <p:spPr>
                      <a:xfrm>
                        <a:off x="814388" y="700088"/>
                        <a:ext cx="3700462" cy="42545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77D0F93C-8B30-6014-F9BC-03FCBCC9C7F4}"/>
              </a:ext>
            </a:extLst>
          </p:cNvPr>
          <p:cNvGraphicFramePr>
            <a:graphicFrameLocks noChangeAspect="1"/>
          </p:cNvGraphicFramePr>
          <p:nvPr>
            <p:extLst>
              <p:ext uri="{D42A27DB-BD31-4B8C-83A1-F6EECF244321}">
                <p14:modId xmlns:p14="http://schemas.microsoft.com/office/powerpoint/2010/main" val="3649383917"/>
              </p:ext>
            </p:extLst>
          </p:nvPr>
        </p:nvGraphicFramePr>
        <p:xfrm>
          <a:off x="827584" y="1226096"/>
          <a:ext cx="3672408" cy="399256"/>
        </p:xfrm>
        <a:graphic>
          <a:graphicData uri="http://schemas.openxmlformats.org/presentationml/2006/ole">
            <mc:AlternateContent xmlns:mc="http://schemas.openxmlformats.org/markup-compatibility/2006">
              <mc:Choice xmlns:v="urn:schemas-microsoft-com:vml" Requires="v">
                <p:oleObj name="Equation" r:id="rId5" imgW="2044440" imgH="215640" progId="Equation.DSMT4">
                  <p:embed/>
                </p:oleObj>
              </mc:Choice>
              <mc:Fallback>
                <p:oleObj name="Equation" r:id="rId5" imgW="2044440" imgH="215640" progId="Equation.DSMT4">
                  <p:embed/>
                  <p:pic>
                    <p:nvPicPr>
                      <p:cNvPr id="0" name=""/>
                      <p:cNvPicPr/>
                      <p:nvPr/>
                    </p:nvPicPr>
                    <p:blipFill>
                      <a:blip r:embed="rId6"/>
                      <a:stretch>
                        <a:fillRect/>
                      </a:stretch>
                    </p:blipFill>
                    <p:spPr>
                      <a:xfrm>
                        <a:off x="827584" y="1226096"/>
                        <a:ext cx="3672408" cy="399256"/>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4B6151E9-01DD-8939-309C-47DD399C42BD}"/>
              </a:ext>
            </a:extLst>
          </p:cNvPr>
          <p:cNvGraphicFramePr>
            <a:graphicFrameLocks noChangeAspect="1"/>
          </p:cNvGraphicFramePr>
          <p:nvPr>
            <p:extLst>
              <p:ext uri="{D42A27DB-BD31-4B8C-83A1-F6EECF244321}">
                <p14:modId xmlns:p14="http://schemas.microsoft.com/office/powerpoint/2010/main" val="2765976594"/>
              </p:ext>
            </p:extLst>
          </p:nvPr>
        </p:nvGraphicFramePr>
        <p:xfrm>
          <a:off x="804226" y="2016388"/>
          <a:ext cx="3240360" cy="399256"/>
        </p:xfrm>
        <a:graphic>
          <a:graphicData uri="http://schemas.openxmlformats.org/presentationml/2006/ole">
            <mc:AlternateContent xmlns:mc="http://schemas.openxmlformats.org/markup-compatibility/2006">
              <mc:Choice xmlns:v="urn:schemas-microsoft-com:vml" Requires="v">
                <p:oleObj name="Equation" r:id="rId7" imgW="1473120" imgH="215640" progId="Equation.DSMT4">
                  <p:embed/>
                </p:oleObj>
              </mc:Choice>
              <mc:Fallback>
                <p:oleObj name="Equation" r:id="rId7" imgW="1473120" imgH="215640" progId="Equation.DSMT4">
                  <p:embed/>
                  <p:pic>
                    <p:nvPicPr>
                      <p:cNvPr id="0" name=""/>
                      <p:cNvPicPr/>
                      <p:nvPr/>
                    </p:nvPicPr>
                    <p:blipFill>
                      <a:blip r:embed="rId8"/>
                      <a:stretch>
                        <a:fillRect/>
                      </a:stretch>
                    </p:blipFill>
                    <p:spPr>
                      <a:xfrm>
                        <a:off x="804226" y="2016388"/>
                        <a:ext cx="3240360" cy="399256"/>
                      </a:xfrm>
                      <a:prstGeom prst="rect">
                        <a:avLst/>
                      </a:prstGeom>
                    </p:spPr>
                  </p:pic>
                </p:oleObj>
              </mc:Fallback>
            </mc:AlternateContent>
          </a:graphicData>
        </a:graphic>
      </p:graphicFrame>
      <p:sp>
        <p:nvSpPr>
          <p:cNvPr id="14" name="Content Placeholder 2">
            <a:extLst>
              <a:ext uri="{FF2B5EF4-FFF2-40B4-BE49-F238E27FC236}">
                <a16:creationId xmlns:a16="http://schemas.microsoft.com/office/drawing/2014/main" id="{B9F18CF3-1E0D-1870-B1BB-987EA5DDB1A7}"/>
              </a:ext>
            </a:extLst>
          </p:cNvPr>
          <p:cNvSpPr txBox="1">
            <a:spLocks/>
          </p:cNvSpPr>
          <p:nvPr/>
        </p:nvSpPr>
        <p:spPr>
          <a:xfrm>
            <a:off x="474258" y="2835037"/>
            <a:ext cx="8229600" cy="1512168"/>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where the constants        is used to rationalize the scores</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endParaRPr lang="en-US" dirty="0">
              <a:solidFill>
                <a:sysClr val="windowText" lastClr="000000"/>
              </a:solidFill>
              <a:latin typeface="Calibri"/>
            </a:endParaRP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graphicFrame>
        <p:nvGraphicFramePr>
          <p:cNvPr id="15" name="Object 14">
            <a:extLst>
              <a:ext uri="{FF2B5EF4-FFF2-40B4-BE49-F238E27FC236}">
                <a16:creationId xmlns:a16="http://schemas.microsoft.com/office/drawing/2014/main" id="{D90FC9E7-1F54-D539-6A78-69D0A519BBA2}"/>
              </a:ext>
            </a:extLst>
          </p:cNvPr>
          <p:cNvGraphicFramePr>
            <a:graphicFrameLocks noChangeAspect="1"/>
          </p:cNvGraphicFramePr>
          <p:nvPr>
            <p:extLst>
              <p:ext uri="{D42A27DB-BD31-4B8C-83A1-F6EECF244321}">
                <p14:modId xmlns:p14="http://schemas.microsoft.com/office/powerpoint/2010/main" val="1818814751"/>
              </p:ext>
            </p:extLst>
          </p:nvPr>
        </p:nvGraphicFramePr>
        <p:xfrm>
          <a:off x="3238189" y="2820043"/>
          <a:ext cx="432048" cy="464941"/>
        </p:xfrm>
        <a:graphic>
          <a:graphicData uri="http://schemas.openxmlformats.org/presentationml/2006/ole">
            <mc:AlternateContent xmlns:mc="http://schemas.openxmlformats.org/markup-compatibility/2006">
              <mc:Choice xmlns:v="urn:schemas-microsoft-com:vml" Requires="v">
                <p:oleObj name="Equation" r:id="rId9" imgW="139680" imgH="203040" progId="Equation.DSMT4">
                  <p:embed/>
                </p:oleObj>
              </mc:Choice>
              <mc:Fallback>
                <p:oleObj name="Equation" r:id="rId9" imgW="139680" imgH="203040" progId="Equation.DSMT4">
                  <p:embed/>
                  <p:pic>
                    <p:nvPicPr>
                      <p:cNvPr id="0" name=""/>
                      <p:cNvPicPr/>
                      <p:nvPr/>
                    </p:nvPicPr>
                    <p:blipFill>
                      <a:blip r:embed="rId10"/>
                      <a:stretch>
                        <a:fillRect/>
                      </a:stretch>
                    </p:blipFill>
                    <p:spPr>
                      <a:xfrm>
                        <a:off x="3238189" y="2820043"/>
                        <a:ext cx="432048" cy="464941"/>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0F9E1168-A1C4-9BE6-79D0-6A5D62DB3C09}"/>
              </a:ext>
            </a:extLst>
          </p:cNvPr>
          <p:cNvGraphicFramePr>
            <a:graphicFrameLocks noChangeAspect="1"/>
          </p:cNvGraphicFramePr>
          <p:nvPr>
            <p:extLst>
              <p:ext uri="{D42A27DB-BD31-4B8C-83A1-F6EECF244321}">
                <p14:modId xmlns:p14="http://schemas.microsoft.com/office/powerpoint/2010/main" val="2749048203"/>
              </p:ext>
            </p:extLst>
          </p:nvPr>
        </p:nvGraphicFramePr>
        <p:xfrm>
          <a:off x="7558669" y="2835399"/>
          <a:ext cx="1589360" cy="413710"/>
        </p:xfrm>
        <a:graphic>
          <a:graphicData uri="http://schemas.openxmlformats.org/presentationml/2006/ole">
            <mc:AlternateContent xmlns:mc="http://schemas.openxmlformats.org/markup-compatibility/2006">
              <mc:Choice xmlns:v="urn:schemas-microsoft-com:vml" Requires="v">
                <p:oleObj name="Equation" r:id="rId11" imgW="761760" imgH="203040" progId="Equation.DSMT4">
                  <p:embed/>
                </p:oleObj>
              </mc:Choice>
              <mc:Fallback>
                <p:oleObj name="Equation" r:id="rId11" imgW="761760" imgH="203040" progId="Equation.DSMT4">
                  <p:embed/>
                  <p:pic>
                    <p:nvPicPr>
                      <p:cNvPr id="0" name=""/>
                      <p:cNvPicPr/>
                      <p:nvPr/>
                    </p:nvPicPr>
                    <p:blipFill>
                      <a:blip r:embed="rId12"/>
                      <a:stretch>
                        <a:fillRect/>
                      </a:stretch>
                    </p:blipFill>
                    <p:spPr>
                      <a:xfrm>
                        <a:off x="7558669" y="2835399"/>
                        <a:ext cx="1589360" cy="413710"/>
                      </a:xfrm>
                      <a:prstGeom prst="rect">
                        <a:avLst/>
                      </a:prstGeom>
                    </p:spPr>
                  </p:pic>
                </p:oleObj>
              </mc:Fallback>
            </mc:AlternateContent>
          </a:graphicData>
        </a:graphic>
      </p:graphicFrame>
      <p:sp>
        <p:nvSpPr>
          <p:cNvPr id="17" name="Content Placeholder 2">
            <a:extLst>
              <a:ext uri="{FF2B5EF4-FFF2-40B4-BE49-F238E27FC236}">
                <a16:creationId xmlns:a16="http://schemas.microsoft.com/office/drawing/2014/main" id="{CBDC74B6-0134-0E2D-1969-4F241FA099B2}"/>
              </a:ext>
            </a:extLst>
          </p:cNvPr>
          <p:cNvSpPr txBox="1">
            <a:spLocks/>
          </p:cNvSpPr>
          <p:nvPr/>
        </p:nvSpPr>
        <p:spPr>
          <a:xfrm>
            <a:off x="440722" y="1202498"/>
            <a:ext cx="8229600" cy="54283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function of probabilities corresponding to transitions between adjacent states</a:t>
            </a: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9" name="Content Placeholder 2">
            <a:extLst>
              <a:ext uri="{FF2B5EF4-FFF2-40B4-BE49-F238E27FC236}">
                <a16:creationId xmlns:a16="http://schemas.microsoft.com/office/drawing/2014/main" id="{50F1A177-5D7E-7186-E642-31D9ABFE608C}"/>
              </a:ext>
            </a:extLst>
          </p:cNvPr>
          <p:cNvSpPr txBox="1">
            <a:spLocks/>
          </p:cNvSpPr>
          <p:nvPr/>
        </p:nvSpPr>
        <p:spPr>
          <a:xfrm>
            <a:off x="474258" y="1979722"/>
            <a:ext cx="8229600" cy="54283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SG"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function of probabilities corresponding to transitions between non-adjacent states</a:t>
            </a: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20" name="Content Placeholder 2">
            <a:extLst>
              <a:ext uri="{FF2B5EF4-FFF2-40B4-BE49-F238E27FC236}">
                <a16:creationId xmlns:a16="http://schemas.microsoft.com/office/drawing/2014/main" id="{1AAE5C6A-0C06-59A3-7722-7B22716E9142}"/>
              </a:ext>
            </a:extLst>
          </p:cNvPr>
          <p:cNvSpPr txBox="1">
            <a:spLocks/>
          </p:cNvSpPr>
          <p:nvPr/>
        </p:nvSpPr>
        <p:spPr>
          <a:xfrm>
            <a:off x="481781" y="3384085"/>
            <a:ext cx="8229600" cy="1512168"/>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scores corresponding to different states are computed by normalizing with respect to the total score and is obtained by</a:t>
            </a: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endParaRPr lang="en-US" dirty="0">
              <a:solidFill>
                <a:sysClr val="windowText" lastClr="000000"/>
              </a:solidFill>
              <a:latin typeface="Calibri"/>
            </a:endParaRPr>
          </a:p>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p>
          <a:p>
            <a:pPr marL="182880" marR="0" lvl="0" indent="-182880" algn="l" defTabSz="914400" rtl="0" eaLnBrk="1" fontAlgn="auto" latinLnBrk="0" hangingPunct="1">
              <a:lnSpc>
                <a:spcPct val="100000"/>
              </a:lnSpc>
              <a:spcBef>
                <a:spcPct val="20000"/>
              </a:spcBef>
              <a:spcAft>
                <a:spcPts val="0"/>
              </a:spcAft>
              <a:buClr>
                <a:srgbClr val="4E67C8"/>
              </a:buClr>
              <a:buSzPct val="85000"/>
              <a:buFont typeface="Arial" pitchFamily="34" charset="0"/>
              <a:buChar char="•"/>
              <a:tabLst/>
              <a:defRPr/>
            </a:pP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graphicFrame>
        <p:nvGraphicFramePr>
          <p:cNvPr id="21" name="Object 20">
            <a:extLst>
              <a:ext uri="{FF2B5EF4-FFF2-40B4-BE49-F238E27FC236}">
                <a16:creationId xmlns:a16="http://schemas.microsoft.com/office/drawing/2014/main" id="{35755E3B-792C-B284-6D30-277DCF7C2575}"/>
              </a:ext>
            </a:extLst>
          </p:cNvPr>
          <p:cNvGraphicFramePr>
            <a:graphicFrameLocks noChangeAspect="1"/>
          </p:cNvGraphicFramePr>
          <p:nvPr>
            <p:extLst>
              <p:ext uri="{D42A27DB-BD31-4B8C-83A1-F6EECF244321}">
                <p14:modId xmlns:p14="http://schemas.microsoft.com/office/powerpoint/2010/main" val="3220350873"/>
              </p:ext>
            </p:extLst>
          </p:nvPr>
        </p:nvGraphicFramePr>
        <p:xfrm>
          <a:off x="899592" y="4293096"/>
          <a:ext cx="1296144" cy="936104"/>
        </p:xfrm>
        <a:graphic>
          <a:graphicData uri="http://schemas.openxmlformats.org/presentationml/2006/ole">
            <mc:AlternateContent xmlns:mc="http://schemas.openxmlformats.org/markup-compatibility/2006">
              <mc:Choice xmlns:v="urn:schemas-microsoft-com:vml" Requires="v">
                <p:oleObj name="Equation" r:id="rId13" imgW="622080" imgH="558720" progId="Equation.DSMT4">
                  <p:embed/>
                </p:oleObj>
              </mc:Choice>
              <mc:Fallback>
                <p:oleObj name="Equation" r:id="rId13" imgW="622080" imgH="558720" progId="Equation.DSMT4">
                  <p:embed/>
                  <p:pic>
                    <p:nvPicPr>
                      <p:cNvPr id="0" name=""/>
                      <p:cNvPicPr/>
                      <p:nvPr/>
                    </p:nvPicPr>
                    <p:blipFill>
                      <a:blip r:embed="rId14"/>
                      <a:stretch>
                        <a:fillRect/>
                      </a:stretch>
                    </p:blipFill>
                    <p:spPr>
                      <a:xfrm>
                        <a:off x="899592" y="4293096"/>
                        <a:ext cx="1296144" cy="936104"/>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F352A620-D3E5-1343-30CE-45ADE9B21DD1}"/>
              </a:ext>
            </a:extLst>
          </p:cNvPr>
          <p:cNvGraphicFramePr>
            <a:graphicFrameLocks noChangeAspect="1"/>
          </p:cNvGraphicFramePr>
          <p:nvPr>
            <p:extLst>
              <p:ext uri="{D42A27DB-BD31-4B8C-83A1-F6EECF244321}">
                <p14:modId xmlns:p14="http://schemas.microsoft.com/office/powerpoint/2010/main" val="599556526"/>
              </p:ext>
            </p:extLst>
          </p:nvPr>
        </p:nvGraphicFramePr>
        <p:xfrm>
          <a:off x="2425700" y="4292600"/>
          <a:ext cx="1347788" cy="936625"/>
        </p:xfrm>
        <a:graphic>
          <a:graphicData uri="http://schemas.openxmlformats.org/presentationml/2006/ole">
            <mc:AlternateContent xmlns:mc="http://schemas.openxmlformats.org/markup-compatibility/2006">
              <mc:Choice xmlns:v="urn:schemas-microsoft-com:vml" Requires="v">
                <p:oleObj name="Equation" r:id="rId15" imgW="647640" imgH="558720" progId="Equation.DSMT4">
                  <p:embed/>
                </p:oleObj>
              </mc:Choice>
              <mc:Fallback>
                <p:oleObj name="Equation" r:id="rId15" imgW="647640" imgH="558720" progId="Equation.DSMT4">
                  <p:embed/>
                  <p:pic>
                    <p:nvPicPr>
                      <p:cNvPr id="21" name="Object 20">
                        <a:extLst>
                          <a:ext uri="{FF2B5EF4-FFF2-40B4-BE49-F238E27FC236}">
                            <a16:creationId xmlns:a16="http://schemas.microsoft.com/office/drawing/2014/main" id="{35755E3B-792C-B284-6D30-277DCF7C2575}"/>
                          </a:ext>
                        </a:extLst>
                      </p:cNvPr>
                      <p:cNvPicPr/>
                      <p:nvPr/>
                    </p:nvPicPr>
                    <p:blipFill>
                      <a:blip r:embed="rId16"/>
                      <a:stretch>
                        <a:fillRect/>
                      </a:stretch>
                    </p:blipFill>
                    <p:spPr>
                      <a:xfrm>
                        <a:off x="2425700" y="4292600"/>
                        <a:ext cx="1347788" cy="936625"/>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50DAFCEB-0467-61C8-77C7-1C1566E68EE3}"/>
              </a:ext>
            </a:extLst>
          </p:cNvPr>
          <p:cNvGraphicFramePr>
            <a:graphicFrameLocks noChangeAspect="1"/>
          </p:cNvGraphicFramePr>
          <p:nvPr>
            <p:extLst>
              <p:ext uri="{D42A27DB-BD31-4B8C-83A1-F6EECF244321}">
                <p14:modId xmlns:p14="http://schemas.microsoft.com/office/powerpoint/2010/main" val="3925230958"/>
              </p:ext>
            </p:extLst>
          </p:nvPr>
        </p:nvGraphicFramePr>
        <p:xfrm>
          <a:off x="3989238" y="4292600"/>
          <a:ext cx="2166938" cy="936625"/>
        </p:xfrm>
        <a:graphic>
          <a:graphicData uri="http://schemas.openxmlformats.org/presentationml/2006/ole">
            <mc:AlternateContent xmlns:mc="http://schemas.openxmlformats.org/markup-compatibility/2006">
              <mc:Choice xmlns:v="urn:schemas-microsoft-com:vml" Requires="v">
                <p:oleObj name="Equation" r:id="rId17" imgW="1041120" imgH="558720" progId="Equation.DSMT4">
                  <p:embed/>
                </p:oleObj>
              </mc:Choice>
              <mc:Fallback>
                <p:oleObj name="Equation" r:id="rId17" imgW="1041120" imgH="558720" progId="Equation.DSMT4">
                  <p:embed/>
                  <p:pic>
                    <p:nvPicPr>
                      <p:cNvPr id="22" name="Object 21">
                        <a:extLst>
                          <a:ext uri="{FF2B5EF4-FFF2-40B4-BE49-F238E27FC236}">
                            <a16:creationId xmlns:a16="http://schemas.microsoft.com/office/drawing/2014/main" id="{F352A620-D3E5-1343-30CE-45ADE9B21DD1}"/>
                          </a:ext>
                        </a:extLst>
                      </p:cNvPr>
                      <p:cNvPicPr/>
                      <p:nvPr/>
                    </p:nvPicPr>
                    <p:blipFill>
                      <a:blip r:embed="rId18"/>
                      <a:stretch>
                        <a:fillRect/>
                      </a:stretch>
                    </p:blipFill>
                    <p:spPr>
                      <a:xfrm>
                        <a:off x="3989238" y="4292600"/>
                        <a:ext cx="2166938" cy="936625"/>
                      </a:xfrm>
                      <a:prstGeom prst="rect">
                        <a:avLst/>
                      </a:prstGeom>
                    </p:spPr>
                  </p:pic>
                </p:oleObj>
              </mc:Fallback>
            </mc:AlternateContent>
          </a:graphicData>
        </a:graphic>
      </p:graphicFrame>
      <p:sp>
        <p:nvSpPr>
          <p:cNvPr id="24" name="Content Placeholder 2">
            <a:extLst>
              <a:ext uri="{FF2B5EF4-FFF2-40B4-BE49-F238E27FC236}">
                <a16:creationId xmlns:a16="http://schemas.microsoft.com/office/drawing/2014/main" id="{70E74793-23C6-78F6-8DD4-036907D28D4E}"/>
              </a:ext>
            </a:extLst>
          </p:cNvPr>
          <p:cNvSpPr txBox="1">
            <a:spLocks/>
          </p:cNvSpPr>
          <p:nvPr/>
        </p:nvSpPr>
        <p:spPr>
          <a:xfrm>
            <a:off x="562492" y="5381656"/>
            <a:ext cx="8229600" cy="936104"/>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4E67C8"/>
              </a:buClr>
              <a:buSzPct val="85000"/>
              <a:buNone/>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scores corresponding to steady state, moderate fluctuation, and drastic fluctuation, respectively</a:t>
            </a:r>
            <a:endParaRPr kumimoji="0" lang="en-SG"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54438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smtClean="0">
            <a:latin typeface="+mn-lt"/>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2299</TotalTime>
  <Words>1058</Words>
  <Application>Microsoft Office PowerPoint</Application>
  <PresentationFormat>On-screen Show (4:3)</PresentationFormat>
  <Paragraphs>119</Paragraphs>
  <Slides>13</Slides>
  <Notes>13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2" baseType="lpstr">
      <vt:lpstr>HGP創英角ｺﾞｼｯｸUB</vt:lpstr>
      <vt:lpstr>Meiryo</vt:lpstr>
      <vt:lpstr>Meiryo UI</vt:lpstr>
      <vt:lpstr>Arial</vt:lpstr>
      <vt:lpstr>Calibri</vt:lpstr>
      <vt:lpstr>Times New Roman</vt:lpstr>
      <vt:lpstr>Clarity</vt:lpstr>
      <vt:lpstr>Office テーマ</vt:lpstr>
      <vt:lpstr>Equation</vt:lpstr>
      <vt:lpstr>PowerPoint Presentation</vt:lpstr>
      <vt:lpstr>Overview</vt:lpstr>
      <vt:lpstr>Motivation</vt:lpstr>
      <vt:lpstr>Contributions</vt:lpstr>
      <vt:lpstr>Feature based Markov Chain</vt:lpstr>
      <vt:lpstr>Explainability</vt:lpstr>
      <vt:lpstr>Explainability</vt:lpstr>
      <vt:lpstr>Experiments</vt:lpstr>
      <vt:lpstr>Experiments</vt:lpstr>
      <vt:lpstr>Feature Selection</vt:lpstr>
      <vt:lpstr>SHAP values of features: </vt:lpstr>
      <vt:lpstr>Conclusions, future directions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Efficient Scheduling in Data Centers</dc:title>
  <dc:creator>#DEBDEEP PAUL#</dc:creator>
  <cp:lastModifiedBy>paul_</cp:lastModifiedBy>
  <cp:revision>108</cp:revision>
  <dcterms:created xsi:type="dcterms:W3CDTF">2006-08-16T00:00:00Z</dcterms:created>
  <dcterms:modified xsi:type="dcterms:W3CDTF">2023-08-24T13:48:18Z</dcterms:modified>
</cp:coreProperties>
</file>