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7FFE6190_148A2167.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7FFE6165_3DEA0EC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4306" r:id="rId2"/>
    <p:sldMasterId id="2147484319" r:id="rId3"/>
    <p:sldMasterId id="2147484344" r:id="rId4"/>
    <p:sldMasterId id="2147484347" r:id="rId5"/>
  </p:sldMasterIdLst>
  <p:notesMasterIdLst>
    <p:notesMasterId r:id="rId40"/>
  </p:notesMasterIdLst>
  <p:sldIdLst>
    <p:sldId id="288" r:id="rId6"/>
    <p:sldId id="2147377557" r:id="rId7"/>
    <p:sldId id="2147377577" r:id="rId8"/>
    <p:sldId id="2147377581" r:id="rId9"/>
    <p:sldId id="2147377578" r:id="rId10"/>
    <p:sldId id="2147377579" r:id="rId11"/>
    <p:sldId id="2147377582" r:id="rId12"/>
    <p:sldId id="2147377555" r:id="rId13"/>
    <p:sldId id="2147377574" r:id="rId14"/>
    <p:sldId id="2147377562" r:id="rId15"/>
    <p:sldId id="2147377561" r:id="rId16"/>
    <p:sldId id="2147377563" r:id="rId17"/>
    <p:sldId id="2147377565" r:id="rId18"/>
    <p:sldId id="2147377566" r:id="rId19"/>
    <p:sldId id="2147377567" r:id="rId20"/>
    <p:sldId id="2147377568" r:id="rId21"/>
    <p:sldId id="2147377569" r:id="rId22"/>
    <p:sldId id="2147377570" r:id="rId23"/>
    <p:sldId id="2147377571" r:id="rId24"/>
    <p:sldId id="2147377575" r:id="rId25"/>
    <p:sldId id="2147377572" r:id="rId26"/>
    <p:sldId id="2147377551" r:id="rId27"/>
    <p:sldId id="2147377558" r:id="rId28"/>
    <p:sldId id="2147377521" r:id="rId29"/>
    <p:sldId id="2147377522" r:id="rId30"/>
    <p:sldId id="2147377560" r:id="rId31"/>
    <p:sldId id="2147377559" r:id="rId32"/>
    <p:sldId id="2147377553" r:id="rId33"/>
    <p:sldId id="2147377552" r:id="rId34"/>
    <p:sldId id="2147377512" r:id="rId35"/>
    <p:sldId id="2147377515" r:id="rId36"/>
    <p:sldId id="2147377517" r:id="rId37"/>
    <p:sldId id="2147377520" r:id="rId38"/>
    <p:sldId id="2147377509" r:id="rId39"/>
  </p:sldIdLst>
  <p:sldSz cx="12192000" cy="6858000"/>
  <p:notesSz cx="6807200" cy="9939338"/>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165"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94F32F9-8A95-2CE9-3F98-9C0A4348BDC5}" name="Debdeep Paul" initials="DP" userId="S::debdeep.paul@sg.panasonic.com::747eaa2a-1c02-4157-8965-4818df2064d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8000"/>
    <a:srgbClr val="FFCCFF"/>
    <a:srgbClr val="FFFFFF"/>
    <a:srgbClr val="3333FF"/>
    <a:srgbClr val="0000CC"/>
    <a:srgbClr val="DAEDEF"/>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83" autoAdjust="0"/>
    <p:restoredTop sz="95226" autoAdjust="0"/>
  </p:normalViewPr>
  <p:slideViewPr>
    <p:cSldViewPr>
      <p:cViewPr>
        <p:scale>
          <a:sx n="110" d="100"/>
          <a:sy n="110" d="100"/>
        </p:scale>
        <p:origin x="216" y="280"/>
      </p:cViewPr>
      <p:guideLst>
        <p:guide orient="horz" pos="2160"/>
        <p:guide pos="2165"/>
      </p:guideLst>
    </p:cSldViewPr>
  </p:slideViewPr>
  <p:outlineViewPr>
    <p:cViewPr>
      <p:scale>
        <a:sx n="33" d="100"/>
        <a:sy n="33" d="100"/>
      </p:scale>
      <p:origin x="0" y="0"/>
    </p:cViewPr>
  </p:outlineViewPr>
  <p:notesTextViewPr>
    <p:cViewPr>
      <p:scale>
        <a:sx n="3" d="2"/>
        <a:sy n="3" d="2"/>
      </p:scale>
      <p:origin x="0" y="0"/>
    </p:cViewPr>
  </p:notesTextViewPr>
  <p:sorterViewPr>
    <p:cViewPr>
      <p:scale>
        <a:sx n="90" d="100"/>
        <a:sy n="90" d="100"/>
      </p:scale>
      <p:origin x="0" y="0"/>
    </p:cViewPr>
  </p:sorterViewPr>
  <p:notesViewPr>
    <p:cSldViewPr>
      <p:cViewPr varScale="1">
        <p:scale>
          <a:sx n="70" d="100"/>
          <a:sy n="70" d="100"/>
        </p:scale>
        <p:origin x="-3210" y="-12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8/10/relationships/authors" Targe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comments/modernComment_7FFE6165_3DEA0ECD.xml><?xml version="1.0" encoding="utf-8"?>
<p188:cmLst xmlns:a="http://schemas.openxmlformats.org/drawingml/2006/main" xmlns:r="http://schemas.openxmlformats.org/officeDocument/2006/relationships" xmlns:p188="http://schemas.microsoft.com/office/powerpoint/2018/8/main">
  <p188:cm id="{FF56EFBF-B1AD-4C22-82C8-518861D84738}" authorId="{694F32F9-8A95-2CE9-3F98-9C0A4348BDC5}" created="2024-07-01T09:08:45.085">
    <ac:txMkLst xmlns:ac="http://schemas.microsoft.com/office/drawing/2013/main/command">
      <pc:docMk xmlns:pc="http://schemas.microsoft.com/office/powerpoint/2013/main/command"/>
      <pc:sldMk xmlns:pc="http://schemas.microsoft.com/office/powerpoint/2013/main/command" cId="1038749389" sldId="2147377509"/>
      <ac:graphicFrameMk id="7" creationId="{5244F778-111E-7376-8637-69CB671F1E6A}"/>
      <ac:tblMk/>
      <ac:tcMk rowId="1851495010" colId="698829996"/>
      <ac:txMk cp="35" len="19">
        <ac:context len="71" hash="3228154617"/>
      </ac:txMk>
    </ac:txMkLst>
    <p188:pos x="10864491" y="1260887"/>
    <p188:txBody>
      <a:bodyPr/>
      <a:lstStyle/>
      <a:p>
        <a:r>
          <a:rPr lang="en-SG"/>
          <a:t>Index generation- how
Difference with regular, irregular
Update timeline
Check with YH if evaluation plan is verified
Reply to MK</a:t>
        </a:r>
      </a:p>
    </p188:txBody>
  </p188:cm>
</p188:cmLst>
</file>

<file path=ppt/comments/modernComment_7FFE6190_148A2167.xml><?xml version="1.0" encoding="utf-8"?>
<p188:cmLst xmlns:a="http://schemas.openxmlformats.org/drawingml/2006/main" xmlns:r="http://schemas.openxmlformats.org/officeDocument/2006/relationships" xmlns:p188="http://schemas.microsoft.com/office/powerpoint/2018/8/main">
  <p188:cm id="{31B70058-0FF6-422E-86AA-CFD384E56AB5}" authorId="{694F32F9-8A95-2CE9-3F98-9C0A4348BDC5}" created="2024-08-26T08:07:37.035">
    <ac:deMkLst xmlns:ac="http://schemas.microsoft.com/office/drawing/2013/main/command">
      <pc:docMk xmlns:pc="http://schemas.microsoft.com/office/powerpoint/2013/main/command"/>
      <pc:sldMk xmlns:pc="http://schemas.microsoft.com/office/powerpoint/2013/main/command" cId="344596839" sldId="2147377552"/>
      <ac:spMk id="6" creationId="{21DF65A7-3CE8-3A06-302B-D18264537613}"/>
    </ac:deMkLst>
    <p188:txBody>
      <a:bodyPr/>
      <a:lstStyle/>
      <a:p>
        <a:r>
          <a:rPr lang="en-SG"/>
          <a:t>AllenNLP with Event2Mind and Date Parsing</a:t>
        </a:r>
      </a:p>
    </p188:txBody>
  </p188:cm>
  <p188:cm id="{960F553C-CAD9-4485-8EC8-177DD04AACB6}" authorId="{694F32F9-8A95-2CE9-3F98-9C0A4348BDC5}" created="2024-08-26T08:08:04.395">
    <pc:sldMkLst xmlns:pc="http://schemas.microsoft.com/office/powerpoint/2013/main/command">
      <pc:docMk/>
      <pc:sldMk cId="344596839" sldId="2147377552"/>
    </pc:sldMkLst>
    <p188:txBody>
      <a:bodyPr/>
      <a:lstStyle/>
      <a:p>
        <a:r>
          <a:rPr lang="en-SG"/>
          <a:t>from allennlp.predictors.predictor import Predictor
# Load the event model
predictor = Predictor.from_path("path/to/event2mind-model.tar.gz")
# Example text
text = "John will attend the wedding ceremony on November 15th."
# Get event predictions
result = predictor.predict(sentence=text)
print(result)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50529" cy="497524"/>
          </a:xfrm>
          <a:prstGeom prst="rect">
            <a:avLst/>
          </a:prstGeom>
        </p:spPr>
        <p:txBody>
          <a:bodyPr vert="horz" lIns="91559" tIns="45779" rIns="91559" bIns="45779"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5082" y="0"/>
            <a:ext cx="2950529" cy="497524"/>
          </a:xfrm>
          <a:prstGeom prst="rect">
            <a:avLst/>
          </a:prstGeom>
        </p:spPr>
        <p:txBody>
          <a:bodyPr vert="horz" lIns="91559" tIns="45779" rIns="91559" bIns="45779" rtlCol="0"/>
          <a:lstStyle>
            <a:lvl1pPr algn="r" fontAlgn="auto">
              <a:spcBef>
                <a:spcPts val="0"/>
              </a:spcBef>
              <a:spcAft>
                <a:spcPts val="0"/>
              </a:spcAft>
              <a:defRPr sz="1200">
                <a:latin typeface="+mn-lt"/>
                <a:ea typeface="+mn-ea"/>
              </a:defRPr>
            </a:lvl1pPr>
          </a:lstStyle>
          <a:p>
            <a:pPr>
              <a:defRPr/>
            </a:pPr>
            <a:fld id="{4C3A16A4-E83E-43DC-A0C7-DB18B6C2929F}" type="datetimeFigureOut">
              <a:rPr lang="ja-JP" altLang="en-US"/>
              <a:pPr>
                <a:defRPr/>
              </a:pPr>
              <a:t>2024/9/24</a:t>
            </a:fld>
            <a:endParaRPr lang="ja-JP" altLang="en-US"/>
          </a:p>
        </p:txBody>
      </p:sp>
      <p:sp>
        <p:nvSpPr>
          <p:cNvPr id="4" name="スライド イメージ プレースホルダ 3"/>
          <p:cNvSpPr>
            <a:spLocks noGrp="1" noRot="1" noChangeAspect="1"/>
          </p:cNvSpPr>
          <p:nvPr>
            <p:ph type="sldImg" idx="2"/>
          </p:nvPr>
        </p:nvSpPr>
        <p:spPr>
          <a:xfrm>
            <a:off x="90488" y="746125"/>
            <a:ext cx="6626225" cy="3727450"/>
          </a:xfrm>
          <a:prstGeom prst="rect">
            <a:avLst/>
          </a:prstGeom>
          <a:noFill/>
          <a:ln w="12700">
            <a:solidFill>
              <a:prstClr val="black"/>
            </a:solidFill>
          </a:ln>
        </p:spPr>
        <p:txBody>
          <a:bodyPr vert="horz" lIns="91559" tIns="45779" rIns="91559" bIns="45779" rtlCol="0" anchor="ctr"/>
          <a:lstStyle/>
          <a:p>
            <a:pPr lvl="0"/>
            <a:endParaRPr lang="ja-JP" altLang="en-US" noProof="0"/>
          </a:p>
        </p:txBody>
      </p:sp>
      <p:sp>
        <p:nvSpPr>
          <p:cNvPr id="5" name="ノート プレースホルダ 4"/>
          <p:cNvSpPr>
            <a:spLocks noGrp="1"/>
          </p:cNvSpPr>
          <p:nvPr>
            <p:ph type="body" sz="quarter" idx="3"/>
          </p:nvPr>
        </p:nvSpPr>
        <p:spPr>
          <a:xfrm>
            <a:off x="680403" y="4720908"/>
            <a:ext cx="5446396" cy="4472940"/>
          </a:xfrm>
          <a:prstGeom prst="rect">
            <a:avLst/>
          </a:prstGeom>
        </p:spPr>
        <p:txBody>
          <a:bodyPr vert="horz" lIns="91559" tIns="45779" rIns="91559" bIns="45779"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9440226"/>
            <a:ext cx="2950529" cy="497523"/>
          </a:xfrm>
          <a:prstGeom prst="rect">
            <a:avLst/>
          </a:prstGeom>
        </p:spPr>
        <p:txBody>
          <a:bodyPr vert="horz" lIns="91559" tIns="45779" rIns="91559" bIns="45779"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5082" y="9440226"/>
            <a:ext cx="2950529" cy="497523"/>
          </a:xfrm>
          <a:prstGeom prst="rect">
            <a:avLst/>
          </a:prstGeom>
        </p:spPr>
        <p:txBody>
          <a:bodyPr vert="horz" lIns="91559" tIns="45779" rIns="91559" bIns="45779" rtlCol="0" anchor="b"/>
          <a:lstStyle>
            <a:lvl1pPr algn="r" fontAlgn="auto">
              <a:spcBef>
                <a:spcPts val="0"/>
              </a:spcBef>
              <a:spcAft>
                <a:spcPts val="0"/>
              </a:spcAft>
              <a:defRPr sz="1200">
                <a:latin typeface="+mn-lt"/>
                <a:ea typeface="+mn-ea"/>
              </a:defRPr>
            </a:lvl1pPr>
          </a:lstStyle>
          <a:p>
            <a:pPr>
              <a:defRPr/>
            </a:pPr>
            <a:fld id="{30EEEF5F-C351-4084-9D12-CCC14D3F15C2}" type="slidenum">
              <a:rPr lang="ja-JP" altLang="en-US"/>
              <a:pPr>
                <a:defRPr/>
              </a:pPr>
              <a:t>‹#›</a:t>
            </a:fld>
            <a:endParaRPr lang="ja-JP" altLang="en-US"/>
          </a:p>
        </p:txBody>
      </p:sp>
    </p:spTree>
    <p:extLst>
      <p:ext uri="{BB962C8B-B14F-4D97-AF65-F5344CB8AC3E}">
        <p14:creationId xmlns:p14="http://schemas.microsoft.com/office/powerpoint/2010/main" val="100878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9511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233511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44161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976165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468135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99186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401670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1E91F-53E6-AAE1-227F-E15D9FA8E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C4421-DD1A-478B-BA21-2739EED0E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3AC57-C059-0F35-0627-46CFABEC066C}"/>
              </a:ext>
            </a:extLst>
          </p:cNvPr>
          <p:cNvSpPr>
            <a:spLocks noGrp="1"/>
          </p:cNvSpPr>
          <p:nvPr>
            <p:ph type="body" idx="1"/>
          </p:nvPr>
        </p:nvSpPr>
        <p:spPr/>
        <p:txBody>
          <a:bodyPr/>
          <a:lstStyle/>
          <a:p>
            <a:r>
              <a:rPr lang="en-SG" dirty="0"/>
              <a:t>Num vs </a:t>
            </a:r>
            <a:r>
              <a:rPr lang="en-SG" dirty="0" err="1"/>
              <a:t>tsf</a:t>
            </a:r>
            <a:r>
              <a:rPr lang="en-SG" dirty="0"/>
              <a:t> forecast</a:t>
            </a:r>
          </a:p>
          <a:p>
            <a:endParaRPr lang="en-SG" dirty="0"/>
          </a:p>
          <a:p>
            <a:endParaRPr lang="en-SG" dirty="0"/>
          </a:p>
        </p:txBody>
      </p:sp>
      <p:sp>
        <p:nvSpPr>
          <p:cNvPr id="4" name="Slide Number Placeholder 3">
            <a:extLst>
              <a:ext uri="{FF2B5EF4-FFF2-40B4-BE49-F238E27FC236}">
                <a16:creationId xmlns:a16="http://schemas.microsoft.com/office/drawing/2014/main" id="{FAD3FB0A-62AE-DF08-58D9-425C0AB3CF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555600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64B03-7DA1-399D-D662-B45F3EDA3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B6E720-3912-FDF8-E2FB-E0E6712CA2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E9D158-C6AA-2FCF-71EA-6AA62A7BFD24}"/>
              </a:ext>
            </a:extLst>
          </p:cNvPr>
          <p:cNvSpPr>
            <a:spLocks noGrp="1"/>
          </p:cNvSpPr>
          <p:nvPr>
            <p:ph type="body" idx="1"/>
          </p:nvPr>
        </p:nvSpPr>
        <p:spPr/>
        <p:txBody>
          <a:bodyPr/>
          <a:lstStyle/>
          <a:p>
            <a:endParaRPr lang="en-SG" dirty="0"/>
          </a:p>
          <a:p>
            <a:endParaRPr lang="en-SG" dirty="0"/>
          </a:p>
        </p:txBody>
      </p:sp>
      <p:sp>
        <p:nvSpPr>
          <p:cNvPr id="4" name="Slide Number Placeholder 3">
            <a:extLst>
              <a:ext uri="{FF2B5EF4-FFF2-40B4-BE49-F238E27FC236}">
                <a16:creationId xmlns:a16="http://schemas.microsoft.com/office/drawing/2014/main" id="{AF7BB9FD-6393-C883-49E3-6802D49CFFB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1068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Rectangle 6"/>
          <p:cNvSpPr>
            <a:spLocks noChangeArrowheads="1"/>
          </p:cNvSpPr>
          <p:nvPr userDrawn="1"/>
        </p:nvSpPr>
        <p:spPr bwMode="gray">
          <a:xfrm flipV="1">
            <a:off x="2117" y="6391275"/>
            <a:ext cx="12192000" cy="476250"/>
          </a:xfrm>
          <a:prstGeom prst="rect">
            <a:avLst/>
          </a:prstGeom>
          <a:solidFill>
            <a:srgbClr val="0041C0"/>
          </a:solidFill>
          <a:ln w="9525">
            <a:noFill/>
            <a:miter lim="800000"/>
            <a:headEnd/>
            <a:tailEnd/>
          </a:ln>
        </p:spPr>
        <p:txBody>
          <a:bodyPr anchor="ctr"/>
          <a:lstStyle/>
          <a:p>
            <a:pPr algn="r">
              <a:defRPr/>
            </a:pPr>
            <a:endParaRPr lang="ja-JP" altLang="ja-JP" sz="1723" b="1">
              <a:solidFill>
                <a:schemeClr val="bg1"/>
              </a:solidFill>
              <a:latin typeface="Calibri" pitchFamily="34" charset="0"/>
            </a:endParaRPr>
          </a:p>
        </p:txBody>
      </p:sp>
      <p:sp>
        <p:nvSpPr>
          <p:cNvPr id="4" name="Rectangle 6"/>
          <p:cNvSpPr>
            <a:spLocks noChangeArrowheads="1"/>
          </p:cNvSpPr>
          <p:nvPr userDrawn="1"/>
        </p:nvSpPr>
        <p:spPr bwMode="gray">
          <a:xfrm>
            <a:off x="2117" y="-1588"/>
            <a:ext cx="12192000" cy="476251"/>
          </a:xfrm>
          <a:prstGeom prst="rect">
            <a:avLst/>
          </a:prstGeom>
          <a:solidFill>
            <a:srgbClr val="0041C0"/>
          </a:solidFill>
          <a:ln w="9525">
            <a:noFill/>
            <a:miter lim="800000"/>
            <a:headEnd/>
            <a:tailEnd/>
          </a:ln>
        </p:spPr>
        <p:txBody>
          <a:bodyPr anchor="ctr"/>
          <a:lstStyle/>
          <a:p>
            <a:pPr algn="r">
              <a:defRPr/>
            </a:pPr>
            <a:endParaRPr lang="ja-JP" altLang="ja-JP" sz="1723" b="1">
              <a:solidFill>
                <a:schemeClr val="bg1"/>
              </a:solidFill>
              <a:latin typeface="Calibri" pitchFamily="34" charset="0"/>
            </a:endParaRPr>
          </a:p>
        </p:txBody>
      </p:sp>
      <p:sp>
        <p:nvSpPr>
          <p:cNvPr id="8" name="正方形/長方形 7"/>
          <p:cNvSpPr/>
          <p:nvPr userDrawn="1"/>
        </p:nvSpPr>
        <p:spPr bwMode="auto">
          <a:xfrm>
            <a:off x="977595" y="1484313"/>
            <a:ext cx="7599911" cy="5762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88615" tIns="44308" rIns="88615" bIns="44308" anchor="ctr"/>
          <a:lstStyle/>
          <a:p>
            <a:pPr>
              <a:defRPr/>
            </a:pPr>
            <a:r>
              <a:rPr lang="en-US" altLang="ja-JP" sz="3939"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Development</a:t>
            </a:r>
            <a:r>
              <a:rPr lang="en-US" altLang="ja-JP" sz="3939" b="1" baseline="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Project</a:t>
            </a:r>
            <a:endParaRPr lang="ja-JP" altLang="en-US" sz="3939"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userDrawn="1"/>
        </p:nvSpPr>
        <p:spPr bwMode="auto">
          <a:xfrm>
            <a:off x="3171368" y="6381750"/>
            <a:ext cx="8781451" cy="47625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88615" tIns="44308" rIns="88615" bIns="44308" anchor="ctr"/>
          <a:lstStyle/>
          <a:p>
            <a:pPr algn="r">
              <a:defRPr/>
            </a:pPr>
            <a:r>
              <a:rPr lang="en-US" altLang="ja-JP" sz="1723" dirty="0">
                <a:solidFill>
                  <a:schemeClr val="bg1"/>
                </a:solidFill>
                <a:latin typeface="HGP創英角ｺﾞｼｯｸUB" pitchFamily="50" charset="-128"/>
                <a:ea typeface="HGP創英角ｺﾞｼｯｸUB" pitchFamily="50" charset="-128"/>
              </a:rPr>
              <a:t>Automotive</a:t>
            </a:r>
            <a:r>
              <a:rPr lang="en-US" altLang="ja-JP" sz="1723" baseline="0" dirty="0">
                <a:solidFill>
                  <a:schemeClr val="bg1"/>
                </a:solidFill>
                <a:latin typeface="HGP創英角ｺﾞｼｯｸUB" pitchFamily="50" charset="-128"/>
                <a:ea typeface="HGP創英角ｺﾞｼｯｸUB" pitchFamily="50" charset="-128"/>
              </a:rPr>
              <a:t> &amp; Industrial Systems Company  Engineering Division</a:t>
            </a:r>
            <a:endParaRPr lang="ja-JP" altLang="en-US" sz="1723" dirty="0">
              <a:solidFill>
                <a:schemeClr val="bg1"/>
              </a:solidFill>
              <a:latin typeface="HGP創英角ｺﾞｼｯｸUB" pitchFamily="50" charset="-128"/>
              <a:ea typeface="HGP創英角ｺﾞｼｯｸUB" pitchFamily="50" charset="-128"/>
            </a:endParaRPr>
          </a:p>
        </p:txBody>
      </p:sp>
      <p:sp>
        <p:nvSpPr>
          <p:cNvPr id="2" name="タイトル 1"/>
          <p:cNvSpPr>
            <a:spLocks noGrp="1"/>
          </p:cNvSpPr>
          <p:nvPr>
            <p:ph type="ctrTitle" hasCustomPrompt="1"/>
          </p:nvPr>
        </p:nvSpPr>
        <p:spPr>
          <a:xfrm>
            <a:off x="1044362" y="2274443"/>
            <a:ext cx="10103276" cy="1154559"/>
          </a:xfrm>
          <a:prstGeom prst="rect">
            <a:avLst/>
          </a:prstGeom>
          <a:solidFill>
            <a:schemeClr val="bg1"/>
          </a:solidFill>
          <a:ln>
            <a:solidFill>
              <a:srgbClr val="0041C0"/>
            </a:solidFill>
          </a:ln>
          <a:effectLst>
            <a:outerShdw dist="101600" dir="2700000" algn="tl" rotWithShape="0">
              <a:srgbClr val="0041C0"/>
            </a:outerShdw>
          </a:effectLst>
        </p:spPr>
        <p:txBody>
          <a:bodyPr anchor="ctr" anchorCtr="0">
            <a:normAutofit/>
          </a:bodyPr>
          <a:lstStyle>
            <a:lvl1pPr algn="ctr">
              <a:defRPr sz="3939"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開発プロジェクトの提案</a:t>
            </a:r>
          </a:p>
        </p:txBody>
      </p:sp>
      <p:sp>
        <p:nvSpPr>
          <p:cNvPr id="10" name="正方形/長方形 9"/>
          <p:cNvSpPr/>
          <p:nvPr userDrawn="1"/>
        </p:nvSpPr>
        <p:spPr bwMode="auto">
          <a:xfrm>
            <a:off x="10615948" y="620714"/>
            <a:ext cx="1240693" cy="28733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8615" tIns="44308" rIns="88615" bIns="44308" anchor="ctr"/>
          <a:lstStyle/>
          <a:p>
            <a:pPr algn="ctr">
              <a:defRPr/>
            </a:pPr>
            <a:r>
              <a:rPr lang="en-US" altLang="ja-JP" sz="1723"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Approval</a:t>
            </a:r>
            <a:endParaRPr lang="ja-JP" altLang="en-US" sz="1723"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userDrawn="1"/>
        </p:nvSpPr>
        <p:spPr bwMode="auto">
          <a:xfrm>
            <a:off x="10615948" y="908051"/>
            <a:ext cx="1240693" cy="93662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8615" tIns="44308" rIns="88615" bIns="44308"/>
          <a:lstStyle/>
          <a:p>
            <a:pPr algn="ctr">
              <a:defRPr/>
            </a:pPr>
            <a:r>
              <a:rPr lang="en-US" altLang="ja-JP" sz="1477"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CTO</a:t>
            </a:r>
            <a:endParaRPr lang="ja-JP" altLang="en-US" sz="1477"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userDrawn="1"/>
        </p:nvSpPr>
        <p:spPr bwMode="auto">
          <a:xfrm>
            <a:off x="10615948" y="620713"/>
            <a:ext cx="1240693" cy="1223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b="1">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Text Box 127"/>
          <p:cNvSpPr txBox="1">
            <a:spLocks noChangeArrowheads="1"/>
          </p:cNvSpPr>
          <p:nvPr userDrawn="1"/>
        </p:nvSpPr>
        <p:spPr bwMode="auto">
          <a:xfrm>
            <a:off x="783585" y="1196752"/>
            <a:ext cx="1595253" cy="288032"/>
          </a:xfrm>
          <a:prstGeom prst="rect">
            <a:avLst/>
          </a:prstGeom>
          <a:noFill/>
          <a:ln w="9525">
            <a:noFill/>
            <a:miter lim="800000"/>
            <a:headEnd/>
            <a:tailEnd/>
          </a:ln>
        </p:spPr>
        <p:txBody>
          <a:bodyPr wrap="none" lIns="0" tIns="0" rIns="0" bIns="0" anchor="ctr"/>
          <a:lstStyle/>
          <a:p>
            <a:pPr algn="ctr"/>
            <a:r>
              <a:rPr lang="en-US" altLang="ja-JP" b="1" dirty="0">
                <a:latin typeface="Meiryo UI" panose="020B0604030504040204" pitchFamily="50" charset="-128"/>
                <a:ea typeface="Meiryo UI" panose="020B0604030504040204" pitchFamily="50" charset="-128"/>
                <a:cs typeface="Meiryo UI" panose="020B0604030504040204" pitchFamily="50" charset="-128"/>
              </a:rPr>
              <a:t>FY2019</a:t>
            </a:r>
            <a:endParaRPr lang="ja-JP" altLang="en-US" b="1"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429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4"/>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1112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58620C-9961-4110-B7F9-7FC231581BEE}"/>
              </a:ext>
            </a:extLst>
          </p:cNvPr>
          <p:cNvSpPr>
            <a:spLocks noGrp="1"/>
          </p:cNvSpPr>
          <p:nvPr>
            <p:ph type="title" hasCustomPrompt="1"/>
          </p:nvPr>
        </p:nvSpPr>
        <p:spPr>
          <a:xfrm>
            <a:off x="838200" y="2484312"/>
            <a:ext cx="10515600" cy="944689"/>
          </a:xfrm>
          <a:prstGeom prst="rect">
            <a:avLst/>
          </a:prstGeom>
        </p:spPr>
        <p:txBody>
          <a:bodyPr lIns="0" tIns="0" rIns="0" bIns="0"/>
          <a:lstStyle>
            <a:lvl1pPr>
              <a:defRPr sz="7200">
                <a:latin typeface="メイリオ" panose="020B0604030504040204" pitchFamily="50" charset="-128"/>
                <a:ea typeface="メイリオ" panose="020B0604030504040204" pitchFamily="50" charset="-128"/>
              </a:defRPr>
            </a:lvl1pPr>
          </a:lstStyle>
          <a:p>
            <a:r>
              <a:rPr lang="en-US" altLang="ja-JP" dirty="0"/>
              <a:t>Title</a:t>
            </a:r>
            <a:endParaRPr lang="en-US" dirty="0"/>
          </a:p>
        </p:txBody>
      </p:sp>
      <p:sp>
        <p:nvSpPr>
          <p:cNvPr id="7" name="Text Placeholder 6">
            <a:extLst>
              <a:ext uri="{FF2B5EF4-FFF2-40B4-BE49-F238E27FC236}">
                <a16:creationId xmlns:a16="http://schemas.microsoft.com/office/drawing/2014/main" id="{CD9B0A20-7300-479C-B173-47C10EBDF9B2}"/>
              </a:ext>
            </a:extLst>
          </p:cNvPr>
          <p:cNvSpPr>
            <a:spLocks noGrp="1"/>
          </p:cNvSpPr>
          <p:nvPr>
            <p:ph type="body" sz="quarter" idx="10" hasCustomPrompt="1"/>
          </p:nvPr>
        </p:nvSpPr>
        <p:spPr>
          <a:xfrm>
            <a:off x="2664972" y="3558515"/>
            <a:ext cx="6996137" cy="781299"/>
          </a:xfrm>
          <a:prstGeom prst="rect">
            <a:avLst/>
          </a:prstGeom>
        </p:spPr>
        <p:txBody>
          <a:bodyPr/>
          <a:lstStyle>
            <a:lvl1pPr marL="0" indent="0" algn="ctr">
              <a:buNone/>
              <a:defRPr sz="3733">
                <a:solidFill>
                  <a:schemeClr val="tx1">
                    <a:lumMod val="50000"/>
                    <a:lumOff val="50000"/>
                  </a:schemeClr>
                </a:solidFill>
              </a:defRPr>
            </a:lvl1pPr>
          </a:lstStyle>
          <a:p>
            <a:pPr lvl="0"/>
            <a:r>
              <a:rPr lang="en-US" dirty="0"/>
              <a:t>Subtitle</a:t>
            </a:r>
          </a:p>
        </p:txBody>
      </p:sp>
      <p:sp>
        <p:nvSpPr>
          <p:cNvPr id="8" name="TextBox 7">
            <a:extLst>
              <a:ext uri="{FF2B5EF4-FFF2-40B4-BE49-F238E27FC236}">
                <a16:creationId xmlns:a16="http://schemas.microsoft.com/office/drawing/2014/main" id="{AC915F8B-2B36-4310-A2E9-FDAFC29B7DA4}"/>
              </a:ext>
            </a:extLst>
          </p:cNvPr>
          <p:cNvSpPr txBox="1"/>
          <p:nvPr userDrawn="1"/>
        </p:nvSpPr>
        <p:spPr>
          <a:xfrm>
            <a:off x="4673055" y="6247024"/>
            <a:ext cx="7459734" cy="379656"/>
          </a:xfrm>
          <a:prstGeom prst="rect">
            <a:avLst/>
          </a:prstGeom>
          <a:noFill/>
        </p:spPr>
        <p:txBody>
          <a:bodyPr wrap="none" rtlCol="0">
            <a:spAutoFit/>
          </a:bodyPr>
          <a:lstStyle/>
          <a:p>
            <a:r>
              <a:rPr lang="en-US" sz="1867" dirty="0">
                <a:latin typeface="メイリオ" panose="020B0604030504040204" pitchFamily="50" charset="-128"/>
                <a:ea typeface="メイリオ" panose="020B0604030504040204" pitchFamily="50" charset="-128"/>
              </a:rPr>
              <a:t>Singapore Technology Centre, </a:t>
            </a:r>
            <a:r>
              <a:rPr lang="en-US" sz="1867" b="1" dirty="0">
                <a:solidFill>
                  <a:srgbClr val="3B688A"/>
                </a:solidFill>
                <a:latin typeface="メイリオ" panose="020B0604030504040204" pitchFamily="50" charset="-128"/>
                <a:ea typeface="メイリオ" panose="020B0604030504040204" pitchFamily="50" charset="-128"/>
              </a:rPr>
              <a:t>Industrial Solutions </a:t>
            </a:r>
            <a:r>
              <a:rPr lang="en-US" sz="1867" dirty="0">
                <a:latin typeface="メイリオ" panose="020B0604030504040204" pitchFamily="50" charset="-128"/>
                <a:ea typeface="メイリオ" panose="020B0604030504040204" pitchFamily="50" charset="-128"/>
              </a:rPr>
              <a:t>Company</a:t>
            </a:r>
          </a:p>
        </p:txBody>
      </p:sp>
    </p:spTree>
    <p:extLst>
      <p:ext uri="{BB962C8B-B14F-4D97-AF65-F5344CB8AC3E}">
        <p14:creationId xmlns:p14="http://schemas.microsoft.com/office/powerpoint/2010/main" val="263797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107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58620C-9961-4110-B7F9-7FC231581BEE}"/>
              </a:ext>
            </a:extLst>
          </p:cNvPr>
          <p:cNvSpPr>
            <a:spLocks noGrp="1"/>
          </p:cNvSpPr>
          <p:nvPr>
            <p:ph type="title" hasCustomPrompt="1"/>
          </p:nvPr>
        </p:nvSpPr>
        <p:spPr>
          <a:xfrm>
            <a:off x="838200" y="2484312"/>
            <a:ext cx="10515600" cy="944689"/>
          </a:xfrm>
          <a:prstGeom prst="rect">
            <a:avLst/>
          </a:prstGeom>
        </p:spPr>
        <p:txBody>
          <a:bodyPr lIns="0" tIns="0" rIns="0" bIns="0"/>
          <a:lstStyle>
            <a:lvl1pPr>
              <a:defRPr sz="7200">
                <a:latin typeface="メイリオ" panose="020B0604030504040204" pitchFamily="50" charset="-128"/>
                <a:ea typeface="メイリオ" panose="020B0604030504040204" pitchFamily="50" charset="-128"/>
              </a:defRPr>
            </a:lvl1pPr>
          </a:lstStyle>
          <a:p>
            <a:r>
              <a:rPr lang="en-US" altLang="ja-JP" dirty="0"/>
              <a:t>Title</a:t>
            </a:r>
            <a:endParaRPr lang="en-US" dirty="0"/>
          </a:p>
        </p:txBody>
      </p:sp>
      <p:sp>
        <p:nvSpPr>
          <p:cNvPr id="7" name="Text Placeholder 6">
            <a:extLst>
              <a:ext uri="{FF2B5EF4-FFF2-40B4-BE49-F238E27FC236}">
                <a16:creationId xmlns:a16="http://schemas.microsoft.com/office/drawing/2014/main" id="{CD9B0A20-7300-479C-B173-47C10EBDF9B2}"/>
              </a:ext>
            </a:extLst>
          </p:cNvPr>
          <p:cNvSpPr>
            <a:spLocks noGrp="1"/>
          </p:cNvSpPr>
          <p:nvPr>
            <p:ph type="body" sz="quarter" idx="10" hasCustomPrompt="1"/>
          </p:nvPr>
        </p:nvSpPr>
        <p:spPr>
          <a:xfrm>
            <a:off x="2664972" y="3558515"/>
            <a:ext cx="6996137" cy="781299"/>
          </a:xfrm>
          <a:prstGeom prst="rect">
            <a:avLst/>
          </a:prstGeom>
        </p:spPr>
        <p:txBody>
          <a:bodyPr/>
          <a:lstStyle>
            <a:lvl1pPr marL="0" indent="0" algn="ctr">
              <a:buNone/>
              <a:defRPr sz="3733">
                <a:solidFill>
                  <a:schemeClr val="tx1">
                    <a:lumMod val="50000"/>
                    <a:lumOff val="50000"/>
                  </a:schemeClr>
                </a:solidFill>
              </a:defRPr>
            </a:lvl1pPr>
          </a:lstStyle>
          <a:p>
            <a:pPr lvl="0"/>
            <a:r>
              <a:rPr lang="en-US" dirty="0"/>
              <a:t>Subtitle</a:t>
            </a:r>
          </a:p>
        </p:txBody>
      </p:sp>
      <p:sp>
        <p:nvSpPr>
          <p:cNvPr id="8" name="TextBox 7">
            <a:extLst>
              <a:ext uri="{FF2B5EF4-FFF2-40B4-BE49-F238E27FC236}">
                <a16:creationId xmlns:a16="http://schemas.microsoft.com/office/drawing/2014/main" id="{AC915F8B-2B36-4310-A2E9-FDAFC29B7DA4}"/>
              </a:ext>
            </a:extLst>
          </p:cNvPr>
          <p:cNvSpPr txBox="1"/>
          <p:nvPr userDrawn="1"/>
        </p:nvSpPr>
        <p:spPr>
          <a:xfrm>
            <a:off x="4673055" y="6247024"/>
            <a:ext cx="7459734" cy="379656"/>
          </a:xfrm>
          <a:prstGeom prst="rect">
            <a:avLst/>
          </a:prstGeom>
          <a:noFill/>
        </p:spPr>
        <p:txBody>
          <a:bodyPr wrap="none" rtlCol="0">
            <a:spAutoFit/>
          </a:bodyPr>
          <a:lstStyle/>
          <a:p>
            <a:r>
              <a:rPr lang="en-US" sz="1867" dirty="0">
                <a:latin typeface="メイリオ" panose="020B0604030504040204" pitchFamily="50" charset="-128"/>
                <a:ea typeface="メイリオ" panose="020B0604030504040204" pitchFamily="50" charset="-128"/>
              </a:rPr>
              <a:t>Singapore Technology Centre, </a:t>
            </a:r>
            <a:r>
              <a:rPr lang="en-US" sz="1867" b="1" dirty="0">
                <a:solidFill>
                  <a:srgbClr val="3B688A"/>
                </a:solidFill>
                <a:latin typeface="メイリオ" panose="020B0604030504040204" pitchFamily="50" charset="-128"/>
                <a:ea typeface="メイリオ" panose="020B0604030504040204" pitchFamily="50" charset="-128"/>
              </a:rPr>
              <a:t>Industrial Solutions </a:t>
            </a:r>
            <a:r>
              <a:rPr lang="en-US" sz="1867" dirty="0">
                <a:latin typeface="メイリオ" panose="020B0604030504040204" pitchFamily="50" charset="-128"/>
                <a:ea typeface="メイリオ" panose="020B0604030504040204" pitchFamily="50" charset="-128"/>
              </a:rPr>
              <a:t>Company</a:t>
            </a:r>
          </a:p>
        </p:txBody>
      </p:sp>
    </p:spTree>
    <p:extLst>
      <p:ext uri="{BB962C8B-B14F-4D97-AF65-F5344CB8AC3E}">
        <p14:creationId xmlns:p14="http://schemas.microsoft.com/office/powerpoint/2010/main" val="311301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723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ページ">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9380367A-9C34-4499-B45D-1C13AC3DACF1}"/>
              </a:ext>
            </a:extLst>
          </p:cNvPr>
          <p:cNvCxnSpPr>
            <a:cxnSpLocks/>
          </p:cNvCxnSpPr>
          <p:nvPr userDrawn="1"/>
        </p:nvCxnSpPr>
        <p:spPr>
          <a:xfrm>
            <a:off x="8146160" y="6459117"/>
            <a:ext cx="0" cy="25562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7"/>
          <p:cNvSpPr>
            <a:spLocks noGrp="1"/>
          </p:cNvSpPr>
          <p:nvPr>
            <p:ph type="body" sz="quarter" idx="10" hasCustomPrompt="1"/>
          </p:nvPr>
        </p:nvSpPr>
        <p:spPr>
          <a:xfrm>
            <a:off x="4184821" y="64656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63801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セクションタイトル（白）">
    <p:spTree>
      <p:nvGrpSpPr>
        <p:cNvPr id="1" name=""/>
        <p:cNvGrpSpPr/>
        <p:nvPr/>
      </p:nvGrpSpPr>
      <p:grpSpPr>
        <a:xfrm>
          <a:off x="0" y="0"/>
          <a:ext cx="0" cy="0"/>
          <a:chOff x="0" y="0"/>
          <a:chExt cx="0" cy="0"/>
        </a:xfrm>
      </p:grpSpPr>
      <p:pic>
        <p:nvPicPr>
          <p:cNvPr id="21" name="図 20">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sp>
        <p:nvSpPr>
          <p:cNvPr id="11" name="Subtitle 2">
            <a:extLst>
              <a:ext uri="{FF2B5EF4-FFF2-40B4-BE49-F238E27FC236}">
                <a16:creationId xmlns:a16="http://schemas.microsoft.com/office/drawing/2014/main" id="{49AA4B0C-EDB1-1E48-ADE1-D5BD1CFF7882}"/>
              </a:ext>
            </a:extLst>
          </p:cNvPr>
          <p:cNvSpPr>
            <a:spLocks noGrp="1"/>
          </p:cNvSpPr>
          <p:nvPr>
            <p:ph type="subTitle" idx="1" hasCustomPrompt="1"/>
          </p:nvPr>
        </p:nvSpPr>
        <p:spPr>
          <a:xfrm>
            <a:off x="459615" y="3752130"/>
            <a:ext cx="11157032" cy="369332"/>
          </a:xfrm>
        </p:spPr>
        <p:txBody>
          <a:bodyPr tIns="0" bIns="0">
            <a:spAutoFit/>
          </a:bodyPr>
          <a:lstStyle>
            <a:lvl1pPr marL="0" indent="0" algn="l">
              <a:buNone/>
              <a:defRPr sz="240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セクションサブタイトル</a:t>
            </a:r>
            <a:endParaRPr lang="en-US"/>
          </a:p>
        </p:txBody>
      </p:sp>
      <p:sp>
        <p:nvSpPr>
          <p:cNvPr id="17" name="タイトル 1">
            <a:extLst>
              <a:ext uri="{FF2B5EF4-FFF2-40B4-BE49-F238E27FC236}">
                <a16:creationId xmlns:a16="http://schemas.microsoft.com/office/drawing/2014/main" id="{B2E1CC0A-8490-1044-86FA-738367BC9337}"/>
              </a:ext>
            </a:extLst>
          </p:cNvPr>
          <p:cNvSpPr>
            <a:spLocks noGrp="1"/>
          </p:cNvSpPr>
          <p:nvPr>
            <p:ph type="title" hasCustomPrompt="1"/>
          </p:nvPr>
        </p:nvSpPr>
        <p:spPr>
          <a:xfrm>
            <a:off x="459615" y="3015637"/>
            <a:ext cx="11157032" cy="387799"/>
          </a:xfrm>
        </p:spPr>
        <p:txBody>
          <a:bodyPr tIns="0" bIns="0" anchor="ctr">
            <a:spAutoFit/>
          </a:bodyPr>
          <a:lstStyle>
            <a:lvl1pPr>
              <a:defRPr sz="2800">
                <a:solidFill>
                  <a:schemeClr val="tx2"/>
                </a:solidFill>
              </a:defRPr>
            </a:lvl1pPr>
          </a:lstStyle>
          <a:p>
            <a:r>
              <a:rPr kumimoji="1" lang="ja-JP" altLang="en-US"/>
              <a:t>セクションタイトル</a:t>
            </a:r>
          </a:p>
        </p:txBody>
      </p:sp>
      <p:cxnSp>
        <p:nvCxnSpPr>
          <p:cNvPr id="18" name="直線コネクタ 17">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12"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3"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44706432"/>
      </p:ext>
    </p:extLst>
  </p:cSld>
  <p:clrMapOvr>
    <a:masterClrMapping/>
  </p:clrMapOvr>
  <p:hf hdr="0"/>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セクションタイトル（PINブルー）">
    <p:bg>
      <p:bgRef idx="1001">
        <a:schemeClr val="bg2"/>
      </p:bgRef>
    </p:bg>
    <p:spTree>
      <p:nvGrpSpPr>
        <p:cNvPr id="1" name=""/>
        <p:cNvGrpSpPr/>
        <p:nvPr/>
      </p:nvGrpSpPr>
      <p:grpSpPr>
        <a:xfrm>
          <a:off x="0" y="0"/>
          <a:ext cx="0" cy="0"/>
          <a:chOff x="0" y="0"/>
          <a:chExt cx="0" cy="0"/>
        </a:xfrm>
      </p:grpSpPr>
      <p:sp>
        <p:nvSpPr>
          <p:cNvPr id="16" name="Subtitle 2">
            <a:extLst>
              <a:ext uri="{FF2B5EF4-FFF2-40B4-BE49-F238E27FC236}">
                <a16:creationId xmlns:a16="http://schemas.microsoft.com/office/drawing/2014/main" id="{49AA4B0C-EDB1-1E48-ADE1-D5BD1CFF7882}"/>
              </a:ext>
            </a:extLst>
          </p:cNvPr>
          <p:cNvSpPr>
            <a:spLocks noGrp="1"/>
          </p:cNvSpPr>
          <p:nvPr>
            <p:ph type="subTitle" idx="1" hasCustomPrompt="1"/>
          </p:nvPr>
        </p:nvSpPr>
        <p:spPr>
          <a:xfrm>
            <a:off x="459615" y="3752130"/>
            <a:ext cx="11157032" cy="369332"/>
          </a:xfrm>
        </p:spPr>
        <p:txBody>
          <a:bodyPr tIns="0" bIns="0">
            <a:spAutoFit/>
          </a:bodyPr>
          <a:lstStyle>
            <a:lvl1pPr marL="0" indent="0" algn="l">
              <a:buNone/>
              <a:defRPr sz="24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セクションサブタイトル</a:t>
            </a:r>
            <a:endParaRPr lang="en-US"/>
          </a:p>
        </p:txBody>
      </p:sp>
      <p:sp>
        <p:nvSpPr>
          <p:cNvPr id="17" name="タイトル 1">
            <a:extLst>
              <a:ext uri="{FF2B5EF4-FFF2-40B4-BE49-F238E27FC236}">
                <a16:creationId xmlns:a16="http://schemas.microsoft.com/office/drawing/2014/main" id="{B2E1CC0A-8490-1044-86FA-738367BC9337}"/>
              </a:ext>
            </a:extLst>
          </p:cNvPr>
          <p:cNvSpPr>
            <a:spLocks noGrp="1"/>
          </p:cNvSpPr>
          <p:nvPr>
            <p:ph type="title" hasCustomPrompt="1"/>
          </p:nvPr>
        </p:nvSpPr>
        <p:spPr>
          <a:xfrm>
            <a:off x="459615" y="3015637"/>
            <a:ext cx="11157032" cy="387799"/>
          </a:xfrm>
        </p:spPr>
        <p:txBody>
          <a:bodyPr tIns="0" bIns="0" anchor="ctr">
            <a:spAutoFit/>
          </a:bodyPr>
          <a:lstStyle>
            <a:lvl1pPr>
              <a:defRPr sz="2800">
                <a:solidFill>
                  <a:schemeClr val="tx1"/>
                </a:solidFill>
              </a:defRPr>
            </a:lvl1pPr>
          </a:lstStyle>
          <a:p>
            <a:r>
              <a:rPr kumimoji="1" lang="ja-JP" altLang="en-US"/>
              <a:t>セクションタイトル</a:t>
            </a:r>
          </a:p>
        </p:txBody>
      </p:sp>
      <p:cxnSp>
        <p:nvCxnSpPr>
          <p:cNvPr id="18" name="直線コネクタ 17">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1" name="図 20">
            <a:extLst>
              <a:ext uri="{FF2B5EF4-FFF2-40B4-BE49-F238E27FC236}">
                <a16:creationId xmlns:a16="http://schemas.microsoft.com/office/drawing/2014/main" id="{0C67D86B-C509-894C-9454-EC63306C259D}"/>
              </a:ext>
            </a:extLst>
          </p:cNvPr>
          <p:cNvPicPr>
            <a:picLocks noChangeAspect="1"/>
          </p:cNvPicPr>
          <p:nvPr userDrawn="1"/>
        </p:nvPicPr>
        <p:blipFill>
          <a:blip r:embed="rId2"/>
          <a:srcRect/>
          <a:stretch/>
        </p:blipFill>
        <p:spPr>
          <a:xfrm>
            <a:off x="562964" y="6451235"/>
            <a:ext cx="3175579" cy="215999"/>
          </a:xfrm>
          <a:prstGeom prst="rect">
            <a:avLst/>
          </a:prstGeom>
        </p:spPr>
      </p:pic>
      <p:pic>
        <p:nvPicPr>
          <p:cNvPr id="22" name="図 21">
            <a:extLst>
              <a:ext uri="{FF2B5EF4-FFF2-40B4-BE49-F238E27FC236}">
                <a16:creationId xmlns:a16="http://schemas.microsoft.com/office/drawing/2014/main" id="{BEB03235-9F8E-6443-9D4B-A7E101644B4E}"/>
              </a:ext>
            </a:extLst>
          </p:cNvPr>
          <p:cNvPicPr>
            <a:picLocks noChangeAspect="1"/>
          </p:cNvPicPr>
          <p:nvPr userDrawn="1"/>
        </p:nvPicPr>
        <p:blipFill>
          <a:blip r:embed="rId3"/>
          <a:srcRect/>
          <a:stretch/>
        </p:blipFill>
        <p:spPr>
          <a:xfrm>
            <a:off x="8281343" y="6481239"/>
            <a:ext cx="2671853" cy="216916"/>
          </a:xfrm>
          <a:prstGeom prst="rect">
            <a:avLst/>
          </a:prstGeom>
        </p:spPr>
      </p:pic>
      <p:sp>
        <p:nvSpPr>
          <p:cNvPr id="10"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solidFill>
                  <a:schemeClr val="tx1"/>
                </a:solidFill>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1"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solidFill>
                  <a:schemeClr val="tx1"/>
                </a:solidFill>
              </a:defRPr>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3018625974"/>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タイトル＆コンテンツ（デザインカラー）">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9F8C071A-8BBC-2641-8A77-D0E3DE26304F}"/>
              </a:ext>
            </a:extLst>
          </p:cNvPr>
          <p:cNvSpPr/>
          <p:nvPr userDrawn="1"/>
        </p:nvSpPr>
        <p:spPr>
          <a:xfrm>
            <a:off x="0" y="-1"/>
            <a:ext cx="12192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テキスト ボックス 8">
            <a:extLst>
              <a:ext uri="{FF2B5EF4-FFF2-40B4-BE49-F238E27FC236}">
                <a16:creationId xmlns:a16="http://schemas.microsoft.com/office/drawing/2014/main" id="{EEB84AA4-C68E-8F4C-83F9-B080E17948AC}"/>
              </a:ext>
            </a:extLst>
          </p:cNvPr>
          <p:cNvSpPr txBox="1"/>
          <p:nvPr userDrawn="1"/>
        </p:nvSpPr>
        <p:spPr>
          <a:xfrm>
            <a:off x="-503435" y="-1160980"/>
            <a:ext cx="0" cy="0"/>
          </a:xfrm>
          <a:prstGeom prst="rect">
            <a:avLst/>
          </a:prstGeom>
        </p:spPr>
        <p:txBody>
          <a:bodyPr vert="horz" wrap="none" lIns="68580" tIns="34291" rIns="68580" bIns="34291" rtlCol="0" anchor="ctr">
            <a:noAutofit/>
          </a:bodyPr>
          <a:lstStyle/>
          <a:p>
            <a:pPr algn="l"/>
            <a:endParaRPr kumimoji="1" lang="en-US" sz="1051" b="1" i="0" kern="1200">
              <a:solidFill>
                <a:schemeClr val="tx1"/>
              </a:solidFill>
              <a:effectLst/>
              <a:latin typeface="Arial" panose="020B0604020202020204" pitchFamily="34" charset="0"/>
              <a:ea typeface="+mn-ea"/>
              <a:cs typeface="Arial" panose="020B0604020202020204" pitchFamily="34" charset="0"/>
            </a:endParaRPr>
          </a:p>
        </p:txBody>
      </p:sp>
      <p:pic>
        <p:nvPicPr>
          <p:cNvPr id="17" name="図 16">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1" name="直線コネクタ 20">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4" name="Content Placeholder 2">
            <a:extLst>
              <a:ext uri="{FF2B5EF4-FFF2-40B4-BE49-F238E27FC236}">
                <a16:creationId xmlns:a16="http://schemas.microsoft.com/office/drawing/2014/main" id="{A3AB843C-BD5D-9F46-99BA-6BA3B6FEE40B}"/>
              </a:ext>
            </a:extLst>
          </p:cNvPr>
          <p:cNvSpPr>
            <a:spLocks noGrp="1"/>
          </p:cNvSpPr>
          <p:nvPr>
            <p:ph sz="half" idx="1" hasCustomPrompt="1"/>
          </p:nvPr>
        </p:nvSpPr>
        <p:spPr>
          <a:xfrm>
            <a:off x="427500" y="809831"/>
            <a:ext cx="11337000" cy="5400000"/>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5" name="Title 1"/>
          <p:cNvSpPr>
            <a:spLocks noGrp="1"/>
          </p:cNvSpPr>
          <p:nvPr>
            <p:ph type="title" hasCustomPrompt="1"/>
          </p:nvPr>
        </p:nvSpPr>
        <p:spPr>
          <a:xfrm>
            <a:off x="427499" y="170554"/>
            <a:ext cx="10944000" cy="332399"/>
          </a:xfrm>
        </p:spPr>
        <p:txBody>
          <a:bodyPr wrap="square" tIns="0" bIns="0">
            <a:spAutoFit/>
          </a:bodyPr>
          <a:lstStyle/>
          <a:p>
            <a:r>
              <a:rPr lang="ja-JP" altLang="en-US"/>
              <a:t>ヘッドラインタイトル</a:t>
            </a:r>
            <a:r>
              <a:rPr lang="en-US" altLang="ja-JP"/>
              <a:t>24pt</a:t>
            </a:r>
            <a:endParaRPr lang="en-US"/>
          </a:p>
        </p:txBody>
      </p:sp>
      <p:sp>
        <p:nvSpPr>
          <p:cNvPr id="12"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4" name="テキスト プレースホルダー 7"/>
          <p:cNvSpPr>
            <a:spLocks noGrp="1"/>
          </p:cNvSpPr>
          <p:nvPr>
            <p:ph type="body" sz="quarter" idx="10" hasCustomPrompt="1"/>
          </p:nvPr>
        </p:nvSpPr>
        <p:spPr>
          <a:xfrm>
            <a:off x="793276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
        <p:nvSpPr>
          <p:cNvPr id="11" name="テキスト プレースホルダー 7">
            <a:extLst>
              <a:ext uri="{FF2B5EF4-FFF2-40B4-BE49-F238E27FC236}">
                <a16:creationId xmlns:a16="http://schemas.microsoft.com/office/drawing/2014/main" id="{1A75BE10-A6A1-4381-81D4-DD0523BA8A1C}"/>
              </a:ext>
            </a:extLst>
          </p:cNvPr>
          <p:cNvSpPr>
            <a:spLocks noGrp="1"/>
          </p:cNvSpPr>
          <p:nvPr>
            <p:ph type="body" sz="quarter" idx="11"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
        <p:nvSpPr>
          <p:cNvPr id="15" name="テキスト ボックス 14">
            <a:extLst>
              <a:ext uri="{FF2B5EF4-FFF2-40B4-BE49-F238E27FC236}">
                <a16:creationId xmlns:a16="http://schemas.microsoft.com/office/drawing/2014/main" id="{74796B16-D478-469B-AAC6-6E0CB9BA4549}"/>
              </a:ext>
            </a:extLst>
          </p:cNvPr>
          <p:cNvSpPr txBox="1"/>
          <p:nvPr userDrawn="1"/>
        </p:nvSpPr>
        <p:spPr>
          <a:xfrm>
            <a:off x="11090328" y="136775"/>
            <a:ext cx="671979" cy="400110"/>
          </a:xfrm>
          <a:prstGeom prst="rect">
            <a:avLst/>
          </a:prstGeom>
          <a:ln w="28575">
            <a:solidFill>
              <a:schemeClr val="tx2">
                <a:lumMod val="75000"/>
              </a:schemeClr>
            </a:solidFill>
          </a:ln>
        </p:spPr>
        <p:txBody>
          <a:bodyPr vert="horz" wrap="none" lIns="91440" tIns="45720" rIns="91440" bIns="45720" rtlCol="0" anchor="ctr">
            <a:spAutoFit/>
          </a:bodyPr>
          <a:lstStyle/>
          <a:p>
            <a:pPr algn="l">
              <a:lnSpc>
                <a:spcPct val="100000"/>
              </a:lnSpc>
            </a:pPr>
            <a:r>
              <a:rPr kumimoji="1" lang="en-US" altLang="ja-JP" sz="2000" b="0" i="0">
                <a:solidFill>
                  <a:schemeClr val="accent1">
                    <a:lumMod val="75000"/>
                  </a:schemeClr>
                </a:solidFill>
                <a:latin typeface="Meiryo UI" panose="020B0604030504040204" pitchFamily="34" charset="-128"/>
                <a:ea typeface="Meiryo UI" panose="020B0604030504040204" pitchFamily="34" charset="-128"/>
              </a:rPr>
              <a:t>IUO</a:t>
            </a:r>
            <a:endParaRPr kumimoji="1" lang="ja-JP" altLang="en-US" sz="2000" b="0" i="0" err="1">
              <a:solidFill>
                <a:schemeClr val="accent1">
                  <a:lumMod val="75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3256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flipV="1">
            <a:off x="2117" y="6391275"/>
            <a:ext cx="12192000" cy="476250"/>
          </a:xfrm>
          <a:prstGeom prst="rect">
            <a:avLst/>
          </a:prstGeom>
          <a:solidFill>
            <a:srgbClr val="0041C0"/>
          </a:solidFill>
          <a:ln w="9525">
            <a:noFill/>
            <a:miter lim="800000"/>
            <a:headEnd/>
            <a:tailEnd/>
          </a:ln>
        </p:spPr>
        <p:txBody>
          <a:bodyPr anchor="ctr"/>
          <a:lstStyle/>
          <a:p>
            <a:pPr algn="r">
              <a:defRPr/>
            </a:pPr>
            <a:endParaRPr lang="ja-JP" altLang="ja-JP" sz="1723" b="1">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6"/>
          <p:cNvSpPr>
            <a:spLocks noChangeArrowheads="1"/>
          </p:cNvSpPr>
          <p:nvPr userDrawn="1"/>
        </p:nvSpPr>
        <p:spPr bwMode="gray">
          <a:xfrm>
            <a:off x="2117" y="-1588"/>
            <a:ext cx="12192000" cy="476251"/>
          </a:xfrm>
          <a:prstGeom prst="rect">
            <a:avLst/>
          </a:prstGeom>
          <a:solidFill>
            <a:srgbClr val="0041C0"/>
          </a:solidFill>
          <a:ln w="9525">
            <a:noFill/>
            <a:miter lim="800000"/>
            <a:headEnd/>
            <a:tailEnd/>
          </a:ln>
        </p:spPr>
        <p:txBody>
          <a:bodyPr anchor="ctr"/>
          <a:lstStyle/>
          <a:p>
            <a:pPr algn="r">
              <a:defRPr/>
            </a:pPr>
            <a:endParaRPr lang="ja-JP" altLang="ja-JP" sz="1723" b="1">
              <a:solidFill>
                <a:schemeClr val="bg1"/>
              </a:solidFill>
              <a:latin typeface="Calibri" pitchFamily="34" charset="0"/>
            </a:endParaRPr>
          </a:p>
        </p:txBody>
      </p:sp>
      <p:sp>
        <p:nvSpPr>
          <p:cNvPr id="6" name="フリーフォーム 5"/>
          <p:cNvSpPr/>
          <p:nvPr userDrawn="1"/>
        </p:nvSpPr>
        <p:spPr>
          <a:xfrm>
            <a:off x="1200152" y="2276475"/>
            <a:ext cx="9800166" cy="1296988"/>
          </a:xfrm>
          <a:custGeom>
            <a:avLst/>
            <a:gdLst>
              <a:gd name="connsiteX0" fmla="*/ 0 w 7396480"/>
              <a:gd name="connsiteY0" fmla="*/ 0 h 1259840"/>
              <a:gd name="connsiteX1" fmla="*/ 0 w 7396480"/>
              <a:gd name="connsiteY1" fmla="*/ 1259840 h 1259840"/>
              <a:gd name="connsiteX2" fmla="*/ 7396480 w 7396480"/>
              <a:gd name="connsiteY2" fmla="*/ 1259840 h 1259840"/>
            </a:gdLst>
            <a:ahLst/>
            <a:cxnLst>
              <a:cxn ang="0">
                <a:pos x="connsiteX0" y="connsiteY0"/>
              </a:cxn>
              <a:cxn ang="0">
                <a:pos x="connsiteX1" y="connsiteY1"/>
              </a:cxn>
              <a:cxn ang="0">
                <a:pos x="connsiteX2" y="connsiteY2"/>
              </a:cxn>
            </a:cxnLst>
            <a:rect l="l" t="t" r="r" b="b"/>
            <a:pathLst>
              <a:path w="7396480" h="1259840">
                <a:moveTo>
                  <a:pt x="0" y="0"/>
                </a:moveTo>
                <a:lnTo>
                  <a:pt x="0" y="1259840"/>
                </a:lnTo>
                <a:lnTo>
                  <a:pt x="7396480" y="1259840"/>
                </a:lnTo>
              </a:path>
            </a:pathLst>
          </a:custGeom>
          <a:ln w="19050">
            <a:solidFill>
              <a:srgbClr val="33996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b="1">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199456" y="2276872"/>
            <a:ext cx="9793088" cy="1296144"/>
          </a:xfrm>
          <a:prstGeom prst="rect">
            <a:avLst/>
          </a:prstGeom>
          <a:solidFill>
            <a:schemeClr val="bg1"/>
          </a:solidFill>
          <a:ln>
            <a:solidFill>
              <a:srgbClr val="0041C0"/>
            </a:solidFill>
          </a:ln>
          <a:effectLst/>
        </p:spPr>
        <p:txBody>
          <a:bodyPr anchor="ctr"/>
          <a:lstStyle>
            <a:lvl1pPr marL="224699" indent="0" algn="l">
              <a:defRPr sz="3939" b="1" cap="all">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 タイトルの書式設定</a:t>
            </a:r>
          </a:p>
        </p:txBody>
      </p:sp>
      <p:sp>
        <p:nvSpPr>
          <p:cNvPr id="3" name="テキスト プレースホルダ 2"/>
          <p:cNvSpPr>
            <a:spLocks noGrp="1"/>
          </p:cNvSpPr>
          <p:nvPr>
            <p:ph type="body" idx="1"/>
          </p:nvPr>
        </p:nvSpPr>
        <p:spPr>
          <a:xfrm>
            <a:off x="4559830" y="4941168"/>
            <a:ext cx="7008779" cy="1008112"/>
          </a:xfrm>
          <a:prstGeom prst="rect">
            <a:avLst/>
          </a:prstGeom>
          <a:ln>
            <a:noFill/>
          </a:ln>
        </p:spPr>
        <p:txBody>
          <a:bodyPr anchor="ctr"/>
          <a:lstStyle>
            <a:lvl1pPr marL="0" indent="0" algn="l">
              <a:buNone/>
              <a:defRPr sz="2954"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ja-JP" altLang="en-US" dirty="0"/>
              <a:t>マスタ テキストの書式設定</a:t>
            </a:r>
          </a:p>
        </p:txBody>
      </p:sp>
      <p:sp>
        <p:nvSpPr>
          <p:cNvPr id="7" name="正方形/長方形 6"/>
          <p:cNvSpPr/>
          <p:nvPr userDrawn="1"/>
        </p:nvSpPr>
        <p:spPr bwMode="auto">
          <a:xfrm>
            <a:off x="814918" y="1484313"/>
            <a:ext cx="3168650" cy="5762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88615" tIns="44308" rIns="88615" bIns="44308" anchor="ctr"/>
          <a:lstStyle/>
          <a:p>
            <a:pPr>
              <a:defRPr/>
            </a:pPr>
            <a:r>
              <a:rPr lang="ja-JP" altLang="en-US" sz="3939"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サブテーマ</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タイトル＆コンテンツ（デザインカラー）">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9F8C071A-8BBC-2641-8A77-D0E3DE26304F}"/>
              </a:ext>
            </a:extLst>
          </p:cNvPr>
          <p:cNvSpPr/>
          <p:nvPr userDrawn="1"/>
        </p:nvSpPr>
        <p:spPr>
          <a:xfrm>
            <a:off x="0" y="-1"/>
            <a:ext cx="121920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テキスト ボックス 8">
            <a:extLst>
              <a:ext uri="{FF2B5EF4-FFF2-40B4-BE49-F238E27FC236}">
                <a16:creationId xmlns:a16="http://schemas.microsoft.com/office/drawing/2014/main" id="{EEB84AA4-C68E-8F4C-83F9-B080E17948AC}"/>
              </a:ext>
            </a:extLst>
          </p:cNvPr>
          <p:cNvSpPr txBox="1"/>
          <p:nvPr userDrawn="1"/>
        </p:nvSpPr>
        <p:spPr>
          <a:xfrm>
            <a:off x="-503435" y="-1160980"/>
            <a:ext cx="0" cy="0"/>
          </a:xfrm>
          <a:prstGeom prst="rect">
            <a:avLst/>
          </a:prstGeom>
        </p:spPr>
        <p:txBody>
          <a:bodyPr vert="horz" wrap="none" lIns="68580" tIns="34291" rIns="68580" bIns="34291" rtlCol="0" anchor="ctr">
            <a:noAutofit/>
          </a:bodyPr>
          <a:lstStyle/>
          <a:p>
            <a:pPr algn="l"/>
            <a:endParaRPr kumimoji="1" lang="en-US" sz="1051" b="1" i="0" kern="1200">
              <a:solidFill>
                <a:schemeClr val="tx1"/>
              </a:solidFill>
              <a:effectLst/>
              <a:latin typeface="Arial" panose="020B0604020202020204" pitchFamily="34" charset="0"/>
              <a:ea typeface="+mn-ea"/>
              <a:cs typeface="Arial" panose="020B0604020202020204" pitchFamily="34" charset="0"/>
            </a:endParaRPr>
          </a:p>
        </p:txBody>
      </p:sp>
      <p:pic>
        <p:nvPicPr>
          <p:cNvPr id="14" name="図 13">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1" name="直線コネクタ 20">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4" name="Content Placeholder 2">
            <a:extLst>
              <a:ext uri="{FF2B5EF4-FFF2-40B4-BE49-F238E27FC236}">
                <a16:creationId xmlns:a16="http://schemas.microsoft.com/office/drawing/2014/main" id="{A3AB843C-BD5D-9F46-99BA-6BA3B6FEE40B}"/>
              </a:ext>
            </a:extLst>
          </p:cNvPr>
          <p:cNvSpPr>
            <a:spLocks noGrp="1"/>
          </p:cNvSpPr>
          <p:nvPr>
            <p:ph sz="half" idx="1" hasCustomPrompt="1"/>
          </p:nvPr>
        </p:nvSpPr>
        <p:spPr>
          <a:xfrm>
            <a:off x="427500" y="809831"/>
            <a:ext cx="11337000" cy="5400000"/>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5" name="Title 1"/>
          <p:cNvSpPr>
            <a:spLocks noGrp="1"/>
          </p:cNvSpPr>
          <p:nvPr>
            <p:ph type="title" hasCustomPrompt="1"/>
          </p:nvPr>
        </p:nvSpPr>
        <p:spPr>
          <a:xfrm>
            <a:off x="427499" y="170554"/>
            <a:ext cx="10944000" cy="332399"/>
          </a:xfrm>
        </p:spPr>
        <p:txBody>
          <a:bodyPr tIns="0" bIns="0">
            <a:spAutoFit/>
          </a:bodyPr>
          <a:lstStyle>
            <a:lvl1pPr>
              <a:defRPr>
                <a:solidFill>
                  <a:schemeClr val="bg1"/>
                </a:solidFill>
              </a:defRPr>
            </a:lvl1pPr>
          </a:lstStyle>
          <a:p>
            <a:r>
              <a:rPr lang="ja-JP" altLang="en-US"/>
              <a:t>ヘッドラインタイトル</a:t>
            </a:r>
            <a:r>
              <a:rPr lang="en-US" altLang="ja-JP"/>
              <a:t>24pt</a:t>
            </a:r>
            <a:endParaRPr lang="en-US"/>
          </a:p>
        </p:txBody>
      </p:sp>
      <p:sp>
        <p:nvSpPr>
          <p:cNvPr id="12"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5"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solidFill>
                  <a:schemeClr val="bg1"/>
                </a:solidFill>
              </a:defRPr>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1860394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タイトル＆2コンテンツ（デザインカラー）">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066BC035-5AEA-AF46-BD20-E8E403BDC03F}"/>
              </a:ext>
            </a:extLst>
          </p:cNvPr>
          <p:cNvSpPr/>
          <p:nvPr userDrawn="1"/>
        </p:nvSpPr>
        <p:spPr>
          <a:xfrm>
            <a:off x="0" y="-1"/>
            <a:ext cx="12192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2" name="図 11">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0" name="直線コネクタ 19">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4" name="Content Placeholder 2"/>
          <p:cNvSpPr>
            <a:spLocks noGrp="1"/>
          </p:cNvSpPr>
          <p:nvPr>
            <p:ph sz="half" idx="1" hasCustomPrompt="1"/>
          </p:nvPr>
        </p:nvSpPr>
        <p:spPr>
          <a:xfrm>
            <a:off x="427502" y="809831"/>
            <a:ext cx="5592300" cy="5400000"/>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5" name="Content Placeholder 3"/>
          <p:cNvSpPr>
            <a:spLocks noGrp="1"/>
          </p:cNvSpPr>
          <p:nvPr>
            <p:ph sz="half" idx="2" hasCustomPrompt="1"/>
          </p:nvPr>
        </p:nvSpPr>
        <p:spPr>
          <a:xfrm>
            <a:off x="6172199" y="809831"/>
            <a:ext cx="5592300" cy="5400000"/>
          </a:xfrm>
        </p:spPr>
        <p:txBody>
          <a:bodyPr tIns="72000" bIns="72000"/>
          <a:lstStyle>
            <a:lvl1pPr>
              <a:lnSpc>
                <a:spcPct val="100000"/>
              </a:lnSpc>
              <a:defRPr/>
            </a:lvl1pPr>
            <a:lvl2pPr>
              <a:lnSpc>
                <a:spcPct val="100000"/>
              </a:lnSpc>
              <a:defRPr/>
            </a:lvl2pPr>
          </a:lstStyle>
          <a:p>
            <a:pPr lvl="0"/>
            <a:r>
              <a:rPr kumimoji="1" lang="ja-JP" altLang="en-US"/>
              <a:t>ヘッドラインテキスト</a:t>
            </a:r>
            <a:r>
              <a:rPr kumimoji="1" lang="en-US" altLang="ja-JP"/>
              <a:t>22pt</a:t>
            </a:r>
            <a:endParaRPr kumimoji="1" lang="ja-JP" altLang="en-US"/>
          </a:p>
        </p:txBody>
      </p:sp>
      <p:sp>
        <p:nvSpPr>
          <p:cNvPr id="26" name="Title 1">
            <a:extLst>
              <a:ext uri="{FF2B5EF4-FFF2-40B4-BE49-F238E27FC236}">
                <a16:creationId xmlns:a16="http://schemas.microsoft.com/office/drawing/2014/main" id="{B43C38ED-C932-A148-8AC6-23A992C6260B}"/>
              </a:ext>
            </a:extLst>
          </p:cNvPr>
          <p:cNvSpPr>
            <a:spLocks noGrp="1"/>
          </p:cNvSpPr>
          <p:nvPr>
            <p:ph type="title" hasCustomPrompt="1"/>
          </p:nvPr>
        </p:nvSpPr>
        <p:spPr>
          <a:xfrm>
            <a:off x="427500" y="170554"/>
            <a:ext cx="10944000" cy="332399"/>
          </a:xfrm>
        </p:spPr>
        <p:txBody>
          <a:bodyPr tIns="0" bIns="0">
            <a:spAutoFit/>
          </a:bodyPr>
          <a:lstStyle/>
          <a:p>
            <a:r>
              <a:rPr lang="ja-JP" altLang="en-US"/>
              <a:t>ヘッドラインタイトル</a:t>
            </a:r>
            <a:r>
              <a:rPr lang="en-US" altLang="ja-JP"/>
              <a:t>24pt</a:t>
            </a:r>
            <a:endParaRPr lang="en-US"/>
          </a:p>
        </p:txBody>
      </p:sp>
      <p:sp>
        <p:nvSpPr>
          <p:cNvPr id="14"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5"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31163995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タイトル＆2コンテンツ（デザインカラー）">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066BC035-5AEA-AF46-BD20-E8E403BDC03F}"/>
              </a:ext>
            </a:extLst>
          </p:cNvPr>
          <p:cNvSpPr/>
          <p:nvPr userDrawn="1"/>
        </p:nvSpPr>
        <p:spPr>
          <a:xfrm>
            <a:off x="0" y="-1"/>
            <a:ext cx="121920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2" name="図 11">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0" name="直線コネクタ 19">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4" name="Content Placeholder 2"/>
          <p:cNvSpPr>
            <a:spLocks noGrp="1"/>
          </p:cNvSpPr>
          <p:nvPr>
            <p:ph sz="half" idx="1" hasCustomPrompt="1"/>
          </p:nvPr>
        </p:nvSpPr>
        <p:spPr>
          <a:xfrm>
            <a:off x="427502" y="809831"/>
            <a:ext cx="5592300" cy="5400000"/>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5" name="Content Placeholder 3"/>
          <p:cNvSpPr>
            <a:spLocks noGrp="1"/>
          </p:cNvSpPr>
          <p:nvPr>
            <p:ph sz="half" idx="2" hasCustomPrompt="1"/>
          </p:nvPr>
        </p:nvSpPr>
        <p:spPr>
          <a:xfrm>
            <a:off x="6172199" y="809831"/>
            <a:ext cx="5592300" cy="5400000"/>
          </a:xfrm>
        </p:spPr>
        <p:txBody>
          <a:bodyPr tIns="72000" bIns="72000"/>
          <a:lstStyle>
            <a:lvl1pPr>
              <a:lnSpc>
                <a:spcPct val="100000"/>
              </a:lnSpc>
              <a:defRPr/>
            </a:lvl1pPr>
            <a:lvl2pPr>
              <a:lnSpc>
                <a:spcPct val="100000"/>
              </a:lnSpc>
              <a:defRPr/>
            </a:lvl2pPr>
          </a:lstStyle>
          <a:p>
            <a:pPr lvl="0"/>
            <a:r>
              <a:rPr kumimoji="1" lang="ja-JP" altLang="en-US"/>
              <a:t>ヘッドラインテキスト</a:t>
            </a:r>
            <a:r>
              <a:rPr kumimoji="1" lang="en-US" altLang="ja-JP"/>
              <a:t>22pt</a:t>
            </a:r>
            <a:endParaRPr kumimoji="1" lang="ja-JP" altLang="en-US"/>
          </a:p>
        </p:txBody>
      </p:sp>
      <p:sp>
        <p:nvSpPr>
          <p:cNvPr id="26" name="Title 1">
            <a:extLst>
              <a:ext uri="{FF2B5EF4-FFF2-40B4-BE49-F238E27FC236}">
                <a16:creationId xmlns:a16="http://schemas.microsoft.com/office/drawing/2014/main" id="{B43C38ED-C932-A148-8AC6-23A992C6260B}"/>
              </a:ext>
            </a:extLst>
          </p:cNvPr>
          <p:cNvSpPr>
            <a:spLocks noGrp="1"/>
          </p:cNvSpPr>
          <p:nvPr>
            <p:ph type="title" hasCustomPrompt="1"/>
          </p:nvPr>
        </p:nvSpPr>
        <p:spPr>
          <a:xfrm>
            <a:off x="427500" y="170554"/>
            <a:ext cx="10944000" cy="332399"/>
          </a:xfrm>
        </p:spPr>
        <p:txBody>
          <a:bodyPr tIns="0" bIns="0">
            <a:spAutoFit/>
          </a:bodyPr>
          <a:lstStyle>
            <a:lvl1pPr>
              <a:defRPr>
                <a:solidFill>
                  <a:schemeClr val="bg1"/>
                </a:solidFill>
              </a:defRPr>
            </a:lvl1pPr>
          </a:lstStyle>
          <a:p>
            <a:r>
              <a:rPr lang="ja-JP" altLang="en-US"/>
              <a:t>ヘッドラインタイトル</a:t>
            </a:r>
            <a:r>
              <a:rPr lang="en-US" altLang="ja-JP"/>
              <a:t>24pt</a:t>
            </a:r>
            <a:endParaRPr lang="en-US"/>
          </a:p>
        </p:txBody>
      </p:sp>
      <p:sp>
        <p:nvSpPr>
          <p:cNvPr id="14"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5"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solidFill>
                  <a:schemeClr val="bg1"/>
                </a:solidFill>
              </a:defRPr>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42048458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タイトル＆2コラムコンテンツ（デザインカラー）">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9B63C1C-D3D7-2647-B33E-7F62215796A8}"/>
              </a:ext>
            </a:extLst>
          </p:cNvPr>
          <p:cNvSpPr/>
          <p:nvPr userDrawn="1"/>
        </p:nvSpPr>
        <p:spPr>
          <a:xfrm>
            <a:off x="0" y="-1"/>
            <a:ext cx="12192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図 13">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2" name="直線コネクタ 21">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図 23">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5" name="Content Placeholder 2">
            <a:extLst>
              <a:ext uri="{FF2B5EF4-FFF2-40B4-BE49-F238E27FC236}">
                <a16:creationId xmlns:a16="http://schemas.microsoft.com/office/drawing/2014/main" id="{D6D2509D-3B7B-DE4E-B2B9-B9F99EB1515A}"/>
              </a:ext>
            </a:extLst>
          </p:cNvPr>
          <p:cNvSpPr>
            <a:spLocks noGrp="1"/>
          </p:cNvSpPr>
          <p:nvPr>
            <p:ph sz="half" idx="13" hasCustomPrompt="1"/>
          </p:nvPr>
        </p:nvSpPr>
        <p:spPr>
          <a:xfrm>
            <a:off x="427502"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8" name="Text Placeholder 2"/>
          <p:cNvSpPr>
            <a:spLocks noGrp="1"/>
          </p:cNvSpPr>
          <p:nvPr>
            <p:ph type="body" idx="1" hasCustomPrompt="1"/>
          </p:nvPr>
        </p:nvSpPr>
        <p:spPr>
          <a:xfrm>
            <a:off x="427502"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29" name="Title 1">
            <a:extLst>
              <a:ext uri="{FF2B5EF4-FFF2-40B4-BE49-F238E27FC236}">
                <a16:creationId xmlns:a16="http://schemas.microsoft.com/office/drawing/2014/main" id="{E3C3753E-7CBC-C94C-A8C9-08CE948C3CDB}"/>
              </a:ext>
            </a:extLst>
          </p:cNvPr>
          <p:cNvSpPr>
            <a:spLocks noGrp="1"/>
          </p:cNvSpPr>
          <p:nvPr>
            <p:ph type="title" hasCustomPrompt="1"/>
          </p:nvPr>
        </p:nvSpPr>
        <p:spPr>
          <a:xfrm>
            <a:off x="427502" y="170554"/>
            <a:ext cx="11140500" cy="332399"/>
          </a:xfrm>
        </p:spPr>
        <p:txBody>
          <a:bodyPr tIns="0" bIns="0">
            <a:spAutoFit/>
          </a:bodyPr>
          <a:lstStyle/>
          <a:p>
            <a:r>
              <a:rPr lang="ja-JP" altLang="en-US"/>
              <a:t>ヘッドラインタイトル</a:t>
            </a:r>
            <a:r>
              <a:rPr lang="en-US" altLang="ja-JP"/>
              <a:t>24pt</a:t>
            </a:r>
            <a:endParaRPr lang="en-US"/>
          </a:p>
        </p:txBody>
      </p:sp>
      <p:sp>
        <p:nvSpPr>
          <p:cNvPr id="32" name="Content Placeholder 2">
            <a:extLst>
              <a:ext uri="{FF2B5EF4-FFF2-40B4-BE49-F238E27FC236}">
                <a16:creationId xmlns:a16="http://schemas.microsoft.com/office/drawing/2014/main" id="{C08DAA72-F217-1842-B3F5-811B5C550931}"/>
              </a:ext>
            </a:extLst>
          </p:cNvPr>
          <p:cNvSpPr>
            <a:spLocks noGrp="1"/>
          </p:cNvSpPr>
          <p:nvPr>
            <p:ph sz="half" idx="14" hasCustomPrompt="1"/>
          </p:nvPr>
        </p:nvSpPr>
        <p:spPr>
          <a:xfrm>
            <a:off x="6172203"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33" name="Text Placeholder 2">
            <a:extLst>
              <a:ext uri="{FF2B5EF4-FFF2-40B4-BE49-F238E27FC236}">
                <a16:creationId xmlns:a16="http://schemas.microsoft.com/office/drawing/2014/main" id="{43215C95-6333-2544-94AC-329190533722}"/>
              </a:ext>
            </a:extLst>
          </p:cNvPr>
          <p:cNvSpPr>
            <a:spLocks noGrp="1"/>
          </p:cNvSpPr>
          <p:nvPr>
            <p:ph type="body" idx="15" hasCustomPrompt="1"/>
          </p:nvPr>
        </p:nvSpPr>
        <p:spPr>
          <a:xfrm>
            <a:off x="6172205"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15"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7"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4126322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タイトル＆2コラムコンテンツ（デザインカラー）">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9B63C1C-D3D7-2647-B33E-7F62215796A8}"/>
              </a:ext>
            </a:extLst>
          </p:cNvPr>
          <p:cNvSpPr/>
          <p:nvPr userDrawn="1"/>
        </p:nvSpPr>
        <p:spPr>
          <a:xfrm>
            <a:off x="0" y="-1"/>
            <a:ext cx="121920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図 13">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2" name="直線コネクタ 21">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図 23">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5" name="Content Placeholder 2">
            <a:extLst>
              <a:ext uri="{FF2B5EF4-FFF2-40B4-BE49-F238E27FC236}">
                <a16:creationId xmlns:a16="http://schemas.microsoft.com/office/drawing/2014/main" id="{D6D2509D-3B7B-DE4E-B2B9-B9F99EB1515A}"/>
              </a:ext>
            </a:extLst>
          </p:cNvPr>
          <p:cNvSpPr>
            <a:spLocks noGrp="1"/>
          </p:cNvSpPr>
          <p:nvPr>
            <p:ph sz="half" idx="13" hasCustomPrompt="1"/>
          </p:nvPr>
        </p:nvSpPr>
        <p:spPr>
          <a:xfrm>
            <a:off x="427502"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8" name="Text Placeholder 2"/>
          <p:cNvSpPr>
            <a:spLocks noGrp="1"/>
          </p:cNvSpPr>
          <p:nvPr>
            <p:ph type="body" idx="1" hasCustomPrompt="1"/>
          </p:nvPr>
        </p:nvSpPr>
        <p:spPr>
          <a:xfrm>
            <a:off x="427502"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29" name="Title 1">
            <a:extLst>
              <a:ext uri="{FF2B5EF4-FFF2-40B4-BE49-F238E27FC236}">
                <a16:creationId xmlns:a16="http://schemas.microsoft.com/office/drawing/2014/main" id="{E3C3753E-7CBC-C94C-A8C9-08CE948C3CDB}"/>
              </a:ext>
            </a:extLst>
          </p:cNvPr>
          <p:cNvSpPr>
            <a:spLocks noGrp="1"/>
          </p:cNvSpPr>
          <p:nvPr>
            <p:ph type="title" hasCustomPrompt="1"/>
          </p:nvPr>
        </p:nvSpPr>
        <p:spPr>
          <a:xfrm>
            <a:off x="427502" y="170554"/>
            <a:ext cx="11140500" cy="332399"/>
          </a:xfrm>
        </p:spPr>
        <p:txBody>
          <a:bodyPr tIns="0" bIns="0">
            <a:spAutoFit/>
          </a:bodyPr>
          <a:lstStyle>
            <a:lvl1pPr>
              <a:defRPr>
                <a:solidFill>
                  <a:schemeClr val="bg1"/>
                </a:solidFill>
              </a:defRPr>
            </a:lvl1pPr>
          </a:lstStyle>
          <a:p>
            <a:r>
              <a:rPr lang="ja-JP" altLang="en-US"/>
              <a:t>ヘッドラインタイトル</a:t>
            </a:r>
            <a:r>
              <a:rPr lang="en-US" altLang="ja-JP"/>
              <a:t>24pt</a:t>
            </a:r>
            <a:endParaRPr lang="en-US"/>
          </a:p>
        </p:txBody>
      </p:sp>
      <p:sp>
        <p:nvSpPr>
          <p:cNvPr id="32" name="Content Placeholder 2">
            <a:extLst>
              <a:ext uri="{FF2B5EF4-FFF2-40B4-BE49-F238E27FC236}">
                <a16:creationId xmlns:a16="http://schemas.microsoft.com/office/drawing/2014/main" id="{C08DAA72-F217-1842-B3F5-811B5C550931}"/>
              </a:ext>
            </a:extLst>
          </p:cNvPr>
          <p:cNvSpPr>
            <a:spLocks noGrp="1"/>
          </p:cNvSpPr>
          <p:nvPr>
            <p:ph sz="half" idx="14" hasCustomPrompt="1"/>
          </p:nvPr>
        </p:nvSpPr>
        <p:spPr>
          <a:xfrm>
            <a:off x="6172203"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33" name="Text Placeholder 2">
            <a:extLst>
              <a:ext uri="{FF2B5EF4-FFF2-40B4-BE49-F238E27FC236}">
                <a16:creationId xmlns:a16="http://schemas.microsoft.com/office/drawing/2014/main" id="{43215C95-6333-2544-94AC-329190533722}"/>
              </a:ext>
            </a:extLst>
          </p:cNvPr>
          <p:cNvSpPr>
            <a:spLocks noGrp="1"/>
          </p:cNvSpPr>
          <p:nvPr>
            <p:ph type="body" idx="15" hasCustomPrompt="1"/>
          </p:nvPr>
        </p:nvSpPr>
        <p:spPr>
          <a:xfrm>
            <a:off x="6172205"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15"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6"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solidFill>
                  <a:schemeClr val="bg1"/>
                </a:solidFill>
              </a:defRPr>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3125837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タイトル＆コラム&amp;コンテンツ（デザインカラー）">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2E13B6E3-15A4-FB41-9D2D-4F89ABEBC736}"/>
              </a:ext>
            </a:extLst>
          </p:cNvPr>
          <p:cNvSpPr/>
          <p:nvPr userDrawn="1"/>
        </p:nvSpPr>
        <p:spPr>
          <a:xfrm>
            <a:off x="0" y="-1"/>
            <a:ext cx="12192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図 14">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4" name="直線コネクタ 23">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7" name="Content Placeholder 2">
            <a:extLst>
              <a:ext uri="{FF2B5EF4-FFF2-40B4-BE49-F238E27FC236}">
                <a16:creationId xmlns:a16="http://schemas.microsoft.com/office/drawing/2014/main" id="{D6D2509D-3B7B-DE4E-B2B9-B9F99EB1515A}"/>
              </a:ext>
            </a:extLst>
          </p:cNvPr>
          <p:cNvSpPr>
            <a:spLocks noGrp="1"/>
          </p:cNvSpPr>
          <p:nvPr>
            <p:ph sz="half" idx="13" hasCustomPrompt="1"/>
          </p:nvPr>
        </p:nvSpPr>
        <p:spPr>
          <a:xfrm>
            <a:off x="427502"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8" name="Text Placeholder 2"/>
          <p:cNvSpPr>
            <a:spLocks noGrp="1"/>
          </p:cNvSpPr>
          <p:nvPr>
            <p:ph type="body" idx="1" hasCustomPrompt="1"/>
          </p:nvPr>
        </p:nvSpPr>
        <p:spPr>
          <a:xfrm>
            <a:off x="427502"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29" name="Title 1">
            <a:extLst>
              <a:ext uri="{FF2B5EF4-FFF2-40B4-BE49-F238E27FC236}">
                <a16:creationId xmlns:a16="http://schemas.microsoft.com/office/drawing/2014/main" id="{E3C3753E-7CBC-C94C-A8C9-08CE948C3CDB}"/>
              </a:ext>
            </a:extLst>
          </p:cNvPr>
          <p:cNvSpPr>
            <a:spLocks noGrp="1"/>
          </p:cNvSpPr>
          <p:nvPr>
            <p:ph type="title" hasCustomPrompt="1"/>
          </p:nvPr>
        </p:nvSpPr>
        <p:spPr>
          <a:xfrm>
            <a:off x="427502" y="170554"/>
            <a:ext cx="11140500" cy="332399"/>
          </a:xfrm>
        </p:spPr>
        <p:txBody>
          <a:bodyPr tIns="0" bIns="0">
            <a:spAutoFit/>
          </a:bodyPr>
          <a:lstStyle/>
          <a:p>
            <a:r>
              <a:rPr lang="ja-JP" altLang="en-US"/>
              <a:t>ヘッドラインタイトル</a:t>
            </a:r>
            <a:r>
              <a:rPr lang="en-US" altLang="ja-JP"/>
              <a:t>24pt</a:t>
            </a:r>
            <a:endParaRPr lang="en-US"/>
          </a:p>
        </p:txBody>
      </p:sp>
      <p:sp>
        <p:nvSpPr>
          <p:cNvPr id="30" name="Content Placeholder 2">
            <a:extLst>
              <a:ext uri="{FF2B5EF4-FFF2-40B4-BE49-F238E27FC236}">
                <a16:creationId xmlns:a16="http://schemas.microsoft.com/office/drawing/2014/main" id="{C08DAA72-F217-1842-B3F5-811B5C550931}"/>
              </a:ext>
            </a:extLst>
          </p:cNvPr>
          <p:cNvSpPr>
            <a:spLocks noGrp="1"/>
          </p:cNvSpPr>
          <p:nvPr>
            <p:ph sz="half" idx="14" hasCustomPrompt="1"/>
          </p:nvPr>
        </p:nvSpPr>
        <p:spPr>
          <a:xfrm>
            <a:off x="6172203" y="795995"/>
            <a:ext cx="5592300" cy="5413837"/>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13"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4"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1264449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タイトル＆コラム&amp;コンテンツ（デザインカラー）">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2E13B6E3-15A4-FB41-9D2D-4F89ABEBC736}"/>
              </a:ext>
            </a:extLst>
          </p:cNvPr>
          <p:cNvSpPr/>
          <p:nvPr userDrawn="1"/>
        </p:nvSpPr>
        <p:spPr>
          <a:xfrm>
            <a:off x="0" y="-1"/>
            <a:ext cx="121920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図 14">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4" name="直線コネクタ 23">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7" name="Content Placeholder 2">
            <a:extLst>
              <a:ext uri="{FF2B5EF4-FFF2-40B4-BE49-F238E27FC236}">
                <a16:creationId xmlns:a16="http://schemas.microsoft.com/office/drawing/2014/main" id="{D6D2509D-3B7B-DE4E-B2B9-B9F99EB1515A}"/>
              </a:ext>
            </a:extLst>
          </p:cNvPr>
          <p:cNvSpPr>
            <a:spLocks noGrp="1"/>
          </p:cNvSpPr>
          <p:nvPr>
            <p:ph sz="half" idx="13" hasCustomPrompt="1"/>
          </p:nvPr>
        </p:nvSpPr>
        <p:spPr>
          <a:xfrm>
            <a:off x="427502"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8" name="Text Placeholder 2"/>
          <p:cNvSpPr>
            <a:spLocks noGrp="1"/>
          </p:cNvSpPr>
          <p:nvPr>
            <p:ph type="body" idx="1" hasCustomPrompt="1"/>
          </p:nvPr>
        </p:nvSpPr>
        <p:spPr>
          <a:xfrm>
            <a:off x="427502"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29" name="Title 1">
            <a:extLst>
              <a:ext uri="{FF2B5EF4-FFF2-40B4-BE49-F238E27FC236}">
                <a16:creationId xmlns:a16="http://schemas.microsoft.com/office/drawing/2014/main" id="{E3C3753E-7CBC-C94C-A8C9-08CE948C3CDB}"/>
              </a:ext>
            </a:extLst>
          </p:cNvPr>
          <p:cNvSpPr>
            <a:spLocks noGrp="1"/>
          </p:cNvSpPr>
          <p:nvPr>
            <p:ph type="title" hasCustomPrompt="1"/>
          </p:nvPr>
        </p:nvSpPr>
        <p:spPr>
          <a:xfrm>
            <a:off x="427502" y="170554"/>
            <a:ext cx="11140500" cy="332399"/>
          </a:xfrm>
        </p:spPr>
        <p:txBody>
          <a:bodyPr tIns="0" bIns="0">
            <a:spAutoFit/>
          </a:bodyPr>
          <a:lstStyle>
            <a:lvl1pPr>
              <a:defRPr>
                <a:solidFill>
                  <a:schemeClr val="bg1"/>
                </a:solidFill>
              </a:defRPr>
            </a:lvl1pPr>
          </a:lstStyle>
          <a:p>
            <a:r>
              <a:rPr lang="ja-JP" altLang="en-US"/>
              <a:t>ヘッドラインタイトル</a:t>
            </a:r>
            <a:r>
              <a:rPr lang="en-US" altLang="ja-JP"/>
              <a:t>24pt</a:t>
            </a:r>
            <a:endParaRPr lang="en-US"/>
          </a:p>
        </p:txBody>
      </p:sp>
      <p:sp>
        <p:nvSpPr>
          <p:cNvPr id="30" name="Content Placeholder 2">
            <a:extLst>
              <a:ext uri="{FF2B5EF4-FFF2-40B4-BE49-F238E27FC236}">
                <a16:creationId xmlns:a16="http://schemas.microsoft.com/office/drawing/2014/main" id="{C08DAA72-F217-1842-B3F5-811B5C550931}"/>
              </a:ext>
            </a:extLst>
          </p:cNvPr>
          <p:cNvSpPr>
            <a:spLocks noGrp="1"/>
          </p:cNvSpPr>
          <p:nvPr>
            <p:ph sz="half" idx="14" hasCustomPrompt="1"/>
          </p:nvPr>
        </p:nvSpPr>
        <p:spPr>
          <a:xfrm>
            <a:off x="6172203" y="795995"/>
            <a:ext cx="5592300" cy="5413837"/>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13"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4"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solidFill>
                  <a:schemeClr val="bg1"/>
                </a:solidFill>
              </a:defRPr>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25580086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コラム＆コンテンツ＆フォト・チャート（デザインカラー）">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8435C774-B52D-EB45-B15A-3391B76A492C}"/>
              </a:ext>
            </a:extLst>
          </p:cNvPr>
          <p:cNvSpPr/>
          <p:nvPr userDrawn="1"/>
        </p:nvSpPr>
        <p:spPr>
          <a:xfrm>
            <a:off x="0" y="-1"/>
            <a:ext cx="12192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3" name="図 12">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4" name="直線コネクタ 23">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7" name="Content Placeholder 2">
            <a:extLst>
              <a:ext uri="{FF2B5EF4-FFF2-40B4-BE49-F238E27FC236}">
                <a16:creationId xmlns:a16="http://schemas.microsoft.com/office/drawing/2014/main" id="{D6D2509D-3B7B-DE4E-B2B9-B9F99EB1515A}"/>
              </a:ext>
            </a:extLst>
          </p:cNvPr>
          <p:cNvSpPr>
            <a:spLocks noGrp="1"/>
          </p:cNvSpPr>
          <p:nvPr>
            <p:ph sz="half" idx="13" hasCustomPrompt="1"/>
          </p:nvPr>
        </p:nvSpPr>
        <p:spPr>
          <a:xfrm>
            <a:off x="427502"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8" name="Text Placeholder 2"/>
          <p:cNvSpPr>
            <a:spLocks noGrp="1"/>
          </p:cNvSpPr>
          <p:nvPr>
            <p:ph type="body" idx="1" hasCustomPrompt="1"/>
          </p:nvPr>
        </p:nvSpPr>
        <p:spPr>
          <a:xfrm>
            <a:off x="427502"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29" name="Title 1">
            <a:extLst>
              <a:ext uri="{FF2B5EF4-FFF2-40B4-BE49-F238E27FC236}">
                <a16:creationId xmlns:a16="http://schemas.microsoft.com/office/drawing/2014/main" id="{E3C3753E-7CBC-C94C-A8C9-08CE948C3CDB}"/>
              </a:ext>
            </a:extLst>
          </p:cNvPr>
          <p:cNvSpPr>
            <a:spLocks noGrp="1"/>
          </p:cNvSpPr>
          <p:nvPr>
            <p:ph type="title" hasCustomPrompt="1"/>
          </p:nvPr>
        </p:nvSpPr>
        <p:spPr>
          <a:xfrm>
            <a:off x="427502" y="170554"/>
            <a:ext cx="11140500" cy="332399"/>
          </a:xfrm>
        </p:spPr>
        <p:txBody>
          <a:bodyPr tIns="0" bIns="0">
            <a:spAutoFit/>
          </a:bodyPr>
          <a:lstStyle/>
          <a:p>
            <a:r>
              <a:rPr lang="ja-JP" altLang="en-US"/>
              <a:t>ヘッドラインタイトル</a:t>
            </a:r>
            <a:r>
              <a:rPr lang="en-US" altLang="ja-JP"/>
              <a:t>24pt</a:t>
            </a:r>
            <a:endParaRPr lang="en-US"/>
          </a:p>
        </p:txBody>
      </p:sp>
      <p:sp>
        <p:nvSpPr>
          <p:cNvPr id="30" name="Content Placeholder 2">
            <a:extLst>
              <a:ext uri="{FF2B5EF4-FFF2-40B4-BE49-F238E27FC236}">
                <a16:creationId xmlns:a16="http://schemas.microsoft.com/office/drawing/2014/main" id="{C08DAA72-F217-1842-B3F5-811B5C550931}"/>
              </a:ext>
            </a:extLst>
          </p:cNvPr>
          <p:cNvSpPr>
            <a:spLocks noGrp="1"/>
          </p:cNvSpPr>
          <p:nvPr>
            <p:ph sz="half" idx="14" hasCustomPrompt="1"/>
          </p:nvPr>
        </p:nvSpPr>
        <p:spPr>
          <a:xfrm>
            <a:off x="6172203" y="795995"/>
            <a:ext cx="5592300" cy="5413837"/>
          </a:xfrm>
        </p:spPr>
        <p:txBody>
          <a:bodyPr tIns="72000" bIns="72000">
            <a:normAutofit/>
          </a:bodyPr>
          <a:lstStyle>
            <a:lvl1pPr>
              <a:lnSpc>
                <a:spcPct val="100000"/>
              </a:lnSpc>
              <a:buFontTx/>
              <a:buNone/>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フォト・チャート</a:t>
            </a:r>
          </a:p>
        </p:txBody>
      </p:sp>
      <p:sp>
        <p:nvSpPr>
          <p:cNvPr id="15"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6"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16671660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タイトル＆コラム＆コンテンツ＆フォト・チャート（デザインカラー）">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8435C774-B52D-EB45-B15A-3391B76A492C}"/>
              </a:ext>
            </a:extLst>
          </p:cNvPr>
          <p:cNvSpPr/>
          <p:nvPr userDrawn="1"/>
        </p:nvSpPr>
        <p:spPr>
          <a:xfrm>
            <a:off x="0" y="-1"/>
            <a:ext cx="121920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3" name="図 12">
            <a:extLst>
              <a:ext uri="{FF2B5EF4-FFF2-40B4-BE49-F238E27FC236}">
                <a16:creationId xmlns:a16="http://schemas.microsoft.com/office/drawing/2014/main" id="{BEB03235-9F8E-6443-9D4B-A7E101644B4E}"/>
              </a:ext>
            </a:extLst>
          </p:cNvPr>
          <p:cNvPicPr>
            <a:picLocks noChangeAspect="1"/>
          </p:cNvPicPr>
          <p:nvPr userDrawn="1"/>
        </p:nvPicPr>
        <p:blipFill>
          <a:blip r:embed="rId2"/>
          <a:stretch>
            <a:fillRect/>
          </a:stretch>
        </p:blipFill>
        <p:spPr>
          <a:xfrm>
            <a:off x="8239912" y="6481239"/>
            <a:ext cx="2754715" cy="216916"/>
          </a:xfrm>
          <a:prstGeom prst="rect">
            <a:avLst/>
          </a:prstGeom>
        </p:spPr>
      </p:pic>
      <p:cxnSp>
        <p:nvCxnSpPr>
          <p:cNvPr id="24" name="直線コネクタ 23">
            <a:extLst>
              <a:ext uri="{FF2B5EF4-FFF2-40B4-BE49-F238E27FC236}">
                <a16:creationId xmlns:a16="http://schemas.microsoft.com/office/drawing/2014/main" id="{1C67AF76-E077-9A4E-850B-B4930C26E3DD}"/>
              </a:ext>
            </a:extLst>
          </p:cNvPr>
          <p:cNvCxnSpPr>
            <a:cxnSpLocks/>
          </p:cNvCxnSpPr>
          <p:nvPr userDrawn="1"/>
        </p:nvCxnSpPr>
        <p:spPr>
          <a:xfrm>
            <a:off x="427498" y="6319881"/>
            <a:ext cx="1133700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0C67D86B-C509-894C-9454-EC63306C259D}"/>
              </a:ext>
            </a:extLst>
          </p:cNvPr>
          <p:cNvPicPr>
            <a:picLocks noChangeAspect="1"/>
          </p:cNvPicPr>
          <p:nvPr userDrawn="1"/>
        </p:nvPicPr>
        <p:blipFill>
          <a:blip r:embed="rId3"/>
          <a:stretch>
            <a:fillRect/>
          </a:stretch>
        </p:blipFill>
        <p:spPr>
          <a:xfrm>
            <a:off x="562964" y="6451233"/>
            <a:ext cx="3175579" cy="216000"/>
          </a:xfrm>
          <a:prstGeom prst="rect">
            <a:avLst/>
          </a:prstGeom>
        </p:spPr>
      </p:pic>
      <p:sp>
        <p:nvSpPr>
          <p:cNvPr id="27" name="Content Placeholder 2">
            <a:extLst>
              <a:ext uri="{FF2B5EF4-FFF2-40B4-BE49-F238E27FC236}">
                <a16:creationId xmlns:a16="http://schemas.microsoft.com/office/drawing/2014/main" id="{D6D2509D-3B7B-DE4E-B2B9-B9F99EB1515A}"/>
              </a:ext>
            </a:extLst>
          </p:cNvPr>
          <p:cNvSpPr>
            <a:spLocks noGrp="1"/>
          </p:cNvSpPr>
          <p:nvPr>
            <p:ph sz="half" idx="13" hasCustomPrompt="1"/>
          </p:nvPr>
        </p:nvSpPr>
        <p:spPr>
          <a:xfrm>
            <a:off x="427502" y="1794627"/>
            <a:ext cx="5592300" cy="4415204"/>
          </a:xfrm>
        </p:spPr>
        <p:txBody>
          <a:bodyPr tIns="72000" bIns="72000">
            <a:normAutofit/>
          </a:bodyPr>
          <a:lstStyle>
            <a:lvl1pPr>
              <a:lnSpc>
                <a:spcPct val="100000"/>
              </a:lnSpc>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ヘッドラインテキスト</a:t>
            </a:r>
            <a:r>
              <a:rPr kumimoji="1" lang="en-US" altLang="ja-JP"/>
              <a:t>22pt</a:t>
            </a:r>
            <a:endParaRPr kumimoji="1" lang="ja-JP" altLang="en-US"/>
          </a:p>
        </p:txBody>
      </p:sp>
      <p:sp>
        <p:nvSpPr>
          <p:cNvPr id="28" name="Text Placeholder 2"/>
          <p:cNvSpPr>
            <a:spLocks noGrp="1"/>
          </p:cNvSpPr>
          <p:nvPr>
            <p:ph type="body" idx="1" hasCustomPrompt="1"/>
          </p:nvPr>
        </p:nvSpPr>
        <p:spPr>
          <a:xfrm>
            <a:off x="427502" y="809357"/>
            <a:ext cx="5592297" cy="823912"/>
          </a:xfrm>
        </p:spPr>
        <p:txBody>
          <a:bodyPr anchor="t">
            <a:normAutofit/>
          </a:bodyPr>
          <a:lstStyle>
            <a:lvl1pPr marL="0" indent="0">
              <a:buNone/>
              <a:defRPr sz="22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コラムタイトル</a:t>
            </a:r>
            <a:r>
              <a:rPr lang="en-US" altLang="ja-JP"/>
              <a:t>22pt</a:t>
            </a:r>
          </a:p>
        </p:txBody>
      </p:sp>
      <p:sp>
        <p:nvSpPr>
          <p:cNvPr id="29" name="Title 1">
            <a:extLst>
              <a:ext uri="{FF2B5EF4-FFF2-40B4-BE49-F238E27FC236}">
                <a16:creationId xmlns:a16="http://schemas.microsoft.com/office/drawing/2014/main" id="{E3C3753E-7CBC-C94C-A8C9-08CE948C3CDB}"/>
              </a:ext>
            </a:extLst>
          </p:cNvPr>
          <p:cNvSpPr>
            <a:spLocks noGrp="1"/>
          </p:cNvSpPr>
          <p:nvPr>
            <p:ph type="title" hasCustomPrompt="1"/>
          </p:nvPr>
        </p:nvSpPr>
        <p:spPr>
          <a:xfrm>
            <a:off x="427502" y="170554"/>
            <a:ext cx="11140500" cy="332399"/>
          </a:xfrm>
        </p:spPr>
        <p:txBody>
          <a:bodyPr tIns="0" bIns="0">
            <a:spAutoFit/>
          </a:bodyPr>
          <a:lstStyle>
            <a:lvl1pPr>
              <a:defRPr>
                <a:solidFill>
                  <a:schemeClr val="bg1"/>
                </a:solidFill>
              </a:defRPr>
            </a:lvl1pPr>
          </a:lstStyle>
          <a:p>
            <a:r>
              <a:rPr lang="ja-JP" altLang="en-US"/>
              <a:t>ヘッドラインタイトル</a:t>
            </a:r>
            <a:r>
              <a:rPr lang="en-US" altLang="ja-JP"/>
              <a:t>24pt</a:t>
            </a:r>
            <a:endParaRPr lang="en-US"/>
          </a:p>
        </p:txBody>
      </p:sp>
      <p:sp>
        <p:nvSpPr>
          <p:cNvPr id="30" name="Content Placeholder 2">
            <a:extLst>
              <a:ext uri="{FF2B5EF4-FFF2-40B4-BE49-F238E27FC236}">
                <a16:creationId xmlns:a16="http://schemas.microsoft.com/office/drawing/2014/main" id="{C08DAA72-F217-1842-B3F5-811B5C550931}"/>
              </a:ext>
            </a:extLst>
          </p:cNvPr>
          <p:cNvSpPr>
            <a:spLocks noGrp="1"/>
          </p:cNvSpPr>
          <p:nvPr>
            <p:ph sz="half" idx="14" hasCustomPrompt="1"/>
          </p:nvPr>
        </p:nvSpPr>
        <p:spPr>
          <a:xfrm>
            <a:off x="6172203" y="795995"/>
            <a:ext cx="5592300" cy="5413837"/>
          </a:xfrm>
        </p:spPr>
        <p:txBody>
          <a:bodyPr tIns="72000" bIns="72000">
            <a:normAutofit/>
          </a:bodyPr>
          <a:lstStyle>
            <a:lvl1pPr>
              <a:lnSpc>
                <a:spcPct val="100000"/>
              </a:lnSpc>
              <a:buFontTx/>
              <a:buNone/>
              <a:defRPr/>
            </a:lvl1pPr>
            <a:lvl2pPr>
              <a:lnSpc>
                <a:spcPct val="100000"/>
              </a:lnSpc>
              <a:defRPr b="1" i="0">
                <a:latin typeface="Meiryo UI" panose="020B0604030504040204" pitchFamily="34" charset="-128"/>
                <a:ea typeface="Meiryo UI" panose="020B0604030504040204" pitchFamily="34" charset="-128"/>
              </a:defRPr>
            </a:lvl2pPr>
          </a:lstStyle>
          <a:p>
            <a:pPr lvl="0"/>
            <a:r>
              <a:rPr kumimoji="1" lang="ja-JP" altLang="en-US"/>
              <a:t>フォト・チャート</a:t>
            </a:r>
          </a:p>
        </p:txBody>
      </p:sp>
      <p:sp>
        <p:nvSpPr>
          <p:cNvPr id="15"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16" name="テキスト プレースホルダー 7"/>
          <p:cNvSpPr>
            <a:spLocks noGrp="1"/>
          </p:cNvSpPr>
          <p:nvPr>
            <p:ph type="body" sz="quarter" idx="10" hasCustomPrompt="1"/>
          </p:nvPr>
        </p:nvSpPr>
        <p:spPr>
          <a:xfrm>
            <a:off x="7934401" y="266400"/>
            <a:ext cx="3831739" cy="234000"/>
          </a:xfrm>
          <a:prstGeom prst="rect">
            <a:avLst/>
          </a:prstGeom>
        </p:spPr>
        <p:txBody>
          <a:bodyPr anchor="ctr" anchorCtr="0">
            <a:noAutofit/>
          </a:bodyPr>
          <a:lstStyle>
            <a:lvl1pPr marL="0" marR="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sz="800">
                <a:solidFill>
                  <a:schemeClr val="bg1"/>
                </a:solidFill>
              </a:defRPr>
            </a:lvl1pPr>
            <a:lvl2pPr marL="342891" indent="0">
              <a:buNone/>
              <a:defRPr sz="1100"/>
            </a:lvl2pPr>
            <a:lvl4pPr marL="1028674" indent="0">
              <a:buNone/>
              <a:defRPr sz="1100"/>
            </a:lvl4pPr>
            <a:lvl5pPr marL="1371566" indent="0">
              <a:buNone/>
              <a:defRPr sz="1100"/>
            </a:lvl5pPr>
          </a:lstStyle>
          <a:p>
            <a:pPr marL="0" marR="0" lvl="0" indent="0" algn="r" defTabSz="685783" rtl="0" eaLnBrk="1" fontAlgn="auto" latinLnBrk="0" hangingPunct="1">
              <a:lnSpc>
                <a:spcPct val="100000"/>
              </a:lnSpc>
              <a:spcBef>
                <a:spcPts val="751"/>
              </a:spcBef>
              <a:spcAft>
                <a:spcPts val="0"/>
              </a:spcAft>
              <a:buClrTx/>
              <a:buSzTx/>
              <a:buFont typeface="Arial" panose="020B0604020202020204" pitchFamily="34" charset="0"/>
              <a:buNone/>
              <a:tabLst/>
              <a:defRPr/>
            </a:pPr>
            <a:r>
              <a:rPr kumimoji="1" lang="ja-JP" altLang="en-US"/>
              <a:t>パナソニック インダストリー株式会社（</a:t>
            </a:r>
            <a:r>
              <a:rPr kumimoji="1" lang="en-US" altLang="ja-JP"/>
              <a:t>2022/4</a:t>
            </a:r>
            <a:r>
              <a:rPr kumimoji="1" lang="ja-JP" altLang="en-US"/>
              <a:t>～）　</a:t>
            </a:r>
            <a:r>
              <a:rPr kumimoji="1" lang="en-US" altLang="ja-JP"/>
              <a:t>2021/1/10</a:t>
            </a:r>
            <a:endParaRPr kumimoji="1" lang="ja-JP" altLang="en-US"/>
          </a:p>
        </p:txBody>
      </p:sp>
    </p:spTree>
    <p:extLst>
      <p:ext uri="{BB962C8B-B14F-4D97-AF65-F5344CB8AC3E}">
        <p14:creationId xmlns:p14="http://schemas.microsoft.com/office/powerpoint/2010/main" val="407948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3" name="Rectangle 6"/>
          <p:cNvSpPr>
            <a:spLocks noChangeArrowheads="1"/>
          </p:cNvSpPr>
          <p:nvPr userDrawn="1"/>
        </p:nvSpPr>
        <p:spPr bwMode="gray">
          <a:xfrm>
            <a:off x="0" y="0"/>
            <a:ext cx="12192000" cy="476250"/>
          </a:xfrm>
          <a:prstGeom prst="rect">
            <a:avLst/>
          </a:prstGeom>
          <a:solidFill>
            <a:srgbClr val="0041C0"/>
          </a:solidFill>
          <a:ln w="9525">
            <a:noFill/>
            <a:miter lim="800000"/>
            <a:headEnd/>
            <a:tailEnd/>
          </a:ln>
        </p:spPr>
        <p:txBody>
          <a:bodyPr anchor="ctr"/>
          <a:lstStyle/>
          <a:p>
            <a:pPr algn="r">
              <a:defRPr/>
            </a:pPr>
            <a:endParaRPr lang="ja-JP" altLang="ja-JP" sz="1723" b="1">
              <a:solidFill>
                <a:schemeClr val="bg1"/>
              </a:solidFill>
              <a:latin typeface="Calibri" pitchFamily="34" charset="0"/>
            </a:endParaRPr>
          </a:p>
        </p:txBody>
      </p:sp>
      <p:sp>
        <p:nvSpPr>
          <p:cNvPr id="4" name="テキスト ボックス 3"/>
          <p:cNvSpPr txBox="1">
            <a:spLocks noChangeArrowheads="1"/>
          </p:cNvSpPr>
          <p:nvPr userDrawn="1"/>
        </p:nvSpPr>
        <p:spPr bwMode="auto">
          <a:xfrm>
            <a:off x="11582400" y="62148"/>
            <a:ext cx="584475" cy="335501"/>
          </a:xfrm>
          <a:prstGeom prst="rect">
            <a:avLst/>
          </a:prstGeom>
          <a:noFill/>
          <a:ln w="19050">
            <a:solidFill>
              <a:schemeClr val="bg1">
                <a:lumMod val="85000"/>
              </a:schemeClr>
            </a:solidFill>
            <a:miter lim="800000"/>
            <a:headEnd/>
            <a:tailEnd/>
          </a:ln>
        </p:spPr>
        <p:txBody>
          <a:bodyPr wrap="none" anchor="ctr"/>
          <a:lstStyle/>
          <a:p>
            <a:pPr algn="ctr">
              <a:defRPr/>
            </a:pPr>
            <a:fld id="{B7EE292E-1BAE-4246-9CC7-64D1CA296DED}" type="slidenum">
              <a:rPr lang="en-US" altLang="ja-JP" sz="1969" b="1">
                <a:solidFill>
                  <a:schemeClr val="bg1"/>
                </a:solidFill>
                <a:latin typeface="Meiryo UI" panose="020B0604030504040204" pitchFamily="50" charset="-128"/>
                <a:ea typeface="Meiryo UI" panose="020B0604030504040204" pitchFamily="50" charset="-128"/>
                <a:cs typeface="Meiryo UI" panose="020B0604030504040204" pitchFamily="50" charset="-128"/>
              </a:rPr>
              <a:pPr algn="ctr">
                <a:defRPr/>
              </a:pPr>
              <a:t>‹#›</a:t>
            </a:fld>
            <a:endParaRPr lang="ja-JP" altLang="en-US" sz="1969"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タイトル 1"/>
          <p:cNvSpPr>
            <a:spLocks noGrp="1"/>
          </p:cNvSpPr>
          <p:nvPr>
            <p:ph type="title"/>
          </p:nvPr>
        </p:nvSpPr>
        <p:spPr>
          <a:xfrm>
            <a:off x="755409" y="0"/>
            <a:ext cx="10746730" cy="432048"/>
          </a:xfrm>
          <a:prstGeom prst="rect">
            <a:avLst/>
          </a:prstGeom>
        </p:spPr>
        <p:txBody>
          <a:bodyPr anchor="ctr" anchorCtr="0"/>
          <a:lstStyle>
            <a:lvl1pPr>
              <a:defRPr sz="2954" b="1">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 タイトルの書式設定</a:t>
            </a:r>
          </a:p>
        </p:txBody>
      </p:sp>
      <p:sp>
        <p:nvSpPr>
          <p:cNvPr id="8" name="Line 3">
            <a:extLst>
              <a:ext uri="{FF2B5EF4-FFF2-40B4-BE49-F238E27FC236}">
                <a16:creationId xmlns:a16="http://schemas.microsoft.com/office/drawing/2014/main" id="{82B8900F-A17C-49B7-A0D8-FC3D879BB0AE}"/>
              </a:ext>
            </a:extLst>
          </p:cNvPr>
          <p:cNvSpPr>
            <a:spLocks noChangeShapeType="1"/>
          </p:cNvSpPr>
          <p:nvPr userDrawn="1"/>
        </p:nvSpPr>
        <p:spPr bwMode="auto">
          <a:xfrm>
            <a:off x="440268" y="6413500"/>
            <a:ext cx="11275484" cy="0"/>
          </a:xfrm>
          <a:prstGeom prst="line">
            <a:avLst/>
          </a:prstGeom>
          <a:noFill/>
          <a:ln w="9525">
            <a:solidFill>
              <a:srgbClr val="313231"/>
            </a:solidFill>
            <a:round/>
            <a:headEnd/>
            <a:tailEnd/>
          </a:ln>
          <a:extLst>
            <a:ext uri="{909E8E84-426E-40DD-AFC4-6F175D3DCCD1}">
              <a14:hiddenFill xmlns:a14="http://schemas.microsoft.com/office/drawing/2010/main">
                <a:noFill/>
              </a14:hiddenFill>
            </a:ext>
          </a:extLst>
        </p:spPr>
        <p:txBody>
          <a:bodyPr wrap="none" anchor="ctr"/>
          <a:lstStyle/>
          <a:p>
            <a:pPr eaLnBrk="0" hangingPunct="0"/>
            <a:endParaRPr lang="en-SG" sz="2954">
              <a:solidFill>
                <a:prstClr val="black"/>
              </a:solidFill>
              <a:latin typeface="Arial" panose="020B0604020202020204" pitchFamily="34" charset="0"/>
              <a:ea typeface="ＭＳ Ｐゴシック" panose="020B0600070205080204" pitchFamily="34" charset="-128"/>
            </a:endParaRPr>
          </a:p>
        </p:txBody>
      </p:sp>
      <p:pic>
        <p:nvPicPr>
          <p:cNvPr id="9" name="Picture 4" descr="p_logo_blue">
            <a:extLst>
              <a:ext uri="{FF2B5EF4-FFF2-40B4-BE49-F238E27FC236}">
                <a16:creationId xmlns:a16="http://schemas.microsoft.com/office/drawing/2014/main" id="{10C0B09E-9C93-454B-B824-7AAFF16000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56800" y="6515100"/>
            <a:ext cx="1775884"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a:extLst>
              <a:ext uri="{FF2B5EF4-FFF2-40B4-BE49-F238E27FC236}">
                <a16:creationId xmlns:a16="http://schemas.microsoft.com/office/drawing/2014/main" id="{A10F7A00-A42D-4627-BD97-FD34106D8AAC}"/>
              </a:ext>
            </a:extLst>
          </p:cNvPr>
          <p:cNvSpPr>
            <a:spLocks noGrp="1" noChangeArrowheads="1"/>
          </p:cNvSpPr>
          <p:nvPr userDrawn="1"/>
        </p:nvSpPr>
        <p:spPr bwMode="auto">
          <a:xfrm>
            <a:off x="1117600" y="6500813"/>
            <a:ext cx="5080000" cy="228600"/>
          </a:xfrm>
          <a:prstGeom prst="rect">
            <a:avLst/>
          </a:prstGeom>
          <a:noFill/>
          <a:ln>
            <a:noFill/>
          </a:ln>
        </p:spPr>
        <p:txBody>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pPr>
              <a:defRPr/>
            </a:pPr>
            <a:r>
              <a:rPr lang="en-US" altLang="ja-JP" sz="1231" dirty="0">
                <a:solidFill>
                  <a:prstClr val="black"/>
                </a:solidFill>
              </a:rPr>
              <a:t>Singapore Technology Centre</a:t>
            </a:r>
          </a:p>
        </p:txBody>
      </p:sp>
      <p:sp>
        <p:nvSpPr>
          <p:cNvPr id="11" name="Line 16">
            <a:extLst>
              <a:ext uri="{FF2B5EF4-FFF2-40B4-BE49-F238E27FC236}">
                <a16:creationId xmlns:a16="http://schemas.microsoft.com/office/drawing/2014/main" id="{BA8AD850-B5D0-4B01-85D8-80A59D483235}"/>
              </a:ext>
            </a:extLst>
          </p:cNvPr>
          <p:cNvSpPr>
            <a:spLocks noChangeShapeType="1"/>
          </p:cNvSpPr>
          <p:nvPr userDrawn="1"/>
        </p:nvSpPr>
        <p:spPr bwMode="auto">
          <a:xfrm>
            <a:off x="1066800" y="6508750"/>
            <a:ext cx="0" cy="2286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pPr eaLnBrk="0" hangingPunct="0"/>
            <a:endParaRPr lang="en-SG" sz="2954">
              <a:solidFill>
                <a:prstClr val="black"/>
              </a:solidFill>
              <a:latin typeface="Arial" panose="020B0604020202020204" pitchFamily="34" charset="0"/>
              <a:ea typeface="ＭＳ Ｐゴシック" panose="020B0600070205080204" pitchFamily="34" charset="-128"/>
            </a:endParaRPr>
          </a:p>
        </p:txBody>
      </p:sp>
      <p:sp>
        <p:nvSpPr>
          <p:cNvPr id="12" name="Rectangle 19">
            <a:extLst>
              <a:ext uri="{FF2B5EF4-FFF2-40B4-BE49-F238E27FC236}">
                <a16:creationId xmlns:a16="http://schemas.microsoft.com/office/drawing/2014/main" id="{E8DC8469-8599-414F-8434-F6F8DCDF891C}"/>
              </a:ext>
            </a:extLst>
          </p:cNvPr>
          <p:cNvSpPr>
            <a:spLocks noChangeArrowheads="1"/>
          </p:cNvSpPr>
          <p:nvPr userDrawn="1"/>
        </p:nvSpPr>
        <p:spPr bwMode="auto">
          <a:xfrm>
            <a:off x="406400" y="6508750"/>
            <a:ext cx="609600" cy="228600"/>
          </a:xfrm>
          <a:prstGeom prst="rect">
            <a:avLst/>
          </a:prstGeom>
          <a:noFill/>
          <a:ln w="9525">
            <a:noFill/>
            <a:miter lim="800000"/>
            <a:headEnd/>
            <a:tailEnd/>
          </a:ln>
        </p:spPr>
        <p:txBody>
          <a:bodyPr wrap="none" anchor="ctr"/>
          <a:lstStyle>
            <a:lvl1pPr>
              <a:defRPr kumimoji="1" sz="2400">
                <a:solidFill>
                  <a:schemeClr val="tx1"/>
                </a:solidFill>
                <a:latin typeface="Arial" panose="020B0604020202020204" pitchFamily="34" charset="0"/>
                <a:ea typeface="ＭＳ Ｐゴシック" panose="020B0600070205080204" pitchFamily="34" charset="-128"/>
              </a:defRPr>
            </a:lvl1pPr>
            <a:lvl2pPr marL="742950" indent="-285750">
              <a:defRPr kumimoji="1" sz="2400">
                <a:solidFill>
                  <a:schemeClr val="tx1"/>
                </a:solidFill>
                <a:latin typeface="Arial" panose="020B0604020202020204" pitchFamily="34" charset="0"/>
                <a:ea typeface="ＭＳ Ｐゴシック" panose="020B0600070205080204" pitchFamily="34" charset="-128"/>
              </a:defRPr>
            </a:lvl2pPr>
            <a:lvl3pPr marL="1143000" indent="-228600">
              <a:defRPr kumimoji="1" sz="2400">
                <a:solidFill>
                  <a:schemeClr val="tx1"/>
                </a:solidFill>
                <a:latin typeface="Arial" panose="020B0604020202020204" pitchFamily="34" charset="0"/>
                <a:ea typeface="ＭＳ Ｐゴシック" panose="020B0600070205080204" pitchFamily="34" charset="-128"/>
              </a:defRPr>
            </a:lvl3pPr>
            <a:lvl4pPr marL="1600200" indent="-228600">
              <a:defRPr kumimoji="1" sz="2400">
                <a:solidFill>
                  <a:schemeClr val="tx1"/>
                </a:solidFill>
                <a:latin typeface="Arial" panose="020B0604020202020204" pitchFamily="34" charset="0"/>
                <a:ea typeface="ＭＳ Ｐゴシック" panose="020B0600070205080204" pitchFamily="34" charset="-128"/>
              </a:defRPr>
            </a:lvl4pPr>
            <a:lvl5pPr marL="2057400" indent="-228600">
              <a:defRPr kumimoji="1"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34" charset="-128"/>
              </a:defRPr>
            </a:lvl9pPr>
          </a:lstStyle>
          <a:p>
            <a:pPr algn="ctr">
              <a:defRPr/>
            </a:pPr>
            <a:fld id="{EDB72855-419F-44C4-BC6D-81C860035C12}" type="slidenum">
              <a:rPr lang="en-US" altLang="ja-JP" sz="1231" smtClean="0">
                <a:solidFill>
                  <a:prstClr val="black"/>
                </a:solidFill>
              </a:rPr>
              <a:pPr algn="ctr">
                <a:defRPr/>
              </a:pPr>
              <a:t>‹#›</a:t>
            </a:fld>
            <a:r>
              <a:rPr lang="en-US" altLang="ja-JP" sz="1231" dirty="0">
                <a:solidFill>
                  <a:prstClr val="black"/>
                </a:solidFill>
              </a:rPr>
              <a:t>/30</a:t>
            </a:r>
          </a:p>
          <a:p>
            <a:pPr algn="ctr">
              <a:defRPr/>
            </a:pPr>
            <a:endParaRPr lang="en-US" altLang="ja-JP" sz="1231" dirty="0">
              <a:solidFill>
                <a:prstClr val="black"/>
              </a:solidFill>
            </a:endParaRPr>
          </a:p>
        </p:txBody>
      </p:sp>
      <p:sp>
        <p:nvSpPr>
          <p:cNvPr id="13" name="Text Box 17">
            <a:extLst>
              <a:ext uri="{FF2B5EF4-FFF2-40B4-BE49-F238E27FC236}">
                <a16:creationId xmlns:a16="http://schemas.microsoft.com/office/drawing/2014/main" id="{9CC0EE09-4214-4D64-BC98-2034F27ED266}"/>
              </a:ext>
            </a:extLst>
          </p:cNvPr>
          <p:cNvSpPr txBox="1">
            <a:spLocks noChangeArrowheads="1"/>
          </p:cNvSpPr>
          <p:nvPr userDrawn="1"/>
        </p:nvSpPr>
        <p:spPr bwMode="gray">
          <a:xfrm>
            <a:off x="65548" y="45050"/>
            <a:ext cx="624313" cy="369698"/>
          </a:xfrm>
          <a:prstGeom prst="rect">
            <a:avLst/>
          </a:prstGeom>
          <a:solidFill>
            <a:schemeClr val="bg1"/>
          </a:solidFill>
          <a:ln w="19050" algn="ctr">
            <a:solidFill>
              <a:srgbClr val="FF0000"/>
            </a:solidFill>
            <a:miter lim="800000"/>
            <a:headEnd/>
            <a:tailEnd/>
          </a:ln>
          <a:effectLst/>
        </p:spPr>
        <p:txBody>
          <a:bodyPr wrap="square" lIns="56271" tIns="56252" rIns="56271" bIns="56252" anchor="ctr">
            <a:spAutoFit/>
          </a:bodyPr>
          <a:lstStyle>
            <a:lvl1pPr defTabSz="187325" eaLnBrk="0" hangingPunct="0">
              <a:defRPr kumimoji="1" sz="2000">
                <a:solidFill>
                  <a:schemeClr val="tx1"/>
                </a:solidFill>
                <a:latin typeface="Arial" charset="0"/>
                <a:ea typeface="ＭＳ Ｐゴシック" pitchFamily="50" charset="-128"/>
              </a:defRPr>
            </a:lvl1pPr>
            <a:lvl2pPr marL="742950" indent="-285750" defTabSz="187325" eaLnBrk="0" hangingPunct="0">
              <a:defRPr kumimoji="1" sz="2000">
                <a:solidFill>
                  <a:schemeClr val="tx1"/>
                </a:solidFill>
                <a:latin typeface="Arial" charset="0"/>
                <a:ea typeface="ＭＳ Ｐゴシック" pitchFamily="50" charset="-128"/>
              </a:defRPr>
            </a:lvl2pPr>
            <a:lvl3pPr marL="1143000" indent="-228600" defTabSz="187325" eaLnBrk="0" hangingPunct="0">
              <a:defRPr kumimoji="1" sz="2000">
                <a:solidFill>
                  <a:schemeClr val="tx1"/>
                </a:solidFill>
                <a:latin typeface="Arial" charset="0"/>
                <a:ea typeface="ＭＳ Ｐゴシック" pitchFamily="50" charset="-128"/>
              </a:defRPr>
            </a:lvl3pPr>
            <a:lvl4pPr marL="1600200" indent="-228600" defTabSz="187325" eaLnBrk="0" hangingPunct="0">
              <a:defRPr kumimoji="1" sz="2000">
                <a:solidFill>
                  <a:schemeClr val="tx1"/>
                </a:solidFill>
                <a:latin typeface="Arial" charset="0"/>
                <a:ea typeface="ＭＳ Ｐゴシック" pitchFamily="50" charset="-128"/>
              </a:defRPr>
            </a:lvl4pPr>
            <a:lvl5pPr marL="2057400" indent="-228600" defTabSz="187325" eaLnBrk="0" hangingPunct="0">
              <a:defRPr kumimoji="1" sz="2000">
                <a:solidFill>
                  <a:schemeClr val="tx1"/>
                </a:solidFill>
                <a:latin typeface="Arial" charset="0"/>
                <a:ea typeface="ＭＳ Ｐゴシック" pitchFamily="50" charset="-128"/>
              </a:defRPr>
            </a:lvl5pPr>
            <a:lvl6pPr marL="2514600" indent="-228600" algn="ctr" defTabSz="187325" eaLnBrk="0" fontAlgn="base" hangingPunct="0">
              <a:spcBef>
                <a:spcPct val="0"/>
              </a:spcBef>
              <a:spcAft>
                <a:spcPct val="0"/>
              </a:spcAft>
              <a:defRPr kumimoji="1" sz="2000">
                <a:solidFill>
                  <a:schemeClr val="tx1"/>
                </a:solidFill>
                <a:latin typeface="Arial" charset="0"/>
                <a:ea typeface="ＭＳ Ｐゴシック" pitchFamily="50" charset="-128"/>
              </a:defRPr>
            </a:lvl6pPr>
            <a:lvl7pPr marL="2971800" indent="-228600" algn="ctr" defTabSz="187325" eaLnBrk="0" fontAlgn="base" hangingPunct="0">
              <a:spcBef>
                <a:spcPct val="0"/>
              </a:spcBef>
              <a:spcAft>
                <a:spcPct val="0"/>
              </a:spcAft>
              <a:defRPr kumimoji="1" sz="2000">
                <a:solidFill>
                  <a:schemeClr val="tx1"/>
                </a:solidFill>
                <a:latin typeface="Arial" charset="0"/>
                <a:ea typeface="ＭＳ Ｐゴシック" pitchFamily="50" charset="-128"/>
              </a:defRPr>
            </a:lvl7pPr>
            <a:lvl8pPr marL="3429000" indent="-228600" algn="ctr" defTabSz="187325" eaLnBrk="0" fontAlgn="base" hangingPunct="0">
              <a:spcBef>
                <a:spcPct val="0"/>
              </a:spcBef>
              <a:spcAft>
                <a:spcPct val="0"/>
              </a:spcAft>
              <a:defRPr kumimoji="1" sz="2000">
                <a:solidFill>
                  <a:schemeClr val="tx1"/>
                </a:solidFill>
                <a:latin typeface="Arial" charset="0"/>
                <a:ea typeface="ＭＳ Ｐゴシック" pitchFamily="50" charset="-128"/>
              </a:defRPr>
            </a:lvl8pPr>
            <a:lvl9pPr marL="3886200" indent="-228600" algn="ctr" defTabSz="187325" eaLnBrk="0" fontAlgn="base" hangingPunct="0">
              <a:spcBef>
                <a:spcPct val="0"/>
              </a:spcBef>
              <a:spcAft>
                <a:spcPct val="0"/>
              </a:spcAft>
              <a:defRPr kumimoji="1" sz="2000">
                <a:solidFill>
                  <a:schemeClr val="tx1"/>
                </a:solidFill>
                <a:latin typeface="Arial" charset="0"/>
                <a:ea typeface="ＭＳ Ｐゴシック" pitchFamily="50" charset="-128"/>
              </a:defRPr>
            </a:lvl9pPr>
          </a:lstStyle>
          <a:p>
            <a:pPr algn="ctr" eaLnBrk="1" hangingPunct="1">
              <a:lnSpc>
                <a:spcPct val="110000"/>
              </a:lnSpc>
              <a:spcBef>
                <a:spcPct val="50000"/>
              </a:spcBef>
            </a:pPr>
            <a:r>
              <a:rPr lang="ja-JP" altLang="en-US" sz="1723" dirty="0">
                <a:solidFill>
                  <a:srgbClr val="FF0000"/>
                </a:solidFill>
                <a:latin typeface="HGP創英角ｺﾞｼｯｸUB" pitchFamily="50" charset="-128"/>
                <a:ea typeface="HGP創英角ｺﾞｼｯｸUB" pitchFamily="50" charset="-128"/>
              </a:rPr>
              <a:t>ＩＵＯ</a:t>
            </a:r>
          </a:p>
        </p:txBody>
      </p:sp>
      <p:sp>
        <p:nvSpPr>
          <p:cNvPr id="14" name="コンテンツ プレースホルダ 2">
            <a:extLst>
              <a:ext uri="{FF2B5EF4-FFF2-40B4-BE49-F238E27FC236}">
                <a16:creationId xmlns:a16="http://schemas.microsoft.com/office/drawing/2014/main" id="{435387A1-D59D-44BE-94AA-14930AF6481F}"/>
              </a:ext>
            </a:extLst>
          </p:cNvPr>
          <p:cNvSpPr>
            <a:spLocks noGrp="1"/>
          </p:cNvSpPr>
          <p:nvPr>
            <p:ph idx="1"/>
          </p:nvPr>
        </p:nvSpPr>
        <p:spPr>
          <a:xfrm>
            <a:off x="609600" y="577850"/>
            <a:ext cx="10972800" cy="5548315"/>
          </a:xfrm>
          <a:prstGeom prst="rect">
            <a:avLst/>
          </a:prstGeom>
        </p:spPr>
        <p:txBody>
          <a:bodyPr/>
          <a:lstStyle>
            <a:lvl1pPr>
              <a:defRPr b="1">
                <a:latin typeface="Meiryo UI" panose="020B0604030504040204" pitchFamily="50" charset="-128"/>
                <a:ea typeface="Meiryo UI" panose="020B0604030504040204" pitchFamily="50" charset="-128"/>
                <a:cs typeface="Meiryo UI" panose="020B0604030504040204" pitchFamily="50" charset="-128"/>
              </a:defRPr>
            </a:lvl1pPr>
            <a:lvl2pPr>
              <a:defRPr b="1">
                <a:latin typeface="Meiryo UI" panose="020B0604030504040204" pitchFamily="50" charset="-128"/>
                <a:ea typeface="Meiryo UI" panose="020B0604030504040204" pitchFamily="50" charset="-128"/>
                <a:cs typeface="Meiryo UI" panose="020B0604030504040204" pitchFamily="50" charset="-128"/>
              </a:defRPr>
            </a:lvl2pPr>
            <a:lvl3pPr>
              <a:defRPr b="1">
                <a:latin typeface="Meiryo UI" panose="020B0604030504040204" pitchFamily="50" charset="-128"/>
                <a:ea typeface="Meiryo UI" panose="020B0604030504040204" pitchFamily="50" charset="-128"/>
                <a:cs typeface="Meiryo UI" panose="020B0604030504040204" pitchFamily="50" charset="-128"/>
              </a:defRPr>
            </a:lvl3pPr>
            <a:lvl4pPr>
              <a:defRPr b="1">
                <a:latin typeface="Meiryo UI" panose="020B0604030504040204" pitchFamily="50" charset="-128"/>
                <a:ea typeface="Meiryo UI" panose="020B0604030504040204" pitchFamily="50" charset="-128"/>
                <a:cs typeface="Meiryo UI" panose="020B0604030504040204" pitchFamily="50" charset="-128"/>
              </a:defRPr>
            </a:lvl4pPr>
            <a:lvl5pPr>
              <a:defRPr b="1">
                <a:latin typeface="Meiryo UI" panose="020B0604030504040204" pitchFamily="50" charset="-128"/>
                <a:ea typeface="Meiryo UI" panose="020B0604030504040204" pitchFamily="50" charset="-128"/>
                <a:cs typeface="Meiryo UI" panose="020B0604030504040204" pitchFamily="50" charset="-128"/>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12388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タイトル 1"/>
          <p:cNvSpPr>
            <a:spLocks noGrp="1"/>
          </p:cNvSpPr>
          <p:nvPr>
            <p:ph type="ctrTitle"/>
          </p:nvPr>
        </p:nvSpPr>
        <p:spPr>
          <a:xfrm>
            <a:off x="1103449" y="1844830"/>
            <a:ext cx="9985109" cy="1154559"/>
          </a:xfrm>
          <a:prstGeom prst="rect">
            <a:avLst/>
          </a:prstGeom>
          <a:solidFill>
            <a:schemeClr val="bg1"/>
          </a:solidFill>
          <a:ln>
            <a:solidFill>
              <a:srgbClr val="0041C0"/>
            </a:solidFill>
          </a:ln>
          <a:effectLst>
            <a:outerShdw dist="101600" dir="2700000" algn="tl" rotWithShape="0">
              <a:srgbClr val="0041C0"/>
            </a:outerShdw>
          </a:effectLst>
        </p:spPr>
        <p:txBody>
          <a:bodyPr>
            <a:normAutofit/>
          </a:bodyPr>
          <a:lstStyle>
            <a:lvl1pPr algn="ctr">
              <a:defRPr sz="2954"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 タイトルの書式設定</a:t>
            </a:r>
          </a:p>
        </p:txBody>
      </p:sp>
      <p:sp>
        <p:nvSpPr>
          <p:cNvPr id="5" name="Line 3"/>
          <p:cNvSpPr>
            <a:spLocks noChangeShapeType="1"/>
          </p:cNvSpPr>
          <p:nvPr userDrawn="1"/>
        </p:nvSpPr>
        <p:spPr bwMode="auto">
          <a:xfrm>
            <a:off x="440268" y="6413500"/>
            <a:ext cx="11275484" cy="0"/>
          </a:xfrm>
          <a:prstGeom prst="line">
            <a:avLst/>
          </a:prstGeom>
          <a:noFill/>
          <a:ln w="9525">
            <a:solidFill>
              <a:srgbClr val="313231"/>
            </a:solidFill>
            <a:round/>
            <a:headEnd/>
            <a:tailEnd/>
          </a:ln>
          <a:extLst>
            <a:ext uri="{909E8E84-426E-40DD-AFC4-6F175D3DCCD1}">
              <a14:hiddenFill xmlns:a14="http://schemas.microsoft.com/office/drawing/2010/main">
                <a:noFill/>
              </a14:hiddenFill>
            </a:ext>
          </a:extLst>
        </p:spPr>
        <p:txBody>
          <a:bodyPr wrap="none" anchor="ctr"/>
          <a:lstStyle/>
          <a:p>
            <a:endParaRPr lang="en-US" sz="2215" dirty="0"/>
          </a:p>
        </p:txBody>
      </p:sp>
      <p:pic>
        <p:nvPicPr>
          <p:cNvPr id="6" name="Picture 4" descr="p_logo_blu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804" y="6515100"/>
            <a:ext cx="1775884"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569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526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345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4"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6193370" y="2174875"/>
            <a:ext cx="5389034"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167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0"/>
          </a:xfrm>
          <a:prstGeom prst="rect">
            <a:avLst/>
          </a:prstGeom>
        </p:spPr>
        <p:txBody>
          <a:bodyPr anchor="b"/>
          <a:lstStyle>
            <a:lvl1pPr algn="l">
              <a:defRPr sz="1846" b="1"/>
            </a:lvl1pPr>
          </a:lstStyle>
          <a:p>
            <a:r>
              <a:rPr lang="en-US"/>
              <a:t>Click to edit Master title style</a:t>
            </a:r>
          </a:p>
        </p:txBody>
      </p:sp>
      <p:sp>
        <p:nvSpPr>
          <p:cNvPr id="3" name="Content Placeholder 2"/>
          <p:cNvSpPr>
            <a:spLocks noGrp="1"/>
          </p:cNvSpPr>
          <p:nvPr>
            <p:ph idx="1"/>
          </p:nvPr>
        </p:nvSpPr>
        <p:spPr>
          <a:xfrm>
            <a:off x="4766734" y="273056"/>
            <a:ext cx="6815666"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Tree>
    <p:extLst>
      <p:ext uri="{BB962C8B-B14F-4D97-AF65-F5344CB8AC3E}">
        <p14:creationId xmlns:p14="http://schemas.microsoft.com/office/powerpoint/2010/main" val="184154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1846"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en-US" noProof="0"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Tree>
    <p:extLst>
      <p:ext uri="{BB962C8B-B14F-4D97-AF65-F5344CB8AC3E}">
        <p14:creationId xmlns:p14="http://schemas.microsoft.com/office/powerpoint/2010/main" val="3906243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2.pn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01" r:id="rId1"/>
    <p:sldLayoutId id="2147484302" r:id="rId2"/>
    <p:sldLayoutId id="2147484318" r:id="rId3"/>
  </p:sldLayoutIdLst>
  <p:hf sldNum="0" hdr="0" ftr="0" dt="0"/>
  <p:txStyles>
    <p:titleStyle>
      <a:lvl1pPr algn="l" rtl="0" eaLnBrk="0" fontAlgn="base" hangingPunct="0">
        <a:spcBef>
          <a:spcPct val="0"/>
        </a:spcBef>
        <a:spcAft>
          <a:spcPct val="0"/>
        </a:spcAft>
        <a:defRPr kumimoji="1" sz="2462" kern="1200">
          <a:solidFill>
            <a:schemeClr val="bg1"/>
          </a:solidFill>
          <a:latin typeface="HGP創英角ｺﾞｼｯｸUB" pitchFamily="50" charset="-128"/>
          <a:ea typeface="HGP創英角ｺﾞｼｯｸUB" pitchFamily="50" charset="-128"/>
          <a:cs typeface="+mj-cs"/>
        </a:defRPr>
      </a:lvl1pPr>
      <a:lvl2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5pPr>
      <a:lvl6pPr marL="562722"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6pPr>
      <a:lvl7pPr marL="1125444"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7pPr>
      <a:lvl8pPr marL="1688165"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8pPr>
      <a:lvl9pPr marL="2250887"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9pPr>
    </p:titleStyle>
    <p:bodyStyle>
      <a:lvl1pPr marL="422041" indent="-422041" algn="l" rtl="0" eaLnBrk="0" fontAlgn="base" hangingPunct="0">
        <a:spcBef>
          <a:spcPct val="20000"/>
        </a:spcBef>
        <a:spcAft>
          <a:spcPct val="0"/>
        </a:spcAft>
        <a:buFont typeface="Arial" charset="0"/>
        <a:buChar char="•"/>
        <a:defRPr kumimoji="1"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charset="0"/>
        <a:buChar char="–"/>
        <a:defRPr kumimoji="1"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charset="0"/>
        <a:buChar char="•"/>
        <a:defRPr kumimoji="1"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charset="0"/>
        <a:buChar char="–"/>
        <a:defRPr kumimoji="1"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charset="0"/>
        <a:buChar char="»"/>
        <a:defRPr kumimoji="1"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kumimoji="1"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kumimoji="1"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kumimoji="1"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kumimoji="1" sz="2462" kern="1200">
          <a:solidFill>
            <a:schemeClr val="tx1"/>
          </a:solidFill>
          <a:latin typeface="+mn-lt"/>
          <a:ea typeface="+mn-ea"/>
          <a:cs typeface="+mn-cs"/>
        </a:defRPr>
      </a:lvl9pPr>
    </p:bodyStyle>
    <p:otherStyle>
      <a:defPPr>
        <a:defRPr lang="ja-JP"/>
      </a:defPPr>
      <a:lvl1pPr marL="0" algn="l" defTabSz="1125444" rtl="0" eaLnBrk="1" latinLnBrk="0" hangingPunct="1">
        <a:defRPr kumimoji="1" sz="2215" kern="1200">
          <a:solidFill>
            <a:schemeClr val="tx1"/>
          </a:solidFill>
          <a:latin typeface="+mn-lt"/>
          <a:ea typeface="+mn-ea"/>
          <a:cs typeface="+mn-cs"/>
        </a:defRPr>
      </a:lvl1pPr>
      <a:lvl2pPr marL="562722" algn="l" defTabSz="1125444" rtl="0" eaLnBrk="1" latinLnBrk="0" hangingPunct="1">
        <a:defRPr kumimoji="1" sz="2215" kern="1200">
          <a:solidFill>
            <a:schemeClr val="tx1"/>
          </a:solidFill>
          <a:latin typeface="+mn-lt"/>
          <a:ea typeface="+mn-ea"/>
          <a:cs typeface="+mn-cs"/>
        </a:defRPr>
      </a:lvl2pPr>
      <a:lvl3pPr marL="1125444" algn="l" defTabSz="1125444" rtl="0" eaLnBrk="1" latinLnBrk="0" hangingPunct="1">
        <a:defRPr kumimoji="1" sz="2215" kern="1200">
          <a:solidFill>
            <a:schemeClr val="tx1"/>
          </a:solidFill>
          <a:latin typeface="+mn-lt"/>
          <a:ea typeface="+mn-ea"/>
          <a:cs typeface="+mn-cs"/>
        </a:defRPr>
      </a:lvl3pPr>
      <a:lvl4pPr marL="1688165" algn="l" defTabSz="1125444" rtl="0" eaLnBrk="1" latinLnBrk="0" hangingPunct="1">
        <a:defRPr kumimoji="1" sz="2215" kern="1200">
          <a:solidFill>
            <a:schemeClr val="tx1"/>
          </a:solidFill>
          <a:latin typeface="+mn-lt"/>
          <a:ea typeface="+mn-ea"/>
          <a:cs typeface="+mn-cs"/>
        </a:defRPr>
      </a:lvl4pPr>
      <a:lvl5pPr marL="2250887" algn="l" defTabSz="1125444" rtl="0" eaLnBrk="1" latinLnBrk="0" hangingPunct="1">
        <a:defRPr kumimoji="1" sz="2215" kern="1200">
          <a:solidFill>
            <a:schemeClr val="tx1"/>
          </a:solidFill>
          <a:latin typeface="+mn-lt"/>
          <a:ea typeface="+mn-ea"/>
          <a:cs typeface="+mn-cs"/>
        </a:defRPr>
      </a:lvl5pPr>
      <a:lvl6pPr marL="2813609" algn="l" defTabSz="1125444" rtl="0" eaLnBrk="1" latinLnBrk="0" hangingPunct="1">
        <a:defRPr kumimoji="1" sz="2215" kern="1200">
          <a:solidFill>
            <a:schemeClr val="tx1"/>
          </a:solidFill>
          <a:latin typeface="+mn-lt"/>
          <a:ea typeface="+mn-ea"/>
          <a:cs typeface="+mn-cs"/>
        </a:defRPr>
      </a:lvl6pPr>
      <a:lvl7pPr marL="3376331" algn="l" defTabSz="1125444" rtl="0" eaLnBrk="1" latinLnBrk="0" hangingPunct="1">
        <a:defRPr kumimoji="1" sz="2215" kern="1200">
          <a:solidFill>
            <a:schemeClr val="tx1"/>
          </a:solidFill>
          <a:latin typeface="+mn-lt"/>
          <a:ea typeface="+mn-ea"/>
          <a:cs typeface="+mn-cs"/>
        </a:defRPr>
      </a:lvl7pPr>
      <a:lvl8pPr marL="3939052" algn="l" defTabSz="1125444" rtl="0" eaLnBrk="1" latinLnBrk="0" hangingPunct="1">
        <a:defRPr kumimoji="1" sz="2215" kern="1200">
          <a:solidFill>
            <a:schemeClr val="tx1"/>
          </a:solidFill>
          <a:latin typeface="+mn-lt"/>
          <a:ea typeface="+mn-ea"/>
          <a:cs typeface="+mn-cs"/>
        </a:defRPr>
      </a:lvl8pPr>
      <a:lvl9pPr marL="4501774" algn="l" defTabSz="1125444" rtl="0" eaLnBrk="1" latinLnBrk="0" hangingPunct="1">
        <a:defRPr kumimoji="1"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スクリーンショット（2013-03-17 1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77768" y="3175"/>
            <a:ext cx="3045884"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686763"/>
      </p:ext>
    </p:extLst>
  </p:cSld>
  <p:clrMap bg1="lt1" tx1="dk1" bg2="lt2" tx2="dk2" accent1="accent1" accent2="accent2" accent3="accent3" accent4="accent4" accent5="accent5" accent6="accent6" hlink="hlink" folHlink="folHlink"/>
  <p:sldLayoutIdLst>
    <p:sldLayoutId id="2147484307" r:id="rId1"/>
    <p:sldLayoutId id="2147484308" r:id="rId2"/>
    <p:sldLayoutId id="2147484310" r:id="rId3"/>
    <p:sldLayoutId id="2147484311" r:id="rId4"/>
    <p:sldLayoutId id="2147484314" r:id="rId5"/>
    <p:sldLayoutId id="2147484315" r:id="rId6"/>
    <p:sldLayoutId id="2147484316" r:id="rId7"/>
    <p:sldLayoutId id="2147484317" r:id="rId8"/>
  </p:sldLayoutIdLst>
  <p:txStyles>
    <p:titleStyle>
      <a:lvl1pPr algn="l" rtl="0" eaLnBrk="0" fontAlgn="base" hangingPunct="0">
        <a:spcBef>
          <a:spcPct val="0"/>
        </a:spcBef>
        <a:spcAft>
          <a:spcPct val="0"/>
        </a:spcAft>
        <a:defRPr kumimoji="1" sz="3323">
          <a:solidFill>
            <a:schemeClr val="tx2"/>
          </a:solidFill>
          <a:latin typeface="+mj-lt"/>
          <a:ea typeface="+mj-ea"/>
          <a:cs typeface="+mj-cs"/>
        </a:defRPr>
      </a:lvl1pPr>
      <a:lvl2pPr algn="l" rtl="0" eaLnBrk="0" fontAlgn="base" hangingPunct="0">
        <a:spcBef>
          <a:spcPct val="0"/>
        </a:spcBef>
        <a:spcAft>
          <a:spcPct val="0"/>
        </a:spcAft>
        <a:defRPr kumimoji="1" sz="3323">
          <a:solidFill>
            <a:schemeClr val="tx2"/>
          </a:solidFill>
          <a:latin typeface="Arial" charset="0"/>
          <a:ea typeface="ＭＳ Ｐゴシック" pitchFamily="34" charset="-128"/>
        </a:defRPr>
      </a:lvl2pPr>
      <a:lvl3pPr algn="l" rtl="0" eaLnBrk="0" fontAlgn="base" hangingPunct="0">
        <a:spcBef>
          <a:spcPct val="0"/>
        </a:spcBef>
        <a:spcAft>
          <a:spcPct val="0"/>
        </a:spcAft>
        <a:defRPr kumimoji="1" sz="3323">
          <a:solidFill>
            <a:schemeClr val="tx2"/>
          </a:solidFill>
          <a:latin typeface="Arial" charset="0"/>
          <a:ea typeface="ＭＳ Ｐゴシック" pitchFamily="34" charset="-128"/>
        </a:defRPr>
      </a:lvl3pPr>
      <a:lvl4pPr algn="l" rtl="0" eaLnBrk="0" fontAlgn="base" hangingPunct="0">
        <a:spcBef>
          <a:spcPct val="0"/>
        </a:spcBef>
        <a:spcAft>
          <a:spcPct val="0"/>
        </a:spcAft>
        <a:defRPr kumimoji="1" sz="3323">
          <a:solidFill>
            <a:schemeClr val="tx2"/>
          </a:solidFill>
          <a:latin typeface="Arial" charset="0"/>
          <a:ea typeface="ＭＳ Ｐゴシック" pitchFamily="34" charset="-128"/>
        </a:defRPr>
      </a:lvl4pPr>
      <a:lvl5pPr algn="l" rtl="0" eaLnBrk="0" fontAlgn="base" hangingPunct="0">
        <a:spcBef>
          <a:spcPct val="0"/>
        </a:spcBef>
        <a:spcAft>
          <a:spcPct val="0"/>
        </a:spcAft>
        <a:defRPr kumimoji="1" sz="3323">
          <a:solidFill>
            <a:schemeClr val="tx2"/>
          </a:solidFill>
          <a:latin typeface="Arial" charset="0"/>
          <a:ea typeface="ＭＳ Ｐゴシック" pitchFamily="34" charset="-128"/>
        </a:defRPr>
      </a:lvl5pPr>
      <a:lvl6pPr marL="422041" algn="l" rtl="0" fontAlgn="base">
        <a:spcBef>
          <a:spcPct val="0"/>
        </a:spcBef>
        <a:spcAft>
          <a:spcPct val="0"/>
        </a:spcAft>
        <a:defRPr kumimoji="1" sz="3323">
          <a:solidFill>
            <a:schemeClr val="tx2"/>
          </a:solidFill>
          <a:latin typeface="Arial" charset="0"/>
          <a:ea typeface="ＭＳ Ｐゴシック" pitchFamily="34" charset="-128"/>
        </a:defRPr>
      </a:lvl6pPr>
      <a:lvl7pPr marL="844083" algn="l" rtl="0" fontAlgn="base">
        <a:spcBef>
          <a:spcPct val="0"/>
        </a:spcBef>
        <a:spcAft>
          <a:spcPct val="0"/>
        </a:spcAft>
        <a:defRPr kumimoji="1" sz="3323">
          <a:solidFill>
            <a:schemeClr val="tx2"/>
          </a:solidFill>
          <a:latin typeface="Arial" charset="0"/>
          <a:ea typeface="ＭＳ Ｐゴシック" pitchFamily="34" charset="-128"/>
        </a:defRPr>
      </a:lvl7pPr>
      <a:lvl8pPr marL="1266124" algn="l" rtl="0" fontAlgn="base">
        <a:spcBef>
          <a:spcPct val="0"/>
        </a:spcBef>
        <a:spcAft>
          <a:spcPct val="0"/>
        </a:spcAft>
        <a:defRPr kumimoji="1" sz="3323">
          <a:solidFill>
            <a:schemeClr val="tx2"/>
          </a:solidFill>
          <a:latin typeface="Arial" charset="0"/>
          <a:ea typeface="ＭＳ Ｐゴシック" pitchFamily="34" charset="-128"/>
        </a:defRPr>
      </a:lvl8pPr>
      <a:lvl9pPr marL="1688165" algn="l" rtl="0" fontAlgn="base">
        <a:spcBef>
          <a:spcPct val="0"/>
        </a:spcBef>
        <a:spcAft>
          <a:spcPct val="0"/>
        </a:spcAft>
        <a:defRPr kumimoji="1" sz="3323">
          <a:solidFill>
            <a:schemeClr val="tx2"/>
          </a:solidFill>
          <a:latin typeface="Arial" charset="0"/>
          <a:ea typeface="ＭＳ Ｐゴシック" pitchFamily="34" charset="-128"/>
        </a:defRPr>
      </a:lvl9pPr>
    </p:titleStyle>
    <p:bodyStyle>
      <a:lvl1pPr marL="316531" indent="-316531" algn="l" rtl="0" eaLnBrk="0" fontAlgn="base" hangingPunct="0">
        <a:spcBef>
          <a:spcPct val="20000"/>
        </a:spcBef>
        <a:spcAft>
          <a:spcPct val="0"/>
        </a:spcAft>
        <a:buChar char="•"/>
        <a:defRPr kumimoji="1" sz="2954">
          <a:solidFill>
            <a:schemeClr val="tx1"/>
          </a:solidFill>
          <a:latin typeface="+mn-lt"/>
          <a:ea typeface="+mn-ea"/>
          <a:cs typeface="+mn-cs"/>
        </a:defRPr>
      </a:lvl1pPr>
      <a:lvl2pPr marL="685818" indent="-263776" algn="l" rtl="0" eaLnBrk="0" fontAlgn="base" hangingPunct="0">
        <a:spcBef>
          <a:spcPct val="20000"/>
        </a:spcBef>
        <a:spcAft>
          <a:spcPct val="0"/>
        </a:spcAft>
        <a:buChar char="–"/>
        <a:defRPr kumimoji="1" sz="2585">
          <a:solidFill>
            <a:schemeClr val="tx1"/>
          </a:solidFill>
          <a:latin typeface="+mn-lt"/>
          <a:ea typeface="+mn-ea"/>
        </a:defRPr>
      </a:lvl2pPr>
      <a:lvl3pPr marL="1055103" indent="-211021" algn="l" rtl="0" eaLnBrk="0" fontAlgn="base" hangingPunct="0">
        <a:spcBef>
          <a:spcPct val="20000"/>
        </a:spcBef>
        <a:spcAft>
          <a:spcPct val="0"/>
        </a:spcAft>
        <a:buChar char="•"/>
        <a:defRPr kumimoji="1" sz="2215">
          <a:solidFill>
            <a:schemeClr val="tx1"/>
          </a:solidFill>
          <a:latin typeface="+mn-lt"/>
          <a:ea typeface="+mn-ea"/>
        </a:defRPr>
      </a:lvl3pPr>
      <a:lvl4pPr marL="1477145" indent="-211021" algn="l" rtl="0" eaLnBrk="0" fontAlgn="base" hangingPunct="0">
        <a:spcBef>
          <a:spcPct val="20000"/>
        </a:spcBef>
        <a:spcAft>
          <a:spcPct val="0"/>
        </a:spcAft>
        <a:buChar char="–"/>
        <a:defRPr kumimoji="1" sz="1846">
          <a:solidFill>
            <a:schemeClr val="tx1"/>
          </a:solidFill>
          <a:latin typeface="+mn-lt"/>
          <a:ea typeface="+mn-ea"/>
        </a:defRPr>
      </a:lvl4pPr>
      <a:lvl5pPr marL="1899186" indent="-211021" algn="l" rtl="0" eaLnBrk="0" fontAlgn="base" hangingPunct="0">
        <a:spcBef>
          <a:spcPct val="20000"/>
        </a:spcBef>
        <a:spcAft>
          <a:spcPct val="0"/>
        </a:spcAft>
        <a:buChar char="»"/>
        <a:defRPr kumimoji="1" sz="1846">
          <a:solidFill>
            <a:schemeClr val="tx1"/>
          </a:solidFill>
          <a:latin typeface="+mn-lt"/>
          <a:ea typeface="+mn-ea"/>
        </a:defRPr>
      </a:lvl5pPr>
      <a:lvl6pPr marL="2321227" indent="-211021" algn="l" rtl="0" fontAlgn="base">
        <a:spcBef>
          <a:spcPct val="20000"/>
        </a:spcBef>
        <a:spcAft>
          <a:spcPct val="0"/>
        </a:spcAft>
        <a:buChar char="»"/>
        <a:defRPr kumimoji="1" sz="1846">
          <a:solidFill>
            <a:schemeClr val="tx1"/>
          </a:solidFill>
          <a:latin typeface="+mn-lt"/>
          <a:ea typeface="+mn-ea"/>
        </a:defRPr>
      </a:lvl6pPr>
      <a:lvl7pPr marL="2743269" indent="-211021" algn="l" rtl="0" fontAlgn="base">
        <a:spcBef>
          <a:spcPct val="20000"/>
        </a:spcBef>
        <a:spcAft>
          <a:spcPct val="0"/>
        </a:spcAft>
        <a:buChar char="»"/>
        <a:defRPr kumimoji="1" sz="1846">
          <a:solidFill>
            <a:schemeClr val="tx1"/>
          </a:solidFill>
          <a:latin typeface="+mn-lt"/>
          <a:ea typeface="+mn-ea"/>
        </a:defRPr>
      </a:lvl7pPr>
      <a:lvl8pPr marL="3165310" indent="-211021" algn="l" rtl="0" fontAlgn="base">
        <a:spcBef>
          <a:spcPct val="20000"/>
        </a:spcBef>
        <a:spcAft>
          <a:spcPct val="0"/>
        </a:spcAft>
        <a:buChar char="»"/>
        <a:defRPr kumimoji="1" sz="1846">
          <a:solidFill>
            <a:schemeClr val="tx1"/>
          </a:solidFill>
          <a:latin typeface="+mn-lt"/>
          <a:ea typeface="+mn-ea"/>
        </a:defRPr>
      </a:lvl8pPr>
      <a:lvl9pPr marL="3587351" indent="-211021" algn="l" rtl="0" fontAlgn="base">
        <a:spcBef>
          <a:spcPct val="20000"/>
        </a:spcBef>
        <a:spcAft>
          <a:spcPct val="0"/>
        </a:spcAft>
        <a:buChar char="»"/>
        <a:defRPr kumimoji="1" sz="1846">
          <a:solidFill>
            <a:schemeClr val="tx1"/>
          </a:solidFill>
          <a:latin typeface="+mn-lt"/>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4"/>
          <a:stretch>
            <a:fillRect/>
          </a:stretch>
        </p:blipFill>
        <p:spPr>
          <a:xfrm>
            <a:off x="192216" y="92772"/>
            <a:ext cx="3504000" cy="1375723"/>
          </a:xfrm>
          <a:prstGeom prst="rect">
            <a:avLst/>
          </a:prstGeom>
        </p:spPr>
      </p:pic>
    </p:spTree>
    <p:extLst>
      <p:ext uri="{BB962C8B-B14F-4D97-AF65-F5344CB8AC3E}">
        <p14:creationId xmlns:p14="http://schemas.microsoft.com/office/powerpoint/2010/main" val="1338199016"/>
      </p:ext>
    </p:extLst>
  </p:cSld>
  <p:clrMap bg1="lt1" tx1="dk1" bg2="lt2" tx2="dk2" accent1="accent1" accent2="accent2" accent3="accent3" accent4="accent4" accent5="accent5" accent6="accent6" hlink="hlink" folHlink="folHlink"/>
  <p:sldLayoutIdLst>
    <p:sldLayoutId id="2147484320" r:id="rId1"/>
    <p:sldLayoutId id="2147484321" r:id="rId2"/>
  </p:sldLayoutIdLst>
  <p:txStyles>
    <p:titleStyle>
      <a:lvl1pPr algn="ctr" defTabSz="609585" rtl="0" eaLnBrk="1" fontAlgn="base" hangingPunct="1">
        <a:spcBef>
          <a:spcPct val="0"/>
        </a:spcBef>
        <a:spcAft>
          <a:spcPct val="0"/>
        </a:spcAft>
        <a:defRPr kumimoji="1" sz="5867" kern="1200">
          <a:solidFill>
            <a:schemeClr val="tx1"/>
          </a:solidFill>
          <a:latin typeface="+mj-lt"/>
          <a:ea typeface="+mj-ea"/>
          <a:cs typeface="ＭＳ Ｐゴシック" charset="0"/>
        </a:defRPr>
      </a:lvl1pPr>
      <a:lvl2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2pPr>
      <a:lvl3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3pPr>
      <a:lvl4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4pPr>
      <a:lvl5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5pPr>
      <a:lvl6pPr marL="609585"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6pPr>
      <a:lvl7pPr marL="1219170"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7pPr>
      <a:lvl8pPr marL="1828754"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8pPr>
      <a:lvl9pPr marL="2438339"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kumimoji="1" sz="4267" kern="1200">
          <a:solidFill>
            <a:schemeClr val="tx1"/>
          </a:solidFill>
          <a:latin typeface="+mn-lt"/>
          <a:ea typeface="+mn-ea"/>
          <a:cs typeface="ＭＳ Ｐゴシック" charset="0"/>
        </a:defRPr>
      </a:lvl1pPr>
      <a:lvl2pPr marL="990575" indent="-380990" algn="l" defTabSz="609585" rtl="0" eaLnBrk="1" fontAlgn="base" hangingPunct="1">
        <a:spcBef>
          <a:spcPct val="20000"/>
        </a:spcBef>
        <a:spcAft>
          <a:spcPct val="0"/>
        </a:spcAft>
        <a:buFont typeface="Arial" charset="0"/>
        <a:buChar char="–"/>
        <a:defRPr kumimoji="1" sz="3733" kern="1200">
          <a:solidFill>
            <a:schemeClr val="tx1"/>
          </a:solidFill>
          <a:latin typeface="+mn-lt"/>
          <a:ea typeface="+mn-ea"/>
          <a:cs typeface="+mn-cs"/>
        </a:defRPr>
      </a:lvl2pPr>
      <a:lvl3pPr marL="1523962" indent="-304792" algn="l" defTabSz="609585"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3pPr>
      <a:lvl4pPr marL="2133547" indent="-304792" algn="l" defTabSz="609585" rtl="0" eaLnBrk="1" fontAlgn="base" hangingPunct="1">
        <a:spcBef>
          <a:spcPct val="20000"/>
        </a:spcBef>
        <a:spcAft>
          <a:spcPct val="0"/>
        </a:spcAft>
        <a:buFont typeface="Arial" charset="0"/>
        <a:buChar char="–"/>
        <a:defRPr kumimoji="1" sz="2667" kern="1200">
          <a:solidFill>
            <a:schemeClr val="tx1"/>
          </a:solidFill>
          <a:latin typeface="+mn-lt"/>
          <a:ea typeface="+mn-ea"/>
          <a:cs typeface="+mn-cs"/>
        </a:defRPr>
      </a:lvl4pPr>
      <a:lvl5pPr marL="2743131" indent="-304792" algn="l" defTabSz="609585" rtl="0" eaLnBrk="1" fontAlgn="base" hangingPunct="1">
        <a:spcBef>
          <a:spcPct val="20000"/>
        </a:spcBef>
        <a:spcAft>
          <a:spcPct val="0"/>
        </a:spcAft>
        <a:buFont typeface="Arial" charset="0"/>
        <a:buChar char="»"/>
        <a:defRPr kumimoji="1"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ja-JP"/>
      </a:defPPr>
      <a:lvl1pPr marL="0" algn="l" defTabSz="609585" rtl="0" eaLnBrk="1" latinLnBrk="0" hangingPunct="1">
        <a:defRPr kumimoji="1" sz="2400" kern="1200">
          <a:solidFill>
            <a:schemeClr val="tx1"/>
          </a:solidFill>
          <a:latin typeface="+mn-lt"/>
          <a:ea typeface="+mn-ea"/>
          <a:cs typeface="+mn-cs"/>
        </a:defRPr>
      </a:lvl1pPr>
      <a:lvl2pPr marL="609585" algn="l" defTabSz="609585" rtl="0" eaLnBrk="1" latinLnBrk="0" hangingPunct="1">
        <a:defRPr kumimoji="1" sz="2400" kern="1200">
          <a:solidFill>
            <a:schemeClr val="tx1"/>
          </a:solidFill>
          <a:latin typeface="+mn-lt"/>
          <a:ea typeface="+mn-ea"/>
          <a:cs typeface="+mn-cs"/>
        </a:defRPr>
      </a:lvl2pPr>
      <a:lvl3pPr marL="1219170" algn="l" defTabSz="609585" rtl="0" eaLnBrk="1" latinLnBrk="0" hangingPunct="1">
        <a:defRPr kumimoji="1" sz="2400" kern="1200">
          <a:solidFill>
            <a:schemeClr val="tx1"/>
          </a:solidFill>
          <a:latin typeface="+mn-lt"/>
          <a:ea typeface="+mn-ea"/>
          <a:cs typeface="+mn-cs"/>
        </a:defRPr>
      </a:lvl3pPr>
      <a:lvl4pPr marL="1828754" algn="l" defTabSz="609585" rtl="0" eaLnBrk="1" latinLnBrk="0" hangingPunct="1">
        <a:defRPr kumimoji="1" sz="2400" kern="1200">
          <a:solidFill>
            <a:schemeClr val="tx1"/>
          </a:solidFill>
          <a:latin typeface="+mn-lt"/>
          <a:ea typeface="+mn-ea"/>
          <a:cs typeface="+mn-cs"/>
        </a:defRPr>
      </a:lvl4pPr>
      <a:lvl5pPr marL="2438339" algn="l" defTabSz="609585" rtl="0" eaLnBrk="1" latinLnBrk="0" hangingPunct="1">
        <a:defRPr kumimoji="1" sz="2400" kern="1200">
          <a:solidFill>
            <a:schemeClr val="tx1"/>
          </a:solidFill>
          <a:latin typeface="+mn-lt"/>
          <a:ea typeface="+mn-ea"/>
          <a:cs typeface="+mn-cs"/>
        </a:defRPr>
      </a:lvl5pPr>
      <a:lvl6pPr marL="3047924" algn="l" defTabSz="609585" rtl="0" eaLnBrk="1" latinLnBrk="0" hangingPunct="1">
        <a:defRPr kumimoji="1" sz="2400" kern="1200">
          <a:solidFill>
            <a:schemeClr val="tx1"/>
          </a:solidFill>
          <a:latin typeface="+mn-lt"/>
          <a:ea typeface="+mn-ea"/>
          <a:cs typeface="+mn-cs"/>
        </a:defRPr>
      </a:lvl6pPr>
      <a:lvl7pPr marL="3657509" algn="l" defTabSz="609585" rtl="0" eaLnBrk="1" latinLnBrk="0" hangingPunct="1">
        <a:defRPr kumimoji="1" sz="2400" kern="1200">
          <a:solidFill>
            <a:schemeClr val="tx1"/>
          </a:solidFill>
          <a:latin typeface="+mn-lt"/>
          <a:ea typeface="+mn-ea"/>
          <a:cs typeface="+mn-cs"/>
        </a:defRPr>
      </a:lvl7pPr>
      <a:lvl8pPr marL="4267093" algn="l" defTabSz="609585" rtl="0" eaLnBrk="1" latinLnBrk="0" hangingPunct="1">
        <a:defRPr kumimoji="1" sz="2400" kern="1200">
          <a:solidFill>
            <a:schemeClr val="tx1"/>
          </a:solidFill>
          <a:latin typeface="+mn-lt"/>
          <a:ea typeface="+mn-ea"/>
          <a:cs typeface="+mn-cs"/>
        </a:defRPr>
      </a:lvl8pPr>
      <a:lvl9pPr marL="4876678" algn="l" defTabSz="609585" rtl="0" eaLnBrk="1" latinLnBrk="0" hangingPunct="1">
        <a:defRPr kumimoji="1"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4"/>
          <a:stretch>
            <a:fillRect/>
          </a:stretch>
        </p:blipFill>
        <p:spPr>
          <a:xfrm>
            <a:off x="192216" y="92772"/>
            <a:ext cx="3504000" cy="1375723"/>
          </a:xfrm>
          <a:prstGeom prst="rect">
            <a:avLst/>
          </a:prstGeom>
        </p:spPr>
      </p:pic>
    </p:spTree>
    <p:extLst>
      <p:ext uri="{BB962C8B-B14F-4D97-AF65-F5344CB8AC3E}">
        <p14:creationId xmlns:p14="http://schemas.microsoft.com/office/powerpoint/2010/main" val="4072648681"/>
      </p:ext>
    </p:extLst>
  </p:cSld>
  <p:clrMap bg1="lt1" tx1="dk1" bg2="lt2" tx2="dk2" accent1="accent1" accent2="accent2" accent3="accent3" accent4="accent4" accent5="accent5" accent6="accent6" hlink="hlink" folHlink="folHlink"/>
  <p:sldLayoutIdLst>
    <p:sldLayoutId id="2147484345" r:id="rId1"/>
    <p:sldLayoutId id="2147484346" r:id="rId2"/>
  </p:sldLayoutIdLst>
  <p:txStyles>
    <p:titleStyle>
      <a:lvl1pPr algn="ctr" defTabSz="609585" rtl="0" eaLnBrk="1" fontAlgn="base" hangingPunct="1">
        <a:spcBef>
          <a:spcPct val="0"/>
        </a:spcBef>
        <a:spcAft>
          <a:spcPct val="0"/>
        </a:spcAft>
        <a:defRPr kumimoji="1" sz="5867" kern="1200">
          <a:solidFill>
            <a:schemeClr val="tx1"/>
          </a:solidFill>
          <a:latin typeface="+mj-lt"/>
          <a:ea typeface="+mj-ea"/>
          <a:cs typeface="ＭＳ Ｐゴシック" charset="0"/>
        </a:defRPr>
      </a:lvl1pPr>
      <a:lvl2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2pPr>
      <a:lvl3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3pPr>
      <a:lvl4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4pPr>
      <a:lvl5pPr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5pPr>
      <a:lvl6pPr marL="609585"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6pPr>
      <a:lvl7pPr marL="1219170"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7pPr>
      <a:lvl8pPr marL="1828754"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8pPr>
      <a:lvl9pPr marL="2438339" algn="ctr" defTabSz="609585" rtl="0" eaLnBrk="1" fontAlgn="base" hangingPunct="1">
        <a:spcBef>
          <a:spcPct val="0"/>
        </a:spcBef>
        <a:spcAft>
          <a:spcPct val="0"/>
        </a:spcAft>
        <a:defRPr kumimoji="1" sz="5867">
          <a:solidFill>
            <a:schemeClr val="tx1"/>
          </a:solidFill>
          <a:latin typeface="Calibri" charset="0"/>
          <a:ea typeface="ＭＳ Ｐゴシック" charset="0"/>
          <a:cs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kumimoji="1" sz="4267" kern="1200">
          <a:solidFill>
            <a:schemeClr val="tx1"/>
          </a:solidFill>
          <a:latin typeface="+mn-lt"/>
          <a:ea typeface="+mn-ea"/>
          <a:cs typeface="ＭＳ Ｐゴシック" charset="0"/>
        </a:defRPr>
      </a:lvl1pPr>
      <a:lvl2pPr marL="990575" indent="-380990" algn="l" defTabSz="609585" rtl="0" eaLnBrk="1" fontAlgn="base" hangingPunct="1">
        <a:spcBef>
          <a:spcPct val="20000"/>
        </a:spcBef>
        <a:spcAft>
          <a:spcPct val="0"/>
        </a:spcAft>
        <a:buFont typeface="Arial" charset="0"/>
        <a:buChar char="–"/>
        <a:defRPr kumimoji="1" sz="3733" kern="1200">
          <a:solidFill>
            <a:schemeClr val="tx1"/>
          </a:solidFill>
          <a:latin typeface="+mn-lt"/>
          <a:ea typeface="+mn-ea"/>
          <a:cs typeface="+mn-cs"/>
        </a:defRPr>
      </a:lvl2pPr>
      <a:lvl3pPr marL="1523962" indent="-304792" algn="l" defTabSz="609585"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3pPr>
      <a:lvl4pPr marL="2133547" indent="-304792" algn="l" defTabSz="609585" rtl="0" eaLnBrk="1" fontAlgn="base" hangingPunct="1">
        <a:spcBef>
          <a:spcPct val="20000"/>
        </a:spcBef>
        <a:spcAft>
          <a:spcPct val="0"/>
        </a:spcAft>
        <a:buFont typeface="Arial" charset="0"/>
        <a:buChar char="–"/>
        <a:defRPr kumimoji="1" sz="2667" kern="1200">
          <a:solidFill>
            <a:schemeClr val="tx1"/>
          </a:solidFill>
          <a:latin typeface="+mn-lt"/>
          <a:ea typeface="+mn-ea"/>
          <a:cs typeface="+mn-cs"/>
        </a:defRPr>
      </a:lvl4pPr>
      <a:lvl5pPr marL="2743131" indent="-304792" algn="l" defTabSz="609585" rtl="0" eaLnBrk="1" fontAlgn="base" hangingPunct="1">
        <a:spcBef>
          <a:spcPct val="20000"/>
        </a:spcBef>
        <a:spcAft>
          <a:spcPct val="0"/>
        </a:spcAft>
        <a:buFont typeface="Arial" charset="0"/>
        <a:buChar char="»"/>
        <a:defRPr kumimoji="1"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ja-JP"/>
      </a:defPPr>
      <a:lvl1pPr marL="0" algn="l" defTabSz="609585" rtl="0" eaLnBrk="1" latinLnBrk="0" hangingPunct="1">
        <a:defRPr kumimoji="1" sz="2400" kern="1200">
          <a:solidFill>
            <a:schemeClr val="tx1"/>
          </a:solidFill>
          <a:latin typeface="+mn-lt"/>
          <a:ea typeface="+mn-ea"/>
          <a:cs typeface="+mn-cs"/>
        </a:defRPr>
      </a:lvl1pPr>
      <a:lvl2pPr marL="609585" algn="l" defTabSz="609585" rtl="0" eaLnBrk="1" latinLnBrk="0" hangingPunct="1">
        <a:defRPr kumimoji="1" sz="2400" kern="1200">
          <a:solidFill>
            <a:schemeClr val="tx1"/>
          </a:solidFill>
          <a:latin typeface="+mn-lt"/>
          <a:ea typeface="+mn-ea"/>
          <a:cs typeface="+mn-cs"/>
        </a:defRPr>
      </a:lvl2pPr>
      <a:lvl3pPr marL="1219170" algn="l" defTabSz="609585" rtl="0" eaLnBrk="1" latinLnBrk="0" hangingPunct="1">
        <a:defRPr kumimoji="1" sz="2400" kern="1200">
          <a:solidFill>
            <a:schemeClr val="tx1"/>
          </a:solidFill>
          <a:latin typeface="+mn-lt"/>
          <a:ea typeface="+mn-ea"/>
          <a:cs typeface="+mn-cs"/>
        </a:defRPr>
      </a:lvl3pPr>
      <a:lvl4pPr marL="1828754" algn="l" defTabSz="609585" rtl="0" eaLnBrk="1" latinLnBrk="0" hangingPunct="1">
        <a:defRPr kumimoji="1" sz="2400" kern="1200">
          <a:solidFill>
            <a:schemeClr val="tx1"/>
          </a:solidFill>
          <a:latin typeface="+mn-lt"/>
          <a:ea typeface="+mn-ea"/>
          <a:cs typeface="+mn-cs"/>
        </a:defRPr>
      </a:lvl4pPr>
      <a:lvl5pPr marL="2438339" algn="l" defTabSz="609585" rtl="0" eaLnBrk="1" latinLnBrk="0" hangingPunct="1">
        <a:defRPr kumimoji="1" sz="2400" kern="1200">
          <a:solidFill>
            <a:schemeClr val="tx1"/>
          </a:solidFill>
          <a:latin typeface="+mn-lt"/>
          <a:ea typeface="+mn-ea"/>
          <a:cs typeface="+mn-cs"/>
        </a:defRPr>
      </a:lvl5pPr>
      <a:lvl6pPr marL="3047924" algn="l" defTabSz="609585" rtl="0" eaLnBrk="1" latinLnBrk="0" hangingPunct="1">
        <a:defRPr kumimoji="1" sz="2400" kern="1200">
          <a:solidFill>
            <a:schemeClr val="tx1"/>
          </a:solidFill>
          <a:latin typeface="+mn-lt"/>
          <a:ea typeface="+mn-ea"/>
          <a:cs typeface="+mn-cs"/>
        </a:defRPr>
      </a:lvl6pPr>
      <a:lvl7pPr marL="3657509" algn="l" defTabSz="609585" rtl="0" eaLnBrk="1" latinLnBrk="0" hangingPunct="1">
        <a:defRPr kumimoji="1" sz="2400" kern="1200">
          <a:solidFill>
            <a:schemeClr val="tx1"/>
          </a:solidFill>
          <a:latin typeface="+mn-lt"/>
          <a:ea typeface="+mn-ea"/>
          <a:cs typeface="+mn-cs"/>
        </a:defRPr>
      </a:lvl7pPr>
      <a:lvl8pPr marL="4267093" algn="l" defTabSz="609585" rtl="0" eaLnBrk="1" latinLnBrk="0" hangingPunct="1">
        <a:defRPr kumimoji="1" sz="2400" kern="1200">
          <a:solidFill>
            <a:schemeClr val="tx1"/>
          </a:solidFill>
          <a:latin typeface="+mn-lt"/>
          <a:ea typeface="+mn-ea"/>
          <a:cs typeface="+mn-cs"/>
        </a:defRPr>
      </a:lvl8pPr>
      <a:lvl9pPr marL="4876678" algn="l" defTabSz="609585" rtl="0" eaLnBrk="1" latinLnBrk="0" hangingPunct="1">
        <a:defRPr kumimoji="1"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427500" y="892887"/>
            <a:ext cx="11337000" cy="5292000"/>
          </a:xfrm>
          <a:prstGeom prst="rect">
            <a:avLst/>
          </a:prstGeom>
        </p:spPr>
        <p:txBody>
          <a:bodyPr vert="horz" lIns="91440" tIns="45720" rIns="91440" bIns="45720" rtlCol="0">
            <a:normAutofit/>
          </a:bodyPr>
          <a:lstStyle/>
          <a:p>
            <a:pPr lvl="0"/>
            <a:r>
              <a:rPr kumimoji="1" lang="ja-JP" altLang="en-US"/>
              <a:t>ヘッドラインテキスト</a:t>
            </a:r>
            <a:r>
              <a:rPr kumimoji="1" lang="en-US" altLang="ja-JP"/>
              <a:t>22pt</a:t>
            </a:r>
            <a:endParaRPr kumimoji="1" lang="ja-JP" altLang="en-US"/>
          </a:p>
          <a:p>
            <a:pPr lvl="1"/>
            <a:r>
              <a:rPr kumimoji="1" lang="ja-JP" altLang="en-US"/>
              <a:t>セカンドレベル</a:t>
            </a:r>
            <a:r>
              <a:rPr kumimoji="1" lang="en-US" altLang="ja-JP"/>
              <a:t>14pt</a:t>
            </a:r>
            <a:endParaRPr kumimoji="1" lang="ja-JP" altLang="en-US"/>
          </a:p>
        </p:txBody>
      </p:sp>
      <p:sp>
        <p:nvSpPr>
          <p:cNvPr id="6" name="Title Placeholder 1"/>
          <p:cNvSpPr>
            <a:spLocks noGrp="1"/>
          </p:cNvSpPr>
          <p:nvPr>
            <p:ph type="title"/>
          </p:nvPr>
        </p:nvSpPr>
        <p:spPr>
          <a:xfrm>
            <a:off x="427500" y="85361"/>
            <a:ext cx="11337000" cy="549275"/>
          </a:xfrm>
          <a:prstGeom prst="rect">
            <a:avLst/>
          </a:prstGeom>
        </p:spPr>
        <p:txBody>
          <a:bodyPr vert="horz" lIns="91440" tIns="45720" rIns="91440" bIns="45720" rtlCol="0" anchor="ctr">
            <a:normAutofit/>
          </a:bodyPr>
          <a:lstStyle/>
          <a:p>
            <a:r>
              <a:rPr lang="ja-JP" altLang="en-US"/>
              <a:t>ヘッドラインタイトル</a:t>
            </a:r>
            <a:r>
              <a:rPr lang="en-US" altLang="ja-JP"/>
              <a:t>24pt</a:t>
            </a:r>
            <a:endParaRPr lang="en-US"/>
          </a:p>
        </p:txBody>
      </p:sp>
      <p:sp>
        <p:nvSpPr>
          <p:cNvPr id="8" name="Slide Number Placeholder 5">
            <a:extLst>
              <a:ext uri="{FF2B5EF4-FFF2-40B4-BE49-F238E27FC236}">
                <a16:creationId xmlns:a16="http://schemas.microsoft.com/office/drawing/2014/main" id="{6EAFC5AA-E9FE-4846-9677-3EEB8E999CCA}"/>
              </a:ext>
            </a:extLst>
          </p:cNvPr>
          <p:cNvSpPr>
            <a:spLocks noGrp="1"/>
          </p:cNvSpPr>
          <p:nvPr>
            <p:ph type="sldNum" sz="quarter" idx="4"/>
          </p:nvPr>
        </p:nvSpPr>
        <p:spPr>
          <a:xfrm>
            <a:off x="11135362" y="6401163"/>
            <a:ext cx="629140" cy="365125"/>
          </a:xfrm>
          <a:prstGeom prst="rect">
            <a:avLst/>
          </a:prstGeom>
        </p:spPr>
        <p:txBody>
          <a:bodyPr anchor="ctr" anchorCtr="0"/>
          <a:lstStyle>
            <a:lvl1pPr algn="r">
              <a:defRPr sz="1200" b="0" i="0">
                <a:latin typeface="Meiryo UI" panose="020B0604030504040204" pitchFamily="34" charset="-128"/>
                <a:ea typeface="Meiryo UI" panose="020B0604030504040204" pitchFamily="34" charset="-128"/>
              </a:defRPr>
            </a:lvl1pPr>
          </a:lstStyle>
          <a:p>
            <a:fld id="{50FC755F-8B97-E940-A953-23B96CA7D8F0}" type="slidenum">
              <a:rPr lang="ja-JP" altLang="en-US" smtClean="0"/>
              <a:pPr/>
              <a:t>‹#›</a:t>
            </a:fld>
            <a:endParaRPr lang="ja-JP" altLang="en-US"/>
          </a:p>
        </p:txBody>
      </p:sp>
      <p:sp>
        <p:nvSpPr>
          <p:cNvPr id="2" name="テキスト ボックス 1">
            <a:extLst>
              <a:ext uri="{FF2B5EF4-FFF2-40B4-BE49-F238E27FC236}">
                <a16:creationId xmlns:a16="http://schemas.microsoft.com/office/drawing/2014/main" id="{02001122-265F-4EE3-8050-5E70F7E1A9BB}"/>
              </a:ext>
            </a:extLst>
          </p:cNvPr>
          <p:cNvSpPr txBox="1"/>
          <p:nvPr userDrawn="1"/>
        </p:nvSpPr>
        <p:spPr>
          <a:xfrm>
            <a:off x="10728708" y="152386"/>
            <a:ext cx="718466" cy="430887"/>
          </a:xfrm>
          <a:prstGeom prst="rect">
            <a:avLst/>
          </a:prstGeom>
          <a:ln w="28575">
            <a:solidFill>
              <a:schemeClr val="tx2">
                <a:lumMod val="75000"/>
              </a:schemeClr>
            </a:solidFill>
          </a:ln>
        </p:spPr>
        <p:txBody>
          <a:bodyPr vert="horz" wrap="none" lIns="91440" tIns="45720" rIns="91440" bIns="45720" rtlCol="0" anchor="ctr">
            <a:spAutoFit/>
          </a:bodyPr>
          <a:lstStyle/>
          <a:p>
            <a:pPr algn="l">
              <a:lnSpc>
                <a:spcPct val="100000"/>
              </a:lnSpc>
            </a:pPr>
            <a:r>
              <a:rPr kumimoji="1" lang="en-US" altLang="ja-JP" sz="2200" b="0" i="0">
                <a:solidFill>
                  <a:schemeClr val="accent1">
                    <a:lumMod val="75000"/>
                  </a:schemeClr>
                </a:solidFill>
                <a:latin typeface="Meiryo UI" panose="020B0604030504040204" pitchFamily="34" charset="-128"/>
                <a:ea typeface="Meiryo UI" panose="020B0604030504040204" pitchFamily="34" charset="-128"/>
              </a:rPr>
              <a:t>IUO</a:t>
            </a:r>
            <a:endParaRPr kumimoji="1" lang="ja-JP" altLang="en-US" sz="2200" b="0" i="0" err="1">
              <a:solidFill>
                <a:schemeClr val="accent1">
                  <a:lumMod val="75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400675358"/>
      </p:ext>
    </p:extLst>
  </p:cSld>
  <p:clrMap bg1="lt1" tx1="dk1" bg2="lt2" tx2="dk2" accent1="accent1" accent2="accent2" accent3="accent3" accent4="accent4" accent5="accent5" accent6="accent6" hlink="hlink" folHlink="folHlink"/>
  <p:sldLayoutIdLst>
    <p:sldLayoutId id="2147484348"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 id="2147484359" r:id="rId12"/>
    <p:sldLayoutId id="2147484360" r:id="rId13"/>
  </p:sldLayoutIdLst>
  <p:hf hdr="0"/>
  <p:txStyles>
    <p:titleStyle>
      <a:lvl1pPr algn="l" defTabSz="685783" rtl="0" eaLnBrk="1" latinLnBrk="0" hangingPunct="1">
        <a:lnSpc>
          <a:spcPct val="90000"/>
        </a:lnSpc>
        <a:spcBef>
          <a:spcPct val="0"/>
        </a:spcBef>
        <a:buNone/>
        <a:defRPr kumimoji="1" sz="2400" b="1" i="0" kern="1200">
          <a:solidFill>
            <a:schemeClr val="tx1"/>
          </a:solidFill>
          <a:latin typeface="Meiryo UI" panose="020B0604030504040204" pitchFamily="34" charset="-128"/>
          <a:ea typeface="Meiryo UI" panose="020B0604030504040204" pitchFamily="34" charset="-128"/>
          <a:cs typeface="Arial" panose="020B0604020202020204" pitchFamily="34" charset="0"/>
        </a:defRPr>
      </a:lvl1pPr>
    </p:titleStyle>
    <p:bodyStyle>
      <a:lvl1pPr marL="230394" indent="-230394" algn="l" defTabSz="685783" rtl="0" eaLnBrk="1" latinLnBrk="0" hangingPunct="1">
        <a:lnSpc>
          <a:spcPct val="100000"/>
        </a:lnSpc>
        <a:spcBef>
          <a:spcPts val="1000"/>
        </a:spcBef>
        <a:buFont typeface="Arial" panose="020B0604020202020204" pitchFamily="34" charset="0"/>
        <a:buChar char="•"/>
        <a:defRPr kumimoji="1" sz="2200" b="0" i="0" kern="1200">
          <a:solidFill>
            <a:schemeClr val="tx1"/>
          </a:solidFill>
          <a:latin typeface="Meiryo UI" panose="020B0604030504040204" pitchFamily="34" charset="-128"/>
          <a:ea typeface="Meiryo UI" panose="020B0604030504040204" pitchFamily="34" charset="-128"/>
          <a:cs typeface="Arial" panose="020B0604020202020204" pitchFamily="34" charset="0"/>
        </a:defRPr>
      </a:lvl1pPr>
      <a:lvl2pPr marL="687583" indent="-230394" algn="l" defTabSz="685783" rtl="0" eaLnBrk="1" latinLnBrk="0" hangingPunct="1">
        <a:lnSpc>
          <a:spcPct val="100000"/>
        </a:lnSpc>
        <a:spcBef>
          <a:spcPts val="500"/>
        </a:spcBef>
        <a:buFont typeface="Arial" panose="020B0604020202020204" pitchFamily="34" charset="0"/>
        <a:buChar char="•"/>
        <a:defRPr kumimoji="1" sz="1400" b="0" i="0" kern="1200">
          <a:solidFill>
            <a:schemeClr val="tx1"/>
          </a:solidFill>
          <a:latin typeface="Meiryo UI" panose="020B0604030504040204" pitchFamily="34" charset="-128"/>
          <a:ea typeface="Meiryo UI" panose="020B0604030504040204" pitchFamily="34" charset="-128"/>
          <a:cs typeface="Arial" panose="020B0604020202020204" pitchFamily="34" charset="0"/>
        </a:defRPr>
      </a:lvl2pPr>
      <a:lvl3pPr marL="857229" indent="-171446" algn="l" defTabSz="685783"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9pPr>
    </p:bodyStyle>
    <p:otherStyle>
      <a:defPPr>
        <a:defRPr lang="ja-JP"/>
      </a:defPPr>
      <a:lvl1pPr marL="0" algn="l" defTabSz="685783" rtl="0" eaLnBrk="1" latinLnBrk="0" hangingPunct="1">
        <a:defRPr kumimoji="1" sz="1351" kern="1200">
          <a:solidFill>
            <a:schemeClr val="tx1"/>
          </a:solidFill>
          <a:latin typeface="+mn-lt"/>
          <a:ea typeface="+mn-ea"/>
          <a:cs typeface="+mn-cs"/>
        </a:defRPr>
      </a:lvl1pPr>
      <a:lvl2pPr marL="342891" algn="l" defTabSz="685783" rtl="0" eaLnBrk="1" latinLnBrk="0" hangingPunct="1">
        <a:defRPr kumimoji="1" sz="1351" kern="1200">
          <a:solidFill>
            <a:schemeClr val="tx1"/>
          </a:solidFill>
          <a:latin typeface="+mn-lt"/>
          <a:ea typeface="+mn-ea"/>
          <a:cs typeface="+mn-cs"/>
        </a:defRPr>
      </a:lvl2pPr>
      <a:lvl3pPr marL="685783" algn="l" defTabSz="685783" rtl="0" eaLnBrk="1" latinLnBrk="0" hangingPunct="1">
        <a:defRPr kumimoji="1" sz="1351" kern="1200">
          <a:solidFill>
            <a:schemeClr val="tx1"/>
          </a:solidFill>
          <a:latin typeface="+mn-lt"/>
          <a:ea typeface="+mn-ea"/>
          <a:cs typeface="+mn-cs"/>
        </a:defRPr>
      </a:lvl3pPr>
      <a:lvl4pPr marL="1028674" algn="l" defTabSz="685783" rtl="0" eaLnBrk="1" latinLnBrk="0" hangingPunct="1">
        <a:defRPr kumimoji="1" sz="1351" kern="1200">
          <a:solidFill>
            <a:schemeClr val="tx1"/>
          </a:solidFill>
          <a:latin typeface="+mn-lt"/>
          <a:ea typeface="+mn-ea"/>
          <a:cs typeface="+mn-cs"/>
        </a:defRPr>
      </a:lvl4pPr>
      <a:lvl5pPr marL="1371566" algn="l" defTabSz="685783" rtl="0" eaLnBrk="1" latinLnBrk="0" hangingPunct="1">
        <a:defRPr kumimoji="1" sz="1351" kern="1200">
          <a:solidFill>
            <a:schemeClr val="tx1"/>
          </a:solidFill>
          <a:latin typeface="+mn-lt"/>
          <a:ea typeface="+mn-ea"/>
          <a:cs typeface="+mn-cs"/>
        </a:defRPr>
      </a:lvl5pPr>
      <a:lvl6pPr marL="1714457" algn="l" defTabSz="685783" rtl="0" eaLnBrk="1" latinLnBrk="0" hangingPunct="1">
        <a:defRPr kumimoji="1" sz="1351" kern="1200">
          <a:solidFill>
            <a:schemeClr val="tx1"/>
          </a:solidFill>
          <a:latin typeface="+mn-lt"/>
          <a:ea typeface="+mn-ea"/>
          <a:cs typeface="+mn-cs"/>
        </a:defRPr>
      </a:lvl6pPr>
      <a:lvl7pPr marL="2057349" algn="l" defTabSz="685783" rtl="0" eaLnBrk="1" latinLnBrk="0" hangingPunct="1">
        <a:defRPr kumimoji="1" sz="1351" kern="1200">
          <a:solidFill>
            <a:schemeClr val="tx1"/>
          </a:solidFill>
          <a:latin typeface="+mn-lt"/>
          <a:ea typeface="+mn-ea"/>
          <a:cs typeface="+mn-cs"/>
        </a:defRPr>
      </a:lvl7pPr>
      <a:lvl8pPr marL="2400240" algn="l" defTabSz="685783" rtl="0" eaLnBrk="1" latinLnBrk="0" hangingPunct="1">
        <a:defRPr kumimoji="1" sz="1351" kern="1200">
          <a:solidFill>
            <a:schemeClr val="tx1"/>
          </a:solidFill>
          <a:latin typeface="+mn-lt"/>
          <a:ea typeface="+mn-ea"/>
          <a:cs typeface="+mn-cs"/>
        </a:defRPr>
      </a:lvl8pPr>
      <a:lvl9pPr marL="2743131" algn="l" defTabSz="685783" rtl="0" eaLnBrk="1" latinLnBrk="0" hangingPunct="1">
        <a:defRPr kumimoji="1"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microsoft.com/office/2018/10/relationships/comments" Target="../comments/modernComment_7FFE6190_148A216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microsoft.com/office/2018/10/relationships/comments" Target="../comments/modernComment_7FFE6165_3DEA0ECD.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7490" y="1196927"/>
            <a:ext cx="9217024" cy="1703316"/>
          </a:xfrm>
        </p:spPr>
        <p:txBody>
          <a:bodyPr bIns="112542" anchor="b">
            <a:normAutofit/>
          </a:bodyPr>
          <a:lstStyle/>
          <a:p>
            <a:pPr>
              <a:lnSpc>
                <a:spcPct val="120000"/>
              </a:lnSpc>
              <a:spcBef>
                <a:spcPts val="1662"/>
              </a:spcBef>
            </a:pPr>
            <a:r>
              <a:rPr lang="en-SG" dirty="0"/>
              <a:t>Midterm Demand Forecasting AI</a:t>
            </a:r>
            <a:br>
              <a:rPr lang="en-SG" dirty="0"/>
            </a:br>
            <a:r>
              <a:rPr lang="en-SG" dirty="0"/>
              <a:t>- </a:t>
            </a:r>
            <a:r>
              <a:rPr lang="en-US" sz="3200" dirty="0"/>
              <a:t>Weekly Progress</a:t>
            </a:r>
            <a:endParaRPr lang="en-SG" sz="2708" dirty="0"/>
          </a:p>
        </p:txBody>
      </p:sp>
      <p:sp>
        <p:nvSpPr>
          <p:cNvPr id="3" name="Rectangle 2"/>
          <p:cNvSpPr/>
          <p:nvPr/>
        </p:nvSpPr>
        <p:spPr>
          <a:xfrm>
            <a:off x="5272722" y="3481237"/>
            <a:ext cx="1831390" cy="399918"/>
          </a:xfrm>
          <a:prstGeom prst="rect">
            <a:avLst/>
          </a:prstGeom>
        </p:spPr>
        <p:txBody>
          <a:bodyPr wrap="square">
            <a:spAutoFit/>
          </a:bodyPr>
          <a:lstStyle/>
          <a:p>
            <a:pPr algn="ctr" defTabSz="1125444">
              <a:lnSpc>
                <a:spcPct val="110000"/>
              </a:lnSpc>
              <a:spcBef>
                <a:spcPts val="462"/>
              </a:spcBef>
              <a:defRPr/>
            </a:pPr>
            <a:r>
              <a:rPr kumimoji="0" lang="en-US" altLang="ja-JP" sz="1969" b="1" dirty="0">
                <a:solidFill>
                  <a:srgbClr val="000000"/>
                </a:solidFill>
                <a:ea typeface="ＭＳ Ｐゴシック" pitchFamily="34" charset="-128"/>
              </a:rPr>
              <a:t>24-Sep-2024</a:t>
            </a:r>
          </a:p>
        </p:txBody>
      </p:sp>
      <p:sp>
        <p:nvSpPr>
          <p:cNvPr id="4" name="Text Box 6"/>
          <p:cNvSpPr txBox="1">
            <a:spLocks noChangeArrowheads="1"/>
          </p:cNvSpPr>
          <p:nvPr/>
        </p:nvSpPr>
        <p:spPr bwMode="auto">
          <a:xfrm>
            <a:off x="1664743" y="5049191"/>
            <a:ext cx="8862518" cy="89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SzPct val="80000"/>
              <a:buFont typeface="Wingdings" panose="05000000000000000000" pitchFamily="2" charset="2"/>
              <a:buChar char="q"/>
              <a:defRPr kumimoji="1"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kumimoji="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Wingdings" panose="05000000000000000000" pitchFamily="2" charset="2"/>
              <a:buChar char="ü"/>
              <a:defRPr kumimoji="1"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34" charset="-128"/>
              </a:defRPr>
            </a:lvl9pPr>
          </a:lstStyle>
          <a:p>
            <a:pPr algn="ctr" defTabSz="1125444">
              <a:lnSpc>
                <a:spcPct val="110000"/>
              </a:lnSpc>
              <a:spcBef>
                <a:spcPts val="615"/>
              </a:spcBef>
              <a:buClrTx/>
              <a:buSzTx/>
              <a:buNone/>
              <a:defRPr/>
            </a:pPr>
            <a:r>
              <a:rPr kumimoji="0" lang="en-US" altLang="ja-JP" sz="2215" b="1" dirty="0">
                <a:solidFill>
                  <a:srgbClr val="000000"/>
                </a:solidFill>
                <a:cs typeface="Arial" panose="020B0604020202020204" pitchFamily="34" charset="0"/>
              </a:rPr>
              <a:t>Singapore Technology Centre</a:t>
            </a:r>
          </a:p>
          <a:p>
            <a:pPr algn="ctr" defTabSz="1125444">
              <a:lnSpc>
                <a:spcPct val="110000"/>
              </a:lnSpc>
              <a:spcBef>
                <a:spcPts val="615"/>
              </a:spcBef>
              <a:buClrTx/>
              <a:buSzTx/>
              <a:buNone/>
              <a:defRPr/>
            </a:pPr>
            <a:r>
              <a:rPr kumimoji="0" lang="en-US" altLang="ja-JP" sz="2215" b="1" dirty="0">
                <a:solidFill>
                  <a:srgbClr val="000000"/>
                </a:solidFill>
                <a:cs typeface="Arial" panose="020B0604020202020204" pitchFamily="34" charset="0"/>
              </a:rPr>
              <a:t>Panasonic Industrial Devices Singapore</a:t>
            </a:r>
          </a:p>
        </p:txBody>
      </p:sp>
      <p:sp>
        <p:nvSpPr>
          <p:cNvPr id="5" name="TextBox 4"/>
          <p:cNvSpPr txBox="1"/>
          <p:nvPr/>
        </p:nvSpPr>
        <p:spPr>
          <a:xfrm>
            <a:off x="297896" y="73339"/>
            <a:ext cx="2379177" cy="395365"/>
          </a:xfrm>
          <a:prstGeom prst="rect">
            <a:avLst/>
          </a:prstGeom>
          <a:noFill/>
        </p:spPr>
        <p:txBody>
          <a:bodyPr wrap="none" rtlCol="0">
            <a:spAutoFit/>
          </a:bodyPr>
          <a:lstStyle/>
          <a:p>
            <a:pPr defTabSz="1125444">
              <a:defRPr/>
            </a:pPr>
            <a:r>
              <a:rPr lang="en-US" sz="1969" b="1" dirty="0">
                <a:solidFill>
                  <a:srgbClr val="FF0000"/>
                </a:solidFill>
                <a:ea typeface="ＭＳ Ｐゴシック" pitchFamily="34" charset="-128"/>
              </a:rPr>
              <a:t>Access Restricted</a:t>
            </a:r>
            <a:endParaRPr lang="en-SG" sz="1969" b="1" dirty="0">
              <a:solidFill>
                <a:srgbClr val="FF0000"/>
              </a:solidFill>
              <a:ea typeface="ＭＳ Ｐゴシック" pitchFamily="34" charset="-128"/>
            </a:endParaRPr>
          </a:p>
        </p:txBody>
      </p:sp>
      <p:sp>
        <p:nvSpPr>
          <p:cNvPr id="6" name="Rectangle 5">
            <a:extLst>
              <a:ext uri="{FF2B5EF4-FFF2-40B4-BE49-F238E27FC236}">
                <a16:creationId xmlns:a16="http://schemas.microsoft.com/office/drawing/2014/main" id="{C53BD9CF-92AE-4C34-B80B-0572A31D28B4}"/>
              </a:ext>
            </a:extLst>
          </p:cNvPr>
          <p:cNvSpPr/>
          <p:nvPr/>
        </p:nvSpPr>
        <p:spPr>
          <a:xfrm>
            <a:off x="1487485" y="1218604"/>
            <a:ext cx="2958630" cy="395365"/>
          </a:xfrm>
          <a:prstGeom prst="rect">
            <a:avLst/>
          </a:prstGeom>
        </p:spPr>
        <p:txBody>
          <a:bodyPr wrap="none">
            <a:spAutoFit/>
          </a:bodyPr>
          <a:lstStyle/>
          <a:p>
            <a:pPr defTabSz="1125444">
              <a:defRPr/>
            </a:pPr>
            <a:r>
              <a:rPr lang="en-US" altLang="ja-JP" sz="1969" dirty="0">
                <a:solidFill>
                  <a:srgbClr val="000000"/>
                </a:solidFill>
                <a:latin typeface="Franklin Gothic Medium" pitchFamily="34" charset="0"/>
                <a:ea typeface="ＭＳ Ｐゴシック" charset="-128"/>
              </a:rPr>
              <a:t>- Smart Marketing Project</a:t>
            </a:r>
            <a:endParaRPr lang="en-SG" sz="1969" dirty="0">
              <a:solidFill>
                <a:srgbClr val="000000"/>
              </a:solidFill>
              <a:latin typeface="Franklin Gothic Medium" pitchFamily="34" charset="0"/>
              <a:ea typeface="ＭＳ Ｐゴシック"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9</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dirty="0"/>
              <a:t>Tail properties</a:t>
            </a:r>
            <a:endParaRPr lang="ja-JP" altLang="en-US" dirty="0"/>
          </a:p>
        </p:txBody>
      </p:sp>
      <p:sp>
        <p:nvSpPr>
          <p:cNvPr id="2" name="Content Placeholder 2">
            <a:extLst>
              <a:ext uri="{FF2B5EF4-FFF2-40B4-BE49-F238E27FC236}">
                <a16:creationId xmlns:a16="http://schemas.microsoft.com/office/drawing/2014/main" id="{ACB361CD-9CEC-A554-24BA-B4F5D29351CB}"/>
              </a:ext>
            </a:extLst>
          </p:cNvPr>
          <p:cNvSpPr>
            <a:spLocks noGrp="1"/>
          </p:cNvSpPr>
          <p:nvPr>
            <p:ph idx="1"/>
          </p:nvPr>
        </p:nvSpPr>
        <p:spPr>
          <a:xfrm>
            <a:off x="663360" y="1253805"/>
            <a:ext cx="10515600" cy="4351338"/>
          </a:xfrm>
        </p:spPr>
        <p:txBody>
          <a:bodyPr>
            <a:normAutofit/>
          </a:bodyPr>
          <a:lstStyle/>
          <a:p>
            <a:r>
              <a:rPr lang="en-SG" sz="1800" dirty="0">
                <a:latin typeface="Calibri" panose="020F0502020204030204" pitchFamily="34" charset="0"/>
                <a:cs typeface="Calibri" panose="020F0502020204030204" pitchFamily="34" charset="0"/>
              </a:rPr>
              <a:t>The tail of a distribution refers to the extreme ends of the distribution, where events or values occur with low probability but can have a significant impact. The characteristics of the tail are crucial for understanding the </a:t>
            </a:r>
            <a:r>
              <a:rPr lang="en-SG" sz="1800" dirty="0" err="1">
                <a:latin typeface="Calibri" panose="020F0502020204030204" pitchFamily="34" charset="0"/>
                <a:cs typeface="Calibri" panose="020F0502020204030204" pitchFamily="34" charset="0"/>
              </a:rPr>
              <a:t>behavior</a:t>
            </a:r>
            <a:r>
              <a:rPr lang="en-SG" sz="1800" dirty="0">
                <a:latin typeface="Calibri" panose="020F0502020204030204" pitchFamily="34" charset="0"/>
                <a:cs typeface="Calibri" panose="020F0502020204030204" pitchFamily="34" charset="0"/>
              </a:rPr>
              <a:t> of extreme values</a:t>
            </a:r>
          </a:p>
          <a:p>
            <a:endParaRPr lang="en-SG"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Tail Weight (or Thickness)</a:t>
            </a:r>
          </a:p>
          <a:p>
            <a:pPr lvl="1"/>
            <a:r>
              <a:rPr lang="en-US" sz="1800" b="0" dirty="0">
                <a:latin typeface="Calibri" panose="020F0502020204030204" pitchFamily="34" charset="0"/>
                <a:cs typeface="Calibri" panose="020F0502020204030204" pitchFamily="34" charset="0"/>
              </a:rPr>
              <a:t>The thickness or weight of the tail describes how quickly the probabilities decay as you move further into the tail (towards more extreme values). There are two common classifications:</a:t>
            </a:r>
          </a:p>
          <a:p>
            <a:pPr lvl="1"/>
            <a:r>
              <a:rPr lang="en-US" sz="1800" b="0" dirty="0">
                <a:latin typeface="Calibri" panose="020F0502020204030204" pitchFamily="34" charset="0"/>
                <a:cs typeface="Calibri" panose="020F0502020204030204" pitchFamily="34" charset="0"/>
              </a:rPr>
              <a:t>Heavy-tailed distributions: These have tails that decay more slowly, meaning extreme values are more likely to occur compared to light-tailed distributions. Examples include the Cauchy and Pareto distributions.</a:t>
            </a:r>
          </a:p>
          <a:p>
            <a:pPr lvl="1"/>
            <a:r>
              <a:rPr lang="en-US" sz="1800" b="0" dirty="0">
                <a:latin typeface="Calibri" panose="020F0502020204030204" pitchFamily="34" charset="0"/>
                <a:cs typeface="Calibri" panose="020F0502020204030204" pitchFamily="34" charset="0"/>
              </a:rPr>
              <a:t>Light-tailed distributions: These have tails that decay quickly, meaning extreme values are rare. Examples include the normal distribution and exponential distribution.</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400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10</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Skewness</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19762" y="1253331"/>
            <a:ext cx="10515600" cy="4351338"/>
          </a:xfrm>
        </p:spPr>
        <p:txBody>
          <a:bodyPr>
            <a:normAutofit/>
          </a:bodyPr>
          <a:lstStyle/>
          <a:p>
            <a:r>
              <a:rPr lang="en-SG" sz="1800" dirty="0">
                <a:latin typeface="Calibri" panose="020F0502020204030204" pitchFamily="34" charset="0"/>
                <a:cs typeface="Calibri" panose="020F0502020204030204" pitchFamily="34" charset="0"/>
              </a:rPr>
              <a:t>Skewness measures the asymmetry of the probability distribution. It indicates whether the tail on one side (left or right) is longer or more pronounced than the other.</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Positive skew (right skew): The right tail is longer or heavier, indicating that extreme high values are more likely</a:t>
            </a:r>
          </a:p>
          <a:p>
            <a:pPr marL="0" indent="0">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552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11</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sz="2400" dirty="0">
                <a:latin typeface="Calibri" panose="020F0502020204030204" pitchFamily="34" charset="0"/>
                <a:cs typeface="Calibri" panose="020F0502020204030204" pitchFamily="34" charset="0"/>
              </a:rPr>
              <a:t>Kurtosis</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19762" y="1253331"/>
            <a:ext cx="10515600" cy="4351338"/>
          </a:xfrm>
        </p:spPr>
        <p:txBody>
          <a:bodyPr>
            <a:normAutofit/>
          </a:bodyPr>
          <a:lstStyle/>
          <a:p>
            <a:r>
              <a:rPr lang="en-SG" sz="1800" dirty="0">
                <a:latin typeface="Calibri" panose="020F0502020204030204" pitchFamily="34" charset="0"/>
                <a:cs typeface="Calibri" panose="020F0502020204030204" pitchFamily="34" charset="0"/>
              </a:rPr>
              <a:t>Kurtosis quantifies the "</a:t>
            </a:r>
            <a:r>
              <a:rPr lang="en-SG" sz="1800" dirty="0" err="1">
                <a:latin typeface="Calibri" panose="020F0502020204030204" pitchFamily="34" charset="0"/>
                <a:cs typeface="Calibri" panose="020F0502020204030204" pitchFamily="34" charset="0"/>
              </a:rPr>
              <a:t>tailedness</a:t>
            </a:r>
            <a:r>
              <a:rPr lang="en-SG" sz="1800" dirty="0">
                <a:latin typeface="Calibri" panose="020F0502020204030204" pitchFamily="34" charset="0"/>
                <a:cs typeface="Calibri" panose="020F0502020204030204" pitchFamily="34" charset="0"/>
              </a:rPr>
              <a:t>" or the presence of outliers in the distribution. Specifically, it measures how much probability mass is in the tails compared to a normal distribution:</a:t>
            </a:r>
          </a:p>
          <a:p>
            <a:pPr lvl="1"/>
            <a:r>
              <a:rPr lang="en-SG" sz="1800" b="0" dirty="0">
                <a:latin typeface="Calibri" panose="020F0502020204030204" pitchFamily="34" charset="0"/>
                <a:cs typeface="Calibri" panose="020F0502020204030204" pitchFamily="34" charset="0"/>
              </a:rPr>
              <a:t>Leptokurtic: Distributions with heavy tails and a sharper peak than the normal distribution, indicating a higher likelihood of extreme values (e.g., Cauchy, t-distribution with small degrees of freedom).</a:t>
            </a:r>
          </a:p>
          <a:p>
            <a:pPr lvl="1"/>
            <a:r>
              <a:rPr lang="en-SG" sz="1800" b="0" dirty="0">
                <a:latin typeface="Calibri" panose="020F0502020204030204" pitchFamily="34" charset="0"/>
                <a:cs typeface="Calibri" panose="020F0502020204030204" pitchFamily="34" charset="0"/>
              </a:rPr>
              <a:t>Platykurtic: Distributions with lighter tails and a flatter peak, meaning fewer extreme values (e.g., uniform distribution).</a:t>
            </a:r>
          </a:p>
          <a:p>
            <a:pPr lvl="1"/>
            <a:r>
              <a:rPr lang="en-SG" sz="1800" b="0" dirty="0">
                <a:latin typeface="Calibri" panose="020F0502020204030204" pitchFamily="34" charset="0"/>
                <a:cs typeface="Calibri" panose="020F0502020204030204" pitchFamily="34" charset="0"/>
              </a:rPr>
              <a:t>Mesokurtic: Distributions with kurtosis similar to the normal distribution.</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971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12</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latin typeface="Calibri" panose="020F0502020204030204" pitchFamily="34" charset="0"/>
                <a:cs typeface="Calibri" panose="020F0502020204030204" pitchFamily="34" charset="0"/>
              </a:rPr>
              <a:t>S</a:t>
            </a:r>
            <a:r>
              <a:rPr lang="en-SG" sz="2400" dirty="0">
                <a:latin typeface="Calibri" panose="020F0502020204030204" pitchFamily="34" charset="0"/>
                <a:cs typeface="Calibri" panose="020F0502020204030204" pitchFamily="34" charset="0"/>
              </a:rPr>
              <a:t>urvival function</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19762" y="1253331"/>
            <a:ext cx="10515600" cy="4351338"/>
          </a:xfrm>
        </p:spPr>
        <p:txBody>
          <a:bodyPr>
            <a:normAutofit/>
          </a:bodyPr>
          <a:lstStyle/>
          <a:p>
            <a:r>
              <a:rPr lang="en-SG" sz="1800" dirty="0">
                <a:latin typeface="Calibri" panose="020F0502020204030204" pitchFamily="34" charset="0"/>
                <a:cs typeface="Calibri" panose="020F0502020204030204" pitchFamily="34" charset="0"/>
              </a:rPr>
              <a:t>The survival function (also known as the complementary cumulative distribution function) gives the probability that a random variable XXX exceeds a certain value xxx:</a:t>
            </a:r>
          </a:p>
          <a:p>
            <a:r>
              <a:rPr lang="en-SG" sz="1800" dirty="0">
                <a:latin typeface="Calibri" panose="020F0502020204030204" pitchFamily="34" charset="0"/>
                <a:cs typeface="Calibri" panose="020F0502020204030204" pitchFamily="34" charset="0"/>
              </a:rPr>
              <a:t>S(x)=1−F(x)=P(X&gt;x)S(x) </a:t>
            </a:r>
          </a:p>
          <a:p>
            <a:pPr marL="0" indent="0">
              <a:buNone/>
            </a:pPr>
            <a:r>
              <a:rPr lang="en-SG" sz="1800" dirty="0">
                <a:latin typeface="Calibri" panose="020F0502020204030204" pitchFamily="34" charset="0"/>
                <a:cs typeface="Calibri" panose="020F0502020204030204" pitchFamily="34" charset="0"/>
              </a:rPr>
              <a:t>= 1 - F(x) = P(X &gt; x)S(x)=1−F(x)=P(X&gt;x)</a:t>
            </a:r>
          </a:p>
          <a:p>
            <a:r>
              <a:rPr lang="en-SG" sz="1800" dirty="0">
                <a:latin typeface="Calibri" panose="020F0502020204030204" pitchFamily="34" charset="0"/>
                <a:cs typeface="Calibri" panose="020F0502020204030204" pitchFamily="34" charset="0"/>
              </a:rPr>
              <a:t>For tail analysis, this function is useful because it directly shows the likelihood of extreme values. Distributions with heavy tails tend to have slower decaying survival functions.</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9768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13</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Quantiles</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19762" y="1253331"/>
            <a:ext cx="10515600" cy="4351338"/>
          </a:xfrm>
        </p:spPr>
        <p:txBody>
          <a:bodyPr>
            <a:normAutofit/>
          </a:bodyPr>
          <a:lstStyle/>
          <a:p>
            <a:r>
              <a:rPr lang="en-SG" sz="1800" dirty="0">
                <a:latin typeface="Calibri" panose="020F0502020204030204" pitchFamily="34" charset="0"/>
                <a:cs typeface="Calibri" panose="020F0502020204030204" pitchFamily="34" charset="0"/>
              </a:rPr>
              <a:t>Quantiles are often used to examine the tail </a:t>
            </a:r>
            <a:r>
              <a:rPr lang="en-SG" sz="1800" dirty="0" err="1">
                <a:latin typeface="Calibri" panose="020F0502020204030204" pitchFamily="34" charset="0"/>
                <a:cs typeface="Calibri" panose="020F0502020204030204" pitchFamily="34" charset="0"/>
              </a:rPr>
              <a:t>behavior</a:t>
            </a:r>
            <a:r>
              <a:rPr lang="en-SG" sz="1800" dirty="0">
                <a:latin typeface="Calibri" panose="020F0502020204030204" pitchFamily="34" charset="0"/>
                <a:cs typeface="Calibri" panose="020F0502020204030204" pitchFamily="34" charset="0"/>
              </a:rPr>
              <a:t>. The higher quantiles, like the 95th, 99th, or 99.9th percentiles, indicate where the extreme values start.</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Upper quantile: This gives insight into the right tail (extreme high values).</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Lower quantile: This gives insight into the left tail (extreme low values)</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5195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14</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sz="2400" dirty="0">
                <a:latin typeface="Calibri" panose="020F0502020204030204" pitchFamily="34" charset="0"/>
                <a:cs typeface="Calibri" panose="020F0502020204030204" pitchFamily="34" charset="0"/>
              </a:rPr>
              <a:t>Value at Risk</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19762" y="1253331"/>
            <a:ext cx="10515600" cy="4351338"/>
          </a:xfrm>
        </p:spPr>
        <p:txBody>
          <a:bodyPr>
            <a:normAutofit/>
          </a:bodyPr>
          <a:lstStyle/>
          <a:p>
            <a:r>
              <a:rPr lang="en-SG" sz="1800" dirty="0">
                <a:latin typeface="Calibri" panose="020F0502020204030204" pitchFamily="34" charset="0"/>
                <a:cs typeface="Calibri" panose="020F0502020204030204" pitchFamily="34" charset="0"/>
              </a:rPr>
              <a:t>Value at Risk is a common risk measure used in finance to assess the tail </a:t>
            </a:r>
            <a:r>
              <a:rPr lang="en-SG" sz="1800" dirty="0" err="1">
                <a:latin typeface="Calibri" panose="020F0502020204030204" pitchFamily="34" charset="0"/>
                <a:cs typeface="Calibri" panose="020F0502020204030204" pitchFamily="34" charset="0"/>
              </a:rPr>
              <a:t>behavior</a:t>
            </a:r>
            <a:r>
              <a:rPr lang="en-SG" sz="1800" dirty="0">
                <a:latin typeface="Calibri" panose="020F0502020204030204" pitchFamily="34" charset="0"/>
                <a:cs typeface="Calibri" panose="020F0502020204030204" pitchFamily="34" charset="0"/>
              </a:rPr>
              <a:t>. It defines the worst loss expected over a given time period at a certain confidence level. For example, the 5% </a:t>
            </a:r>
            <a:r>
              <a:rPr lang="en-SG" sz="1800" dirty="0" err="1">
                <a:latin typeface="Calibri" panose="020F0502020204030204" pitchFamily="34" charset="0"/>
                <a:cs typeface="Calibri" panose="020F0502020204030204" pitchFamily="34" charset="0"/>
              </a:rPr>
              <a:t>VaR</a:t>
            </a:r>
            <a:r>
              <a:rPr lang="en-SG" sz="1800" dirty="0">
                <a:latin typeface="Calibri" panose="020F0502020204030204" pitchFamily="34" charset="0"/>
                <a:cs typeface="Calibri" panose="020F0502020204030204" pitchFamily="34" charset="0"/>
              </a:rPr>
              <a:t> corresponds to the loss at the 95th percentile.</a:t>
            </a:r>
          </a:p>
          <a:p>
            <a:r>
              <a:rPr lang="en-SG" sz="1800" dirty="0" err="1">
                <a:latin typeface="Calibri" panose="020F0502020204030204" pitchFamily="34" charset="0"/>
                <a:cs typeface="Calibri" panose="020F0502020204030204" pitchFamily="34" charset="0"/>
              </a:rPr>
              <a:t>VaR</a:t>
            </a:r>
            <a:r>
              <a:rPr lang="en-SG" sz="1800" dirty="0">
                <a:latin typeface="Calibri" panose="020F0502020204030204" pitchFamily="34" charset="0"/>
                <a:cs typeface="Calibri" panose="020F0502020204030204" pitchFamily="34" charset="0"/>
              </a:rPr>
              <a:t> focuses on the extreme quantiles and is used to understand the risk in the tail of the distribution.</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5305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15</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sz="2400" dirty="0">
                <a:latin typeface="Calibri" panose="020F0502020204030204" pitchFamily="34" charset="0"/>
                <a:cs typeface="Calibri" panose="020F0502020204030204" pitchFamily="34" charset="0"/>
              </a:rPr>
              <a:t>Expected shortfall</a:t>
            </a:r>
            <a:endParaRPr lang="ja-JP" altLang="en-US" dirty="0"/>
          </a:p>
        </p:txBody>
      </p:sp>
      <p:pic>
        <p:nvPicPr>
          <p:cNvPr id="2" name="Content Placeholder 1" descr="A math equation with black text&#10;&#10;Description automatically generated">
            <a:extLst>
              <a:ext uri="{FF2B5EF4-FFF2-40B4-BE49-F238E27FC236}">
                <a16:creationId xmlns:a16="http://schemas.microsoft.com/office/drawing/2014/main" id="{4396B7C6-3D9F-D484-FF4A-13D9AD39DFDB}"/>
              </a:ext>
            </a:extLst>
          </p:cNvPr>
          <p:cNvPicPr>
            <a:picLocks noGrp="1" noChangeAspect="1"/>
          </p:cNvPicPr>
          <p:nvPr>
            <p:ph idx="1"/>
          </p:nvPr>
        </p:nvPicPr>
        <p:blipFill>
          <a:blip r:embed="rId2"/>
          <a:stretch>
            <a:fillRect/>
          </a:stretch>
        </p:blipFill>
        <p:spPr>
          <a:xfrm>
            <a:off x="1343472" y="1412776"/>
            <a:ext cx="8644372" cy="2448272"/>
          </a:xfrm>
          <a:prstGeom prst="rect">
            <a:avLst/>
          </a:prstGeom>
        </p:spPr>
      </p:pic>
    </p:spTree>
    <p:extLst>
      <p:ext uri="{BB962C8B-B14F-4D97-AF65-F5344CB8AC3E}">
        <p14:creationId xmlns:p14="http://schemas.microsoft.com/office/powerpoint/2010/main" val="386045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16</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Tail Dependence</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19762" y="1253331"/>
            <a:ext cx="10515600" cy="4351338"/>
          </a:xfrm>
        </p:spPr>
        <p:txBody>
          <a:bodyPr>
            <a:normAutofit/>
          </a:bodyPr>
          <a:lstStyle/>
          <a:p>
            <a:r>
              <a:rPr lang="en-SG" sz="1800" dirty="0">
                <a:latin typeface="Calibri" panose="020F0502020204030204" pitchFamily="34" charset="0"/>
                <a:cs typeface="Calibri" panose="020F0502020204030204" pitchFamily="34" charset="0"/>
              </a:rPr>
              <a:t>In multivariate distributions, tail dependence measures how the extreme values in one variable relate to extreme values in another variable. This is particularly useful in financial risk analysis and modeling the co-movement of extreme events.</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Upper tail dependence: Measures the degree of dependence in the upper tails of two distributions.</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Lower tail dependence: Measures the degree of dependence in the lower tails of two distributions.</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0331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17</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Hill Estimator</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34554" y="1253331"/>
            <a:ext cx="10515600" cy="4351338"/>
          </a:xfrm>
        </p:spPr>
        <p:txBody>
          <a:bodyPr>
            <a:normAutofit/>
          </a:bodyPr>
          <a:lstStyle/>
          <a:p>
            <a:r>
              <a:rPr lang="en-SG" sz="1800" dirty="0">
                <a:latin typeface="Calibri" panose="020F0502020204030204" pitchFamily="34" charset="0"/>
                <a:cs typeface="Calibri" panose="020F0502020204030204" pitchFamily="34" charset="0"/>
              </a:rPr>
              <a:t>The Hill estimator is used to estimate the tail index of heavy-tailed distributions. It provides a way to assess how heavy the tail is by examining the extreme values of a dataset:</a:t>
            </a:r>
          </a:p>
          <a:p>
            <a:endParaRPr lang="en-US" sz="1800" dirty="0">
              <a:latin typeface="Calibri" panose="020F0502020204030204" pitchFamily="34" charset="0"/>
              <a:cs typeface="Calibri" panose="020F0502020204030204" pitchFamily="34" charset="0"/>
            </a:endParaRPr>
          </a:p>
        </p:txBody>
      </p:sp>
      <p:pic>
        <p:nvPicPr>
          <p:cNvPr id="2" name="Picture 1" descr="A black text on a white background&#10;&#10;Description automatically generated">
            <a:extLst>
              <a:ext uri="{FF2B5EF4-FFF2-40B4-BE49-F238E27FC236}">
                <a16:creationId xmlns:a16="http://schemas.microsoft.com/office/drawing/2014/main" id="{45C4AD9B-A8B7-8BCE-D353-61C9D5E20CA8}"/>
              </a:ext>
            </a:extLst>
          </p:cNvPr>
          <p:cNvPicPr>
            <a:picLocks noChangeAspect="1"/>
          </p:cNvPicPr>
          <p:nvPr/>
        </p:nvPicPr>
        <p:blipFill>
          <a:blip r:embed="rId2"/>
          <a:stretch>
            <a:fillRect/>
          </a:stretch>
        </p:blipFill>
        <p:spPr>
          <a:xfrm>
            <a:off x="1670050" y="2590800"/>
            <a:ext cx="7772400" cy="1471960"/>
          </a:xfrm>
          <a:prstGeom prst="rect">
            <a:avLst/>
          </a:prstGeom>
        </p:spPr>
      </p:pic>
    </p:spTree>
    <p:extLst>
      <p:ext uri="{BB962C8B-B14F-4D97-AF65-F5344CB8AC3E}">
        <p14:creationId xmlns:p14="http://schemas.microsoft.com/office/powerpoint/2010/main" val="376090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18</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Empirical setting</a:t>
            </a:r>
            <a:endParaRPr lang="ja-JP" altLang="en-US" dirty="0"/>
          </a:p>
        </p:txBody>
      </p:sp>
      <p:pic>
        <p:nvPicPr>
          <p:cNvPr id="3" name="Content Placeholder 6" descr="A math equations and formulas&#10;&#10;Description automatically generated with medium confidence">
            <a:extLst>
              <a:ext uri="{FF2B5EF4-FFF2-40B4-BE49-F238E27FC236}">
                <a16:creationId xmlns:a16="http://schemas.microsoft.com/office/drawing/2014/main" id="{C47C9279-49DD-2714-D40B-53128D81BE0C}"/>
              </a:ext>
            </a:extLst>
          </p:cNvPr>
          <p:cNvPicPr>
            <a:picLocks noChangeAspect="1"/>
          </p:cNvPicPr>
          <p:nvPr/>
        </p:nvPicPr>
        <p:blipFill>
          <a:blip r:embed="rId2"/>
          <a:stretch>
            <a:fillRect/>
          </a:stretch>
        </p:blipFill>
        <p:spPr>
          <a:xfrm>
            <a:off x="695400" y="1196752"/>
            <a:ext cx="5161258" cy="4082179"/>
          </a:xfrm>
          <a:prstGeom prst="rect">
            <a:avLst/>
          </a:prstGeom>
        </p:spPr>
      </p:pic>
      <p:pic>
        <p:nvPicPr>
          <p:cNvPr id="6" name="Picture 5" descr="A group of math equations&#10;&#10;Description automatically generated">
            <a:extLst>
              <a:ext uri="{FF2B5EF4-FFF2-40B4-BE49-F238E27FC236}">
                <a16:creationId xmlns:a16="http://schemas.microsoft.com/office/drawing/2014/main" id="{55C4ED0E-3BA4-8302-14B2-F1FC275E84BC}"/>
              </a:ext>
            </a:extLst>
          </p:cNvPr>
          <p:cNvPicPr>
            <a:picLocks noChangeAspect="1"/>
          </p:cNvPicPr>
          <p:nvPr/>
        </p:nvPicPr>
        <p:blipFill rotWithShape="1">
          <a:blip r:embed="rId3"/>
          <a:srcRect l="5183"/>
          <a:stretch/>
        </p:blipFill>
        <p:spPr>
          <a:xfrm>
            <a:off x="6304678" y="1317966"/>
            <a:ext cx="5611256" cy="3960965"/>
          </a:xfrm>
          <a:prstGeom prst="rect">
            <a:avLst/>
          </a:prstGeom>
        </p:spPr>
      </p:pic>
    </p:spTree>
    <p:extLst>
      <p:ext uri="{BB962C8B-B14F-4D97-AF65-F5344CB8AC3E}">
        <p14:creationId xmlns:p14="http://schemas.microsoft.com/office/powerpoint/2010/main" val="222915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altLang="ja-JP" dirty="0" err="1"/>
              <a:t>GenAI</a:t>
            </a:r>
            <a:r>
              <a:rPr lang="en-US" altLang="ja-JP" dirty="0"/>
              <a:t>: </a:t>
            </a:r>
            <a:r>
              <a:rPr lang="en-US" altLang="ja-JP" dirty="0" err="1"/>
              <a:t>BerTopic</a:t>
            </a:r>
            <a:r>
              <a:rPr lang="en-US" altLang="ja-JP" dirty="0"/>
              <a:t> + HDBSCAN</a:t>
            </a:r>
            <a:endParaRPr lang="ja-JP" altLang="en-US" dirty="0"/>
          </a:p>
        </p:txBody>
      </p:sp>
      <p:sp>
        <p:nvSpPr>
          <p:cNvPr id="3" name="TextBox 2">
            <a:extLst>
              <a:ext uri="{FF2B5EF4-FFF2-40B4-BE49-F238E27FC236}">
                <a16:creationId xmlns:a16="http://schemas.microsoft.com/office/drawing/2014/main" id="{0BEF4959-239E-5405-2932-0750B4C1C40B}"/>
              </a:ext>
            </a:extLst>
          </p:cNvPr>
          <p:cNvSpPr txBox="1"/>
          <p:nvPr/>
        </p:nvSpPr>
        <p:spPr>
          <a:xfrm>
            <a:off x="1008772" y="5067520"/>
            <a:ext cx="10441160"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rPr>
              <a:t>Fairly balanced distribution of # CE spans</a:t>
            </a:r>
            <a:endParaRPr kumimoji="1" lang="en-SG"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endParaRPr>
          </a:p>
        </p:txBody>
      </p:sp>
      <p:pic>
        <p:nvPicPr>
          <p:cNvPr id="7" name="Picture 6" descr="A comparison of a graph&#10;&#10;Description automatically generated">
            <a:extLst>
              <a:ext uri="{FF2B5EF4-FFF2-40B4-BE49-F238E27FC236}">
                <a16:creationId xmlns:a16="http://schemas.microsoft.com/office/drawing/2014/main" id="{014C25BC-DE2B-F14A-3862-3696C9EE1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280" y="1124744"/>
            <a:ext cx="7772400" cy="3777372"/>
          </a:xfrm>
          <a:prstGeom prst="rect">
            <a:avLst/>
          </a:prstGeom>
        </p:spPr>
      </p:pic>
    </p:spTree>
    <p:extLst>
      <p:ext uri="{BB962C8B-B14F-4D97-AF65-F5344CB8AC3E}">
        <p14:creationId xmlns:p14="http://schemas.microsoft.com/office/powerpoint/2010/main" val="133406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19</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Proposal for a Paper</a:t>
            </a:r>
            <a:endParaRPr lang="ja-JP" altLang="en-US" dirty="0"/>
          </a:p>
        </p:txBody>
      </p:sp>
      <p:graphicFrame>
        <p:nvGraphicFramePr>
          <p:cNvPr id="3" name="Content Placeholder 2">
            <a:extLst>
              <a:ext uri="{FF2B5EF4-FFF2-40B4-BE49-F238E27FC236}">
                <a16:creationId xmlns:a16="http://schemas.microsoft.com/office/drawing/2014/main" id="{544D2E7A-E4DE-44FA-77C6-5EC9FF613E4D}"/>
              </a:ext>
            </a:extLst>
          </p:cNvPr>
          <p:cNvGraphicFramePr>
            <a:graphicFrameLocks noGrp="1"/>
          </p:cNvGraphicFramePr>
          <p:nvPr>
            <p:ph idx="1"/>
            <p:extLst>
              <p:ext uri="{D42A27DB-BD31-4B8C-83A1-F6EECF244321}">
                <p14:modId xmlns:p14="http://schemas.microsoft.com/office/powerpoint/2010/main" val="541125623"/>
              </p:ext>
            </p:extLst>
          </p:nvPr>
        </p:nvGraphicFramePr>
        <p:xfrm>
          <a:off x="1991544" y="912988"/>
          <a:ext cx="7721597" cy="2695575"/>
        </p:xfrm>
        <a:graphic>
          <a:graphicData uri="http://schemas.openxmlformats.org/drawingml/2006/table">
            <a:tbl>
              <a:tblPr firstRow="1" bandRow="1">
                <a:tableStyleId>{5C22544A-7EE6-4342-B048-85BDC9FD1C3A}</a:tableStyleId>
              </a:tblPr>
              <a:tblGrid>
                <a:gridCol w="3851273">
                  <a:extLst>
                    <a:ext uri="{9D8B030D-6E8A-4147-A177-3AD203B41FA5}">
                      <a16:colId xmlns:a16="http://schemas.microsoft.com/office/drawing/2014/main" val="3153075699"/>
                    </a:ext>
                  </a:extLst>
                </a:gridCol>
                <a:gridCol w="1765351">
                  <a:extLst>
                    <a:ext uri="{9D8B030D-6E8A-4147-A177-3AD203B41FA5}">
                      <a16:colId xmlns:a16="http://schemas.microsoft.com/office/drawing/2014/main" val="4026978741"/>
                    </a:ext>
                  </a:extLst>
                </a:gridCol>
                <a:gridCol w="2104973">
                  <a:extLst>
                    <a:ext uri="{9D8B030D-6E8A-4147-A177-3AD203B41FA5}">
                      <a16:colId xmlns:a16="http://schemas.microsoft.com/office/drawing/2014/main" val="3977093824"/>
                    </a:ext>
                  </a:extLst>
                </a:gridCol>
              </a:tblGrid>
              <a:tr h="370840">
                <a:tc>
                  <a:txBody>
                    <a:bodyPr/>
                    <a:lstStyle/>
                    <a:p>
                      <a:r>
                        <a:rPr lang="en-US" dirty="0"/>
                        <a:t>Contribution</a:t>
                      </a:r>
                      <a:endParaRPr lang="en-SG" dirty="0"/>
                    </a:p>
                  </a:txBody>
                  <a:tcPr/>
                </a:tc>
                <a:tc>
                  <a:txBody>
                    <a:bodyPr/>
                    <a:lstStyle/>
                    <a:p>
                      <a:r>
                        <a:rPr lang="en-US" dirty="0"/>
                        <a:t>TENCON</a:t>
                      </a:r>
                      <a:endParaRPr lang="en-SG" dirty="0"/>
                    </a:p>
                  </a:txBody>
                  <a:tcPr/>
                </a:tc>
                <a:tc>
                  <a:txBody>
                    <a:bodyPr/>
                    <a:lstStyle/>
                    <a:p>
                      <a:r>
                        <a:rPr lang="en-US" dirty="0"/>
                        <a:t>Proposed</a:t>
                      </a:r>
                      <a:endParaRPr lang="en-SG" dirty="0"/>
                    </a:p>
                  </a:txBody>
                  <a:tcPr/>
                </a:tc>
                <a:extLst>
                  <a:ext uri="{0D108BD9-81ED-4DB2-BD59-A6C34878D82A}">
                    <a16:rowId xmlns:a16="http://schemas.microsoft.com/office/drawing/2014/main" val="78069348"/>
                  </a:ext>
                </a:extLst>
              </a:tr>
              <a:tr h="370840">
                <a:tc>
                  <a:txBody>
                    <a:bodyPr/>
                    <a:lstStyle/>
                    <a:p>
                      <a:r>
                        <a:rPr lang="en-US" dirty="0"/>
                        <a:t>Information theory- to quantify overall info content- informativeness </a:t>
                      </a:r>
                      <a:endParaRPr lang="en-SG" dirty="0"/>
                    </a:p>
                  </a:txBody>
                  <a:tcPr/>
                </a:tc>
                <a:tc>
                  <a:txBody>
                    <a:bodyPr/>
                    <a:lstStyle/>
                    <a:p>
                      <a:r>
                        <a:rPr lang="en-US" dirty="0"/>
                        <a:t>Included</a:t>
                      </a:r>
                      <a:endParaRPr lang="en-SG" dirty="0"/>
                    </a:p>
                  </a:txBody>
                  <a:tcPr/>
                </a:tc>
                <a:tc>
                  <a:txBody>
                    <a:bodyPr/>
                    <a:lstStyle/>
                    <a:p>
                      <a:r>
                        <a:rPr lang="en-US" dirty="0"/>
                        <a:t>Included</a:t>
                      </a:r>
                      <a:endParaRPr lang="en-SG" dirty="0"/>
                    </a:p>
                  </a:txBody>
                  <a:tcPr/>
                </a:tc>
                <a:extLst>
                  <a:ext uri="{0D108BD9-81ED-4DB2-BD59-A6C34878D82A}">
                    <a16:rowId xmlns:a16="http://schemas.microsoft.com/office/drawing/2014/main" val="3158555469"/>
                  </a:ext>
                </a:extLst>
              </a:tr>
              <a:tr h="370840">
                <a:tc>
                  <a:txBody>
                    <a:bodyPr/>
                    <a:lstStyle/>
                    <a:p>
                      <a:r>
                        <a:rPr lang="en-US" dirty="0"/>
                        <a:t>Skewness: in terms of influencing topics</a:t>
                      </a:r>
                      <a:endParaRPr lang="en-SG" dirty="0"/>
                    </a:p>
                  </a:txBody>
                  <a:tcPr/>
                </a:tc>
                <a:tc>
                  <a:txBody>
                    <a:bodyPr/>
                    <a:lstStyle/>
                    <a:p>
                      <a:r>
                        <a:rPr lang="en-US" dirty="0"/>
                        <a:t>Not included</a:t>
                      </a:r>
                      <a:endParaRPr lang="en-SG" dirty="0"/>
                    </a:p>
                  </a:txBody>
                  <a:tcPr/>
                </a:tc>
                <a:tc>
                  <a:txBody>
                    <a:bodyPr/>
                    <a:lstStyle/>
                    <a:p>
                      <a:r>
                        <a:rPr lang="en-US" dirty="0"/>
                        <a:t>Included</a:t>
                      </a:r>
                      <a:endParaRPr lang="en-SG" dirty="0"/>
                    </a:p>
                  </a:txBody>
                  <a:tcPr/>
                </a:tc>
                <a:extLst>
                  <a:ext uri="{0D108BD9-81ED-4DB2-BD59-A6C34878D82A}">
                    <a16:rowId xmlns:a16="http://schemas.microsoft.com/office/drawing/2014/main" val="2203461251"/>
                  </a:ext>
                </a:extLst>
              </a:tr>
              <a:tr h="370840">
                <a:tc>
                  <a:txBody>
                    <a:bodyPr/>
                    <a:lstStyle/>
                    <a:p>
                      <a:r>
                        <a:rPr lang="en-US" dirty="0"/>
                        <a:t>Tail properties</a:t>
                      </a:r>
                      <a:endParaRPr lang="en-SG"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dirty="0"/>
                        <a:t>Not included</a:t>
                      </a:r>
                      <a:endParaRPr lang="en-SG" dirty="0"/>
                    </a:p>
                  </a:txBody>
                  <a:tcPr/>
                </a:tc>
                <a:tc>
                  <a:txBody>
                    <a:bodyPr/>
                    <a:lstStyle/>
                    <a:p>
                      <a:r>
                        <a:rPr lang="en-US" dirty="0"/>
                        <a:t>Included</a:t>
                      </a:r>
                      <a:endParaRPr lang="en-SG" dirty="0"/>
                    </a:p>
                  </a:txBody>
                  <a:tcPr/>
                </a:tc>
                <a:extLst>
                  <a:ext uri="{0D108BD9-81ED-4DB2-BD59-A6C34878D82A}">
                    <a16:rowId xmlns:a16="http://schemas.microsoft.com/office/drawing/2014/main" val="174392436"/>
                  </a:ext>
                </a:extLst>
              </a:tr>
              <a:tr h="370840">
                <a:tc>
                  <a:txBody>
                    <a:bodyPr/>
                    <a:lstStyle/>
                    <a:p>
                      <a:r>
                        <a:rPr lang="en-US" dirty="0"/>
                        <a:t>Subgraph analysis</a:t>
                      </a:r>
                      <a:endParaRPr lang="en-SG" dirty="0"/>
                    </a:p>
                  </a:txBody>
                  <a:tcPr/>
                </a:tc>
                <a:tc>
                  <a:txBody>
                    <a:bodyPr/>
                    <a:lstStyle/>
                    <a:p>
                      <a:r>
                        <a:rPr lang="en-US" dirty="0"/>
                        <a:t>Brief</a:t>
                      </a:r>
                      <a:endParaRPr lang="en-SG" dirty="0"/>
                    </a:p>
                  </a:txBody>
                  <a:tcPr/>
                </a:tc>
                <a:tc>
                  <a:txBody>
                    <a:bodyPr/>
                    <a:lstStyle/>
                    <a:p>
                      <a:r>
                        <a:rPr lang="en-US" dirty="0"/>
                        <a:t>Comprehensive</a:t>
                      </a:r>
                      <a:endParaRPr lang="en-SG" dirty="0"/>
                    </a:p>
                  </a:txBody>
                  <a:tcPr/>
                </a:tc>
                <a:extLst>
                  <a:ext uri="{0D108BD9-81ED-4DB2-BD59-A6C34878D82A}">
                    <a16:rowId xmlns:a16="http://schemas.microsoft.com/office/drawing/2014/main" val="3172159157"/>
                  </a:ext>
                </a:extLst>
              </a:tr>
              <a:tr h="339561">
                <a:tc>
                  <a:txBody>
                    <a:bodyPr/>
                    <a:lstStyle/>
                    <a:p>
                      <a:r>
                        <a:rPr lang="en-US" dirty="0"/>
                        <a:t>Use cases</a:t>
                      </a:r>
                      <a:endParaRPr lang="en-SG" dirty="0"/>
                    </a:p>
                  </a:txBody>
                  <a:tcPr/>
                </a:tc>
                <a:tc>
                  <a:txBody>
                    <a:bodyPr/>
                    <a:lstStyle/>
                    <a:p>
                      <a:r>
                        <a:rPr lang="en-US" dirty="0"/>
                        <a:t>Cyber security</a:t>
                      </a:r>
                      <a:endParaRPr lang="en-SG" dirty="0"/>
                    </a:p>
                  </a:txBody>
                  <a:tcPr/>
                </a:tc>
                <a:tc>
                  <a:txBody>
                    <a:bodyPr/>
                    <a:lstStyle/>
                    <a:p>
                      <a:r>
                        <a:rPr lang="en-US" dirty="0"/>
                        <a:t>Cybersecurity</a:t>
                      </a:r>
                    </a:p>
                    <a:p>
                      <a:r>
                        <a:rPr lang="en-US" dirty="0"/>
                        <a:t>Industrial electronic</a:t>
                      </a:r>
                    </a:p>
                    <a:p>
                      <a:r>
                        <a:rPr lang="en-US" dirty="0" err="1"/>
                        <a:t>GenAI</a:t>
                      </a:r>
                      <a:r>
                        <a:rPr lang="en-US" dirty="0"/>
                        <a:t>  </a:t>
                      </a:r>
                      <a:endParaRPr lang="en-SG" dirty="0"/>
                    </a:p>
                  </a:txBody>
                  <a:tcPr/>
                </a:tc>
                <a:extLst>
                  <a:ext uri="{0D108BD9-81ED-4DB2-BD59-A6C34878D82A}">
                    <a16:rowId xmlns:a16="http://schemas.microsoft.com/office/drawing/2014/main" val="1891588031"/>
                  </a:ext>
                </a:extLst>
              </a:tr>
            </a:tbl>
          </a:graphicData>
        </a:graphic>
      </p:graphicFrame>
      <p:sp>
        <p:nvSpPr>
          <p:cNvPr id="6" name="Content Placeholder 2">
            <a:extLst>
              <a:ext uri="{FF2B5EF4-FFF2-40B4-BE49-F238E27FC236}">
                <a16:creationId xmlns:a16="http://schemas.microsoft.com/office/drawing/2014/main" id="{0A02CA54-743D-0D27-AE22-E7E5954C8FC4}"/>
              </a:ext>
            </a:extLst>
          </p:cNvPr>
          <p:cNvSpPr txBox="1">
            <a:spLocks/>
          </p:cNvSpPr>
          <p:nvPr/>
        </p:nvSpPr>
        <p:spPr>
          <a:xfrm>
            <a:off x="698880" y="3933056"/>
            <a:ext cx="10515600" cy="2247677"/>
          </a:xfrm>
          <a:prstGeom prst="rect">
            <a:avLst/>
          </a:prstGeom>
        </p:spPr>
        <p:txBody>
          <a:bodyPr vert="horz" lIns="91440" tIns="72000" rIns="91440" bIns="72000" rtlCol="0">
            <a:normAutofit/>
          </a:bodyPr>
          <a:lstStyle>
            <a:lvl1pPr marL="230394" indent="-230394" algn="l" defTabSz="685783" rtl="0" eaLnBrk="1" latinLnBrk="0" hangingPunct="1">
              <a:lnSpc>
                <a:spcPct val="100000"/>
              </a:lnSpc>
              <a:spcBef>
                <a:spcPts val="1000"/>
              </a:spcBef>
              <a:buFont typeface="Arial" panose="020B0604020202020204" pitchFamily="34" charset="0"/>
              <a:buChar char="•"/>
              <a:defRPr kumimoji="1" sz="2200" b="0" i="0" kern="1200">
                <a:solidFill>
                  <a:schemeClr val="tx1"/>
                </a:solidFill>
                <a:latin typeface="Meiryo UI" panose="020B0604030504040204" pitchFamily="34" charset="-128"/>
                <a:ea typeface="Meiryo UI" panose="020B0604030504040204" pitchFamily="34" charset="-128"/>
                <a:cs typeface="Arial" panose="020B0604020202020204" pitchFamily="34" charset="0"/>
              </a:defRPr>
            </a:lvl1pPr>
            <a:lvl2pPr marL="687583" indent="-230394" algn="l" defTabSz="685783" rtl="0" eaLnBrk="1" latinLnBrk="0" hangingPunct="1">
              <a:lnSpc>
                <a:spcPct val="100000"/>
              </a:lnSpc>
              <a:spcBef>
                <a:spcPts val="500"/>
              </a:spcBef>
              <a:buFont typeface="Arial" panose="020B0604020202020204" pitchFamily="34" charset="0"/>
              <a:buChar char="•"/>
              <a:defRPr kumimoji="1" sz="1400" b="1" i="0" kern="1200">
                <a:solidFill>
                  <a:schemeClr val="tx1"/>
                </a:solidFill>
                <a:latin typeface="Meiryo UI" panose="020B0604030504040204" pitchFamily="34" charset="-128"/>
                <a:ea typeface="Meiryo UI" panose="020B0604030504040204" pitchFamily="34" charset="-128"/>
                <a:cs typeface="Arial" panose="020B0604020202020204" pitchFamily="34" charset="0"/>
              </a:defRPr>
            </a:lvl2pPr>
            <a:lvl3pPr marL="857229" indent="-171446" algn="l" defTabSz="685783"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kumimoji="1" sz="1351" kern="1200">
                <a:solidFill>
                  <a:schemeClr val="tx1"/>
                </a:solidFill>
                <a:latin typeface="+mn-lt"/>
                <a:ea typeface="+mn-ea"/>
                <a:cs typeface="+mn-cs"/>
              </a:defRPr>
            </a:lvl9pPr>
          </a:lstStyle>
          <a:p>
            <a:pPr fontAlgn="auto">
              <a:spcAft>
                <a:spcPts val="0"/>
              </a:spcAft>
            </a:pPr>
            <a:r>
              <a:rPr lang="en-SG" sz="1800" dirty="0">
                <a:latin typeface="Calibri" panose="020F0502020204030204" pitchFamily="34" charset="0"/>
                <a:cs typeface="Calibri" panose="020F0502020204030204" pitchFamily="34" charset="0"/>
              </a:rPr>
              <a:t>Performed data cleaning with improvements in the pipeline-  word level tokenization</a:t>
            </a:r>
          </a:p>
          <a:p>
            <a:pPr fontAlgn="auto">
              <a:spcAft>
                <a:spcPts val="0"/>
              </a:spcAft>
            </a:pPr>
            <a:r>
              <a:rPr lang="en-SG" sz="1800" dirty="0">
                <a:latin typeface="Calibri" panose="020F0502020204030204" pitchFamily="34" charset="0"/>
                <a:cs typeface="Calibri" panose="020F0502020204030204" pitchFamily="34" charset="0"/>
              </a:rPr>
              <a:t>Insights on </a:t>
            </a:r>
            <a:r>
              <a:rPr lang="en-SG" sz="1800" dirty="0" err="1">
                <a:latin typeface="Calibri" panose="020F0502020204030204" pitchFamily="34" charset="0"/>
                <a:cs typeface="Calibri" panose="020F0502020204030204" pitchFamily="34" charset="0"/>
              </a:rPr>
              <a:t>GenAI</a:t>
            </a:r>
            <a:r>
              <a:rPr lang="en-SG" sz="1800" dirty="0">
                <a:latin typeface="Calibri" panose="020F0502020204030204" pitchFamily="34" charset="0"/>
                <a:cs typeface="Calibri" panose="020F0502020204030204" pitchFamily="34" charset="0"/>
              </a:rPr>
              <a:t> topics- the sharpness/granularity of information- choice of keywords is important to create an informative graph</a:t>
            </a:r>
          </a:p>
          <a:p>
            <a:pPr fontAlgn="auto">
              <a:spcAft>
                <a:spcPts val="0"/>
              </a:spcAft>
            </a:pPr>
            <a:endParaRPr lang="en-SG" sz="1800" dirty="0">
              <a:latin typeface="Calibri" panose="020F0502020204030204" pitchFamily="34" charset="0"/>
              <a:cs typeface="Calibri" panose="020F0502020204030204" pitchFamily="34" charset="0"/>
            </a:endParaRPr>
          </a:p>
          <a:p>
            <a:pPr fontAlgn="auto">
              <a:spcAft>
                <a:spcPts val="0"/>
              </a:spcAft>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45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20</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SG" dirty="0"/>
              <a:t>Summary</a:t>
            </a:r>
            <a:endParaRPr lang="ja-JP" altLang="en-US" dirty="0"/>
          </a:p>
        </p:txBody>
      </p:sp>
      <p:sp>
        <p:nvSpPr>
          <p:cNvPr id="8" name="Content Placeholder 2">
            <a:extLst>
              <a:ext uri="{FF2B5EF4-FFF2-40B4-BE49-F238E27FC236}">
                <a16:creationId xmlns:a16="http://schemas.microsoft.com/office/drawing/2014/main" id="{0E316B2E-C710-F0F6-353A-436D1D469DB0}"/>
              </a:ext>
            </a:extLst>
          </p:cNvPr>
          <p:cNvSpPr>
            <a:spLocks noGrp="1"/>
          </p:cNvSpPr>
          <p:nvPr>
            <p:ph idx="1"/>
          </p:nvPr>
        </p:nvSpPr>
        <p:spPr>
          <a:xfrm>
            <a:off x="634554" y="1253331"/>
            <a:ext cx="10515600" cy="4351338"/>
          </a:xfrm>
        </p:spPr>
        <p:txBody>
          <a:bodyPr>
            <a:normAutofit/>
          </a:bodyPr>
          <a:lstStyle/>
          <a:p>
            <a:pPr marL="0" indent="0">
              <a:buNone/>
            </a:pPr>
            <a:r>
              <a:rPr lang="en-SG" sz="1800" dirty="0">
                <a:latin typeface="Calibri" panose="020F0502020204030204" pitchFamily="34" charset="0"/>
                <a:cs typeface="Calibri" panose="020F0502020204030204" pitchFamily="34" charset="0"/>
              </a:rPr>
              <a:t>To characterize the tail of a distribution, you should consider:</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Tail weight (heavy or light-tailed </a:t>
            </a:r>
            <a:r>
              <a:rPr lang="en-SG" sz="1800" dirty="0" err="1">
                <a:latin typeface="Calibri" panose="020F0502020204030204" pitchFamily="34" charset="0"/>
                <a:cs typeface="Calibri" panose="020F0502020204030204" pitchFamily="34" charset="0"/>
              </a:rPr>
              <a:t>behavior</a:t>
            </a:r>
            <a:r>
              <a:rPr lang="en-SG" sz="18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Skewness (asymmetry)</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Kurtosis (</a:t>
            </a:r>
            <a:r>
              <a:rPr lang="en-SG" sz="1800" dirty="0" err="1">
                <a:latin typeface="Calibri" panose="020F0502020204030204" pitchFamily="34" charset="0"/>
                <a:cs typeface="Calibri" panose="020F0502020204030204" pitchFamily="34" charset="0"/>
              </a:rPr>
              <a:t>tailedness</a:t>
            </a:r>
            <a:r>
              <a:rPr lang="en-SG" sz="1800" dirty="0">
                <a:latin typeface="Calibri" panose="020F0502020204030204" pitchFamily="34" charset="0"/>
                <a:cs typeface="Calibri" panose="020F0502020204030204" pitchFamily="34" charset="0"/>
              </a:rPr>
              <a:t> or extreme values)</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Survival function (decay of probabilities in the tail)</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Quantiles (extreme percentiles)</a:t>
            </a:r>
          </a:p>
          <a:p>
            <a:pPr>
              <a:buFont typeface="Arial" panose="020B0604020202020204" pitchFamily="34" charset="0"/>
              <a:buChar char="•"/>
            </a:pPr>
            <a:r>
              <a:rPr lang="en-SG" sz="1800" dirty="0" err="1">
                <a:latin typeface="Calibri" panose="020F0502020204030204" pitchFamily="34" charset="0"/>
                <a:cs typeface="Calibri" panose="020F0502020204030204" pitchFamily="34" charset="0"/>
              </a:rPr>
              <a:t>VaR</a:t>
            </a:r>
            <a:r>
              <a:rPr lang="en-SG" sz="1800" dirty="0">
                <a:latin typeface="Calibri" panose="020F0502020204030204" pitchFamily="34" charset="0"/>
                <a:cs typeface="Calibri" panose="020F0502020204030204" pitchFamily="34" charset="0"/>
              </a:rPr>
              <a:t> and ES for practical tail assessment: This case intensity of dominating topics/factors</a:t>
            </a:r>
          </a:p>
          <a:p>
            <a:pPr>
              <a:buFont typeface="Arial" panose="020B0604020202020204" pitchFamily="34" charset="0"/>
              <a:buChar char="•"/>
            </a:pPr>
            <a:r>
              <a:rPr lang="en-SG" sz="1800" dirty="0">
                <a:latin typeface="Calibri" panose="020F0502020204030204" pitchFamily="34" charset="0"/>
                <a:cs typeface="Calibri" panose="020F0502020204030204" pitchFamily="34" charset="0"/>
              </a:rPr>
              <a:t>Extreme value metrics like the Tail Index, Hill estimator, and EVT methods for </a:t>
            </a:r>
            <a:r>
              <a:rPr lang="en-SG" sz="1800" dirty="0" err="1">
                <a:latin typeface="Calibri" panose="020F0502020204030204" pitchFamily="34" charset="0"/>
                <a:cs typeface="Calibri" panose="020F0502020204030204" pitchFamily="34" charset="0"/>
              </a:rPr>
              <a:t>analyzing</a:t>
            </a:r>
            <a:r>
              <a:rPr lang="en-SG" sz="1800" dirty="0">
                <a:latin typeface="Calibri" panose="020F0502020204030204" pitchFamily="34" charset="0"/>
                <a:cs typeface="Calibri" panose="020F0502020204030204" pitchFamily="34" charset="0"/>
              </a:rPr>
              <a:t> the tail more rigorously.</a:t>
            </a:r>
          </a:p>
          <a:p>
            <a:r>
              <a:rPr lang="en-SG" sz="1800" dirty="0">
                <a:latin typeface="Calibri" panose="020F0502020204030204" pitchFamily="34" charset="0"/>
                <a:cs typeface="Calibri" panose="020F0502020204030204" pitchFamily="34" charset="0"/>
              </a:rPr>
              <a:t>Each of these properties provides insight into how likely extreme events are and the potential impact they can have, which is crucial in areas dealing with risks or outliers.</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1051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defTabSz="914377" fontAlgn="auto">
              <a:spcBef>
                <a:spcPts val="0"/>
              </a:spcBef>
              <a:spcAft>
                <a:spcPts val="0"/>
              </a:spcAft>
              <a:defRPr/>
            </a:pPr>
            <a:fld id="{7E8C0EC9-765F-DF42-9503-71A4080F9871}" type="slidenum">
              <a:rPr lang="en-US" altLang="ja-JP">
                <a:solidFill>
                  <a:srgbClr val="000000"/>
                </a:solidFill>
              </a:rPr>
              <a:pPr defTabSz="914377" fontAlgn="auto">
                <a:spcBef>
                  <a:spcPts val="0"/>
                </a:spcBef>
                <a:spcAft>
                  <a:spcPts val="0"/>
                </a:spcAft>
                <a:defRPr/>
              </a:pPr>
              <a:t>21</a:t>
            </a:fld>
            <a:endParaRPr lang="en-US" altLang="ja-JP">
              <a:solidFill>
                <a:srgbClr val="000000"/>
              </a:solidFill>
            </a:endParaRPr>
          </a:p>
        </p:txBody>
      </p:sp>
      <p:sp>
        <p:nvSpPr>
          <p:cNvPr id="2" name="Content Placeholder 2">
            <a:extLst>
              <a:ext uri="{FF2B5EF4-FFF2-40B4-BE49-F238E27FC236}">
                <a16:creationId xmlns:a16="http://schemas.microsoft.com/office/drawing/2014/main" id="{928CC309-91EF-E101-B3C8-1719D152FBCB}"/>
              </a:ext>
            </a:extLst>
          </p:cNvPr>
          <p:cNvSpPr>
            <a:spLocks noGrp="1"/>
          </p:cNvSpPr>
          <p:nvPr>
            <p:ph idx="1"/>
          </p:nvPr>
        </p:nvSpPr>
        <p:spPr>
          <a:xfrm>
            <a:off x="609600" y="1656495"/>
            <a:ext cx="10972800" cy="2304256"/>
          </a:xfrm>
        </p:spPr>
        <p:txBody>
          <a:bodyPr/>
          <a:lstStyle/>
          <a:p>
            <a:pPr marL="0" indent="0" algn="ctr">
              <a:buNone/>
            </a:pPr>
            <a:r>
              <a:rPr lang="en-US" sz="7385"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Thanks</a:t>
            </a:r>
            <a:endParaRPr lang="en-SG" sz="7385"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752930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defTabSz="914377" fontAlgn="auto">
              <a:spcBef>
                <a:spcPts val="0"/>
              </a:spcBef>
              <a:spcAft>
                <a:spcPts val="0"/>
              </a:spcAft>
              <a:defRPr/>
            </a:pPr>
            <a:fld id="{7E8C0EC9-765F-DF42-9503-71A4080F9871}" type="slidenum">
              <a:rPr lang="en-US" altLang="ja-JP">
                <a:solidFill>
                  <a:srgbClr val="000000"/>
                </a:solidFill>
              </a:rPr>
              <a:pPr defTabSz="914377" fontAlgn="auto">
                <a:spcBef>
                  <a:spcPts val="0"/>
                </a:spcBef>
                <a:spcAft>
                  <a:spcPts val="0"/>
                </a:spcAft>
                <a:defRPr/>
              </a:pPr>
              <a:t>22</a:t>
            </a:fld>
            <a:endParaRPr lang="en-US" altLang="ja-JP">
              <a:solidFill>
                <a:srgbClr val="000000"/>
              </a:solidFill>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dirty="0"/>
              <a:t>Industry: </a:t>
            </a:r>
            <a:r>
              <a:rPr lang="en-US" dirty="0" err="1"/>
              <a:t>BERTopic</a:t>
            </a:r>
            <a:r>
              <a:rPr lang="en-US" dirty="0"/>
              <a:t> with HBDSCAN</a:t>
            </a:r>
            <a:endParaRPr lang="ja-JP" altLang="en-US" dirty="0"/>
          </a:p>
        </p:txBody>
      </p:sp>
      <p:pic>
        <p:nvPicPr>
          <p:cNvPr id="3" name="Picture 2">
            <a:extLst>
              <a:ext uri="{FF2B5EF4-FFF2-40B4-BE49-F238E27FC236}">
                <a16:creationId xmlns:a16="http://schemas.microsoft.com/office/drawing/2014/main" id="{5CEA9FFF-0B27-B44A-6BE6-F1C2902F33E8}"/>
              </a:ext>
            </a:extLst>
          </p:cNvPr>
          <p:cNvPicPr>
            <a:picLocks noChangeAspect="1"/>
          </p:cNvPicPr>
          <p:nvPr/>
        </p:nvPicPr>
        <p:blipFill>
          <a:blip r:embed="rId2"/>
          <a:stretch>
            <a:fillRect/>
          </a:stretch>
        </p:blipFill>
        <p:spPr>
          <a:xfrm>
            <a:off x="1559496" y="752002"/>
            <a:ext cx="8575368" cy="4189166"/>
          </a:xfrm>
          <a:prstGeom prst="rect">
            <a:avLst/>
          </a:prstGeom>
        </p:spPr>
      </p:pic>
      <p:sp>
        <p:nvSpPr>
          <p:cNvPr id="6" name="テキスト ボックス 6">
            <a:extLst>
              <a:ext uri="{FF2B5EF4-FFF2-40B4-BE49-F238E27FC236}">
                <a16:creationId xmlns:a16="http://schemas.microsoft.com/office/drawing/2014/main" id="{EB7AD717-5975-9E28-47B0-7EF7727C0A17}"/>
              </a:ext>
            </a:extLst>
          </p:cNvPr>
          <p:cNvSpPr txBox="1"/>
          <p:nvPr/>
        </p:nvSpPr>
        <p:spPr>
          <a:xfrm>
            <a:off x="695400" y="5085184"/>
            <a:ext cx="11305256" cy="923330"/>
          </a:xfrm>
          <a:prstGeom prst="rect">
            <a:avLst/>
          </a:prstGeom>
        </p:spPr>
        <p:txBody>
          <a:bodyPr vert="horz" wrap="square" lIns="91440" tIns="45720" rIns="91440" bIns="45720" rtlCol="0" anchor="t">
            <a:spAutoFit/>
          </a:bodyPr>
          <a:lstStyle/>
          <a:p>
            <a:pPr marL="285750" indent="-285750">
              <a:buFont typeface="Arial" panose="020B0604020202020204" pitchFamily="34" charset="0"/>
              <a:buChar char="•"/>
            </a:pPr>
            <a:r>
              <a:rPr lang="en-US" altLang="ja-JP" dirty="0">
                <a:latin typeface="+mn-lt"/>
                <a:ea typeface="Meiryo UI" panose="020B0604030504040204" pitchFamily="34" charset="-128"/>
              </a:rPr>
              <a:t>Distribution of # of CE spans contained in a node</a:t>
            </a:r>
          </a:p>
          <a:p>
            <a:pPr marL="285750" indent="-285750">
              <a:buFont typeface="Arial" panose="020B0604020202020204" pitchFamily="34" charset="0"/>
              <a:buChar char="•"/>
            </a:pPr>
            <a:r>
              <a:rPr lang="en-US" altLang="ja-JP" dirty="0">
                <a:latin typeface="+mn-lt"/>
                <a:ea typeface="Meiryo UI" panose="020B0604030504040204" pitchFamily="34" charset="-128"/>
              </a:rPr>
              <a:t>have a higher likelihood of producing extreme values compared to distributions like the normal distribution</a:t>
            </a:r>
          </a:p>
          <a:p>
            <a:pPr marL="285750" indent="-285750">
              <a:buFont typeface="Arial" panose="020B0604020202020204" pitchFamily="34" charset="0"/>
              <a:buChar char="•"/>
            </a:pPr>
            <a:r>
              <a:rPr lang="en-US" altLang="ja-JP" dirty="0">
                <a:latin typeface="+mn-lt"/>
                <a:ea typeface="Meiryo UI" panose="020B0604030504040204" pitchFamily="34" charset="-128"/>
              </a:rPr>
              <a:t>the probability of observing a value far from the mean is high</a:t>
            </a:r>
          </a:p>
        </p:txBody>
      </p:sp>
    </p:spTree>
    <p:extLst>
      <p:ext uri="{BB962C8B-B14F-4D97-AF65-F5344CB8AC3E}">
        <p14:creationId xmlns:p14="http://schemas.microsoft.com/office/powerpoint/2010/main" val="1794343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SG" dirty="0"/>
              <a:t>Top 10 words</a:t>
            </a:r>
            <a:endParaRPr lang="en-US" dirty="0"/>
          </a:p>
        </p:txBody>
      </p:sp>
      <p:pic>
        <p:nvPicPr>
          <p:cNvPr id="7" name="Picture 6">
            <a:extLst>
              <a:ext uri="{FF2B5EF4-FFF2-40B4-BE49-F238E27FC236}">
                <a16:creationId xmlns:a16="http://schemas.microsoft.com/office/drawing/2014/main" id="{4FE9AA2B-8B06-923A-3501-72796E3B017C}"/>
              </a:ext>
            </a:extLst>
          </p:cNvPr>
          <p:cNvPicPr>
            <a:picLocks noChangeAspect="1"/>
          </p:cNvPicPr>
          <p:nvPr/>
        </p:nvPicPr>
        <p:blipFill>
          <a:blip r:embed="rId3"/>
          <a:stretch>
            <a:fillRect/>
          </a:stretch>
        </p:blipFill>
        <p:spPr>
          <a:xfrm>
            <a:off x="839416" y="981010"/>
            <a:ext cx="6008086" cy="4895980"/>
          </a:xfrm>
          <a:prstGeom prst="rect">
            <a:avLst/>
          </a:prstGeom>
        </p:spPr>
      </p:pic>
      <p:sp>
        <p:nvSpPr>
          <p:cNvPr id="3" name="テキスト ボックス 6">
            <a:extLst>
              <a:ext uri="{FF2B5EF4-FFF2-40B4-BE49-F238E27FC236}">
                <a16:creationId xmlns:a16="http://schemas.microsoft.com/office/drawing/2014/main" id="{FB020DF6-8B7E-3D4F-8F4E-A68719FFC991}"/>
              </a:ext>
            </a:extLst>
          </p:cNvPr>
          <p:cNvSpPr txBox="1"/>
          <p:nvPr/>
        </p:nvSpPr>
        <p:spPr>
          <a:xfrm>
            <a:off x="7032104" y="945739"/>
            <a:ext cx="3600400" cy="923330"/>
          </a:xfrm>
          <a:prstGeom prst="rect">
            <a:avLst/>
          </a:prstGeom>
        </p:spPr>
        <p:txBody>
          <a:bodyPr vert="horz" wrap="square" lIns="91440" tIns="45720" rIns="91440" bIns="45720" rtlCol="0" anchor="t">
            <a:spAutoFit/>
          </a:bodyPr>
          <a:lstStyle/>
          <a:p>
            <a:pPr marL="285750" indent="-285750">
              <a:buFont typeface="Arial" panose="020B0604020202020204" pitchFamily="34" charset="0"/>
              <a:buChar char="•"/>
            </a:pPr>
            <a:r>
              <a:rPr lang="en-US" altLang="ja-JP" dirty="0">
                <a:latin typeface="+mn-lt"/>
                <a:ea typeface="Meiryo UI" panose="020B0604030504040204" pitchFamily="34" charset="-128"/>
              </a:rPr>
              <a:t>Distribution of words</a:t>
            </a:r>
          </a:p>
          <a:p>
            <a:pPr marL="285750" indent="-285750">
              <a:buFont typeface="Arial" panose="020B0604020202020204" pitchFamily="34" charset="0"/>
              <a:buChar char="•"/>
            </a:pPr>
            <a:r>
              <a:rPr lang="en-US" altLang="ja-JP" dirty="0">
                <a:latin typeface="+mn-lt"/>
                <a:ea typeface="Meiryo UI" panose="020B0604030504040204" pitchFamily="34" charset="-128"/>
              </a:rPr>
              <a:t>Privacy is critical</a:t>
            </a:r>
          </a:p>
          <a:p>
            <a:pPr marL="285750" indent="-285750">
              <a:buFont typeface="Arial" panose="020B0604020202020204" pitchFamily="34" charset="0"/>
              <a:buChar char="•"/>
            </a:pPr>
            <a:endParaRPr lang="en-US" altLang="ja-JP" dirty="0">
              <a:latin typeface="+mn-lt"/>
              <a:ea typeface="Meiryo UI" panose="020B0604030504040204" pitchFamily="34" charset="-128"/>
            </a:endParaRPr>
          </a:p>
        </p:txBody>
      </p:sp>
    </p:spTree>
    <p:extLst>
      <p:ext uri="{BB962C8B-B14F-4D97-AF65-F5344CB8AC3E}">
        <p14:creationId xmlns:p14="http://schemas.microsoft.com/office/powerpoint/2010/main" val="1294652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SG" dirty="0"/>
              <a:t>Paper proposal</a:t>
            </a:r>
            <a:endParaRPr lang="en-US" dirty="0"/>
          </a:p>
        </p:txBody>
      </p:sp>
      <p:pic>
        <p:nvPicPr>
          <p:cNvPr id="5" name="Picture 4">
            <a:extLst>
              <a:ext uri="{FF2B5EF4-FFF2-40B4-BE49-F238E27FC236}">
                <a16:creationId xmlns:a16="http://schemas.microsoft.com/office/drawing/2014/main" id="{3A600092-ABCC-0EB8-CB10-1EA8962BC41C}"/>
              </a:ext>
            </a:extLst>
          </p:cNvPr>
          <p:cNvPicPr>
            <a:picLocks noChangeAspect="1"/>
          </p:cNvPicPr>
          <p:nvPr/>
        </p:nvPicPr>
        <p:blipFill rotWithShape="1">
          <a:blip r:embed="rId3"/>
          <a:srcRect t="34350"/>
          <a:stretch/>
        </p:blipFill>
        <p:spPr>
          <a:xfrm>
            <a:off x="1127448" y="620688"/>
            <a:ext cx="9484029" cy="1870477"/>
          </a:xfrm>
          <a:prstGeom prst="rect">
            <a:avLst/>
          </a:prstGeom>
        </p:spPr>
      </p:pic>
      <p:pic>
        <p:nvPicPr>
          <p:cNvPr id="7" name="Picture 6">
            <a:extLst>
              <a:ext uri="{FF2B5EF4-FFF2-40B4-BE49-F238E27FC236}">
                <a16:creationId xmlns:a16="http://schemas.microsoft.com/office/drawing/2014/main" id="{8676438D-E4FE-91BA-FC07-0462F2A63CF3}"/>
              </a:ext>
            </a:extLst>
          </p:cNvPr>
          <p:cNvPicPr>
            <a:picLocks noChangeAspect="1"/>
          </p:cNvPicPr>
          <p:nvPr/>
        </p:nvPicPr>
        <p:blipFill>
          <a:blip r:embed="rId4"/>
          <a:stretch>
            <a:fillRect/>
          </a:stretch>
        </p:blipFill>
        <p:spPr>
          <a:xfrm>
            <a:off x="3359696" y="2425873"/>
            <a:ext cx="4598698" cy="3881926"/>
          </a:xfrm>
          <a:prstGeom prst="rect">
            <a:avLst/>
          </a:prstGeom>
        </p:spPr>
      </p:pic>
    </p:spTree>
    <p:extLst>
      <p:ext uri="{BB962C8B-B14F-4D97-AF65-F5344CB8AC3E}">
        <p14:creationId xmlns:p14="http://schemas.microsoft.com/office/powerpoint/2010/main" val="247675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SG" dirty="0"/>
              <a:t>Paper proposal</a:t>
            </a:r>
            <a:endParaRPr lang="en-US" dirty="0"/>
          </a:p>
        </p:txBody>
      </p:sp>
      <p:pic>
        <p:nvPicPr>
          <p:cNvPr id="7" name="Picture 6">
            <a:extLst>
              <a:ext uri="{FF2B5EF4-FFF2-40B4-BE49-F238E27FC236}">
                <a16:creationId xmlns:a16="http://schemas.microsoft.com/office/drawing/2014/main" id="{4FE9AA2B-8B06-923A-3501-72796E3B017C}"/>
              </a:ext>
            </a:extLst>
          </p:cNvPr>
          <p:cNvPicPr>
            <a:picLocks noChangeAspect="1"/>
          </p:cNvPicPr>
          <p:nvPr/>
        </p:nvPicPr>
        <p:blipFill>
          <a:blip r:embed="rId3"/>
          <a:stretch>
            <a:fillRect/>
          </a:stretch>
        </p:blipFill>
        <p:spPr>
          <a:xfrm>
            <a:off x="839416" y="981010"/>
            <a:ext cx="6008086" cy="4895980"/>
          </a:xfrm>
          <a:prstGeom prst="rect">
            <a:avLst/>
          </a:prstGeom>
        </p:spPr>
      </p:pic>
    </p:spTree>
    <p:extLst>
      <p:ext uri="{BB962C8B-B14F-4D97-AF65-F5344CB8AC3E}">
        <p14:creationId xmlns:p14="http://schemas.microsoft.com/office/powerpoint/2010/main" val="157694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defTabSz="914377" fontAlgn="auto">
              <a:spcBef>
                <a:spcPts val="0"/>
              </a:spcBef>
              <a:spcAft>
                <a:spcPts val="0"/>
              </a:spcAft>
              <a:defRPr/>
            </a:pPr>
            <a:fld id="{7E8C0EC9-765F-DF42-9503-71A4080F9871}" type="slidenum">
              <a:rPr lang="en-US" altLang="ja-JP">
                <a:solidFill>
                  <a:srgbClr val="000000"/>
                </a:solidFill>
              </a:rPr>
              <a:pPr defTabSz="914377" fontAlgn="auto">
                <a:spcBef>
                  <a:spcPts val="0"/>
                </a:spcBef>
                <a:spcAft>
                  <a:spcPts val="0"/>
                </a:spcAft>
                <a:defRPr/>
              </a:pPr>
              <a:t>26</a:t>
            </a:fld>
            <a:endParaRPr lang="en-US" altLang="ja-JP">
              <a:solidFill>
                <a:srgbClr val="000000"/>
              </a:solidFill>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dirty="0"/>
              <a:t>Word distribution</a:t>
            </a:r>
            <a:endParaRPr lang="ja-JP" altLang="en-US" dirty="0"/>
          </a:p>
        </p:txBody>
      </p:sp>
      <p:sp>
        <p:nvSpPr>
          <p:cNvPr id="6" name="テキスト ボックス 6">
            <a:extLst>
              <a:ext uri="{FF2B5EF4-FFF2-40B4-BE49-F238E27FC236}">
                <a16:creationId xmlns:a16="http://schemas.microsoft.com/office/drawing/2014/main" id="{EB7AD717-5975-9E28-47B0-7EF7727C0A17}"/>
              </a:ext>
            </a:extLst>
          </p:cNvPr>
          <p:cNvSpPr txBox="1"/>
          <p:nvPr/>
        </p:nvSpPr>
        <p:spPr>
          <a:xfrm>
            <a:off x="695400" y="5327429"/>
            <a:ext cx="11305256" cy="369332"/>
          </a:xfrm>
          <a:prstGeom prst="rect">
            <a:avLst/>
          </a:prstGeom>
        </p:spPr>
        <p:txBody>
          <a:bodyPr vert="horz" wrap="square" lIns="91440" tIns="45720" rIns="91440" bIns="45720" rtlCol="0" anchor="t">
            <a:spAutoFit/>
          </a:bodyPr>
          <a:lstStyle/>
          <a:p>
            <a:pPr marL="285750" indent="-285750">
              <a:buFont typeface="Arial" panose="020B0604020202020204" pitchFamily="34" charset="0"/>
              <a:buChar char="•"/>
            </a:pPr>
            <a:r>
              <a:rPr lang="en-US" altLang="ja-JP" dirty="0">
                <a:latin typeface="+mn-lt"/>
                <a:ea typeface="Meiryo UI" panose="020B0604030504040204" pitchFamily="34" charset="-128"/>
              </a:rPr>
              <a:t>Distribution of words</a:t>
            </a:r>
          </a:p>
        </p:txBody>
      </p:sp>
      <p:pic>
        <p:nvPicPr>
          <p:cNvPr id="2" name="Picture 1">
            <a:extLst>
              <a:ext uri="{FF2B5EF4-FFF2-40B4-BE49-F238E27FC236}">
                <a16:creationId xmlns:a16="http://schemas.microsoft.com/office/drawing/2014/main" id="{508E1F5E-2BDA-8E68-49CC-61E930C7A660}"/>
              </a:ext>
            </a:extLst>
          </p:cNvPr>
          <p:cNvPicPr>
            <a:picLocks noChangeAspect="1"/>
          </p:cNvPicPr>
          <p:nvPr/>
        </p:nvPicPr>
        <p:blipFill>
          <a:blip r:embed="rId2"/>
          <a:stretch>
            <a:fillRect/>
          </a:stretch>
        </p:blipFill>
        <p:spPr>
          <a:xfrm>
            <a:off x="1254320" y="839559"/>
            <a:ext cx="8976320" cy="4458525"/>
          </a:xfrm>
          <a:prstGeom prst="rect">
            <a:avLst/>
          </a:prstGeom>
        </p:spPr>
      </p:pic>
    </p:spTree>
    <p:extLst>
      <p:ext uri="{BB962C8B-B14F-4D97-AF65-F5344CB8AC3E}">
        <p14:creationId xmlns:p14="http://schemas.microsoft.com/office/powerpoint/2010/main" val="1402827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SG" dirty="0"/>
              <a:t>Paper proposal</a:t>
            </a:r>
            <a:endParaRPr lang="en-US" dirty="0"/>
          </a:p>
        </p:txBody>
      </p:sp>
      <p:pic>
        <p:nvPicPr>
          <p:cNvPr id="4" name="Picture 3">
            <a:extLst>
              <a:ext uri="{FF2B5EF4-FFF2-40B4-BE49-F238E27FC236}">
                <a16:creationId xmlns:a16="http://schemas.microsoft.com/office/drawing/2014/main" id="{9B9F965A-1D9A-C283-AB63-B72C70D51943}"/>
              </a:ext>
            </a:extLst>
          </p:cNvPr>
          <p:cNvPicPr>
            <a:picLocks noChangeAspect="1"/>
          </p:cNvPicPr>
          <p:nvPr/>
        </p:nvPicPr>
        <p:blipFill>
          <a:blip r:embed="rId3"/>
          <a:stretch>
            <a:fillRect/>
          </a:stretch>
        </p:blipFill>
        <p:spPr>
          <a:xfrm>
            <a:off x="1606636" y="637566"/>
            <a:ext cx="8544272" cy="2048600"/>
          </a:xfrm>
          <a:prstGeom prst="rect">
            <a:avLst/>
          </a:prstGeom>
        </p:spPr>
      </p:pic>
      <p:pic>
        <p:nvPicPr>
          <p:cNvPr id="8" name="Picture 7">
            <a:extLst>
              <a:ext uri="{FF2B5EF4-FFF2-40B4-BE49-F238E27FC236}">
                <a16:creationId xmlns:a16="http://schemas.microsoft.com/office/drawing/2014/main" id="{96440061-557A-0C31-812C-ACACB6FCB038}"/>
              </a:ext>
            </a:extLst>
          </p:cNvPr>
          <p:cNvPicPr>
            <a:picLocks noChangeAspect="1"/>
          </p:cNvPicPr>
          <p:nvPr/>
        </p:nvPicPr>
        <p:blipFill>
          <a:blip r:embed="rId4"/>
          <a:stretch>
            <a:fillRect/>
          </a:stretch>
        </p:blipFill>
        <p:spPr>
          <a:xfrm>
            <a:off x="2495600" y="2891684"/>
            <a:ext cx="7421383" cy="2913580"/>
          </a:xfrm>
          <a:prstGeom prst="rect">
            <a:avLst/>
          </a:prstGeom>
        </p:spPr>
      </p:pic>
    </p:spTree>
    <p:extLst>
      <p:ext uri="{BB962C8B-B14F-4D97-AF65-F5344CB8AC3E}">
        <p14:creationId xmlns:p14="http://schemas.microsoft.com/office/powerpoint/2010/main" val="1919503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defTabSz="914377" fontAlgn="auto">
              <a:spcBef>
                <a:spcPts val="0"/>
              </a:spcBef>
              <a:spcAft>
                <a:spcPts val="0"/>
              </a:spcAft>
              <a:defRPr/>
            </a:pPr>
            <a:fld id="{7E8C0EC9-765F-DF42-9503-71A4080F9871}" type="slidenum">
              <a:rPr lang="en-US" altLang="ja-JP">
                <a:solidFill>
                  <a:srgbClr val="000000"/>
                </a:solidFill>
              </a:rPr>
              <a:pPr defTabSz="914377" fontAlgn="auto">
                <a:spcBef>
                  <a:spcPts val="0"/>
                </a:spcBef>
                <a:spcAft>
                  <a:spcPts val="0"/>
                </a:spcAft>
                <a:defRPr/>
              </a:pPr>
              <a:t>28</a:t>
            </a:fld>
            <a:endParaRPr lang="en-US" altLang="ja-JP">
              <a:solidFill>
                <a:srgbClr val="000000"/>
              </a:solidFill>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altLang="ja-JP" dirty="0"/>
              <a:t>Novelties of the proposed paper</a:t>
            </a:r>
            <a:endParaRPr lang="ja-JP" altLang="en-US" dirty="0"/>
          </a:p>
        </p:txBody>
      </p:sp>
      <p:sp>
        <p:nvSpPr>
          <p:cNvPr id="6" name="TextBox 5">
            <a:extLst>
              <a:ext uri="{FF2B5EF4-FFF2-40B4-BE49-F238E27FC236}">
                <a16:creationId xmlns:a16="http://schemas.microsoft.com/office/drawing/2014/main" id="{21DF65A7-3CE8-3A06-302B-D18264537613}"/>
              </a:ext>
            </a:extLst>
          </p:cNvPr>
          <p:cNvSpPr txBox="1"/>
          <p:nvPr/>
        </p:nvSpPr>
        <p:spPr>
          <a:xfrm>
            <a:off x="479376" y="836712"/>
            <a:ext cx="11421731" cy="5355312"/>
          </a:xfrm>
          <a:prstGeom prst="rect">
            <a:avLst/>
          </a:prstGeom>
          <a:noFill/>
        </p:spPr>
        <p:txBody>
          <a:bodyPr wrap="square">
            <a:spAutoFit/>
          </a:bodyPr>
          <a:lstStyle/>
          <a:p>
            <a:pPr defTabSz="609585"/>
            <a:r>
              <a:rPr lang="en-US" dirty="0">
                <a:solidFill>
                  <a:srgbClr val="000000"/>
                </a:solidFill>
                <a:latin typeface="Calibri" charset="0"/>
                <a:ea typeface="ＭＳ Ｐゴシック" charset="0"/>
              </a:rPr>
              <a:t>Performance evaluation metrices of the CKG</a:t>
            </a:r>
            <a:r>
              <a:rPr lang="en-US" dirty="0">
                <a:latin typeface="Calibri" charset="0"/>
                <a:ea typeface="ＭＳ Ｐゴシック" charset="0"/>
              </a:rPr>
              <a:t>:</a:t>
            </a:r>
          </a:p>
          <a:p>
            <a:pPr marL="742950" lvl="1" indent="-285750" fontAlgn="t">
              <a:spcBef>
                <a:spcPts val="0"/>
              </a:spcBef>
              <a:spcAft>
                <a:spcPts val="0"/>
              </a:spcAft>
              <a:buFont typeface="Arial" panose="020B0604020202020204" pitchFamily="34" charset="0"/>
              <a:buChar char="•"/>
            </a:pPr>
            <a:r>
              <a:rPr kumimoji="1" lang="en-US" i="0" u="none" strike="noStrike" kern="1200" dirty="0">
                <a:effectLst/>
                <a:latin typeface="Calibri" panose="020F0502020204030204" pitchFamily="34" charset="0"/>
                <a:ea typeface="Meiryo UI" panose="020B0604030504040204" pitchFamily="34" charset="-128"/>
                <a:cs typeface="Calibri" panose="020F0502020204030204" pitchFamily="34" charset="0"/>
              </a:rPr>
              <a:t>Entropy</a:t>
            </a:r>
            <a:r>
              <a:rPr kumimoji="1" lang="en-US" b="1" i="0" u="none" strike="noStrike" kern="1200" dirty="0">
                <a:effectLst/>
                <a:latin typeface="Calibri" panose="020F0502020204030204" pitchFamily="34" charset="0"/>
                <a:ea typeface="Meiryo UI" panose="020B0604030504040204" pitchFamily="34" charset="-128"/>
                <a:cs typeface="Calibri" panose="020F0502020204030204" pitchFamily="34" charset="0"/>
              </a:rPr>
              <a:t> </a:t>
            </a:r>
            <a:endParaRPr lang="en-SG" b="0" i="0" u="none" strike="noStrike" dirty="0">
              <a:effectLst/>
              <a:latin typeface="Calibri" panose="020F0502020204030204" pitchFamily="34" charset="0"/>
              <a:cs typeface="Calibri" panose="020F0502020204030204" pitchFamily="34" charset="0"/>
            </a:endParaRPr>
          </a:p>
          <a:p>
            <a:pPr marL="742950" lvl="1" indent="-285750" fontAlgn="t">
              <a:spcBef>
                <a:spcPts val="0"/>
              </a:spcBef>
              <a:spcAft>
                <a:spcPts val="0"/>
              </a:spcAft>
              <a:buFont typeface="Arial" panose="020B0604020202020204" pitchFamily="34" charset="0"/>
              <a:buChar char="•"/>
            </a:pPr>
            <a:r>
              <a:rPr kumimoji="1" lang="en-US" b="0" i="0" u="none" strike="noStrike" kern="1200" dirty="0">
                <a:solidFill>
                  <a:srgbClr val="000000"/>
                </a:solidFill>
                <a:effectLst/>
                <a:latin typeface="Calibri" panose="020F0502020204030204" pitchFamily="34" charset="0"/>
                <a:ea typeface="Meiryo UI" panose="020B0604030504040204" pitchFamily="34" charset="-128"/>
                <a:cs typeface="Calibri" panose="020F0502020204030204" pitchFamily="34" charset="0"/>
              </a:rPr>
              <a:t>Skewness </a:t>
            </a:r>
            <a:endParaRPr lang="en-SG" b="0" i="0" u="none" strike="noStrike" dirty="0">
              <a:effectLst/>
              <a:latin typeface="Calibri" panose="020F0502020204030204" pitchFamily="34" charset="0"/>
              <a:cs typeface="Calibri" panose="020F0502020204030204" pitchFamily="34" charset="0"/>
            </a:endParaRPr>
          </a:p>
          <a:p>
            <a:pPr marL="742950" lvl="1" indent="-285750" fontAlgn="t">
              <a:spcBef>
                <a:spcPts val="0"/>
              </a:spcBef>
              <a:spcAft>
                <a:spcPts val="0"/>
              </a:spcAft>
              <a:buFont typeface="Arial" panose="020B0604020202020204" pitchFamily="34" charset="0"/>
              <a:buChar char="•"/>
            </a:pPr>
            <a:r>
              <a:rPr kumimoji="1" lang="en-US" b="0" i="0" u="none" strike="noStrike" kern="1200" dirty="0">
                <a:solidFill>
                  <a:srgbClr val="000000"/>
                </a:solidFill>
                <a:effectLst/>
                <a:latin typeface="Calibri" panose="020F0502020204030204" pitchFamily="34" charset="0"/>
                <a:ea typeface="Meiryo UI" panose="020B0604030504040204" pitchFamily="34" charset="-128"/>
                <a:cs typeface="Calibri" panose="020F0502020204030204" pitchFamily="34" charset="0"/>
              </a:rPr>
              <a:t>Variance</a:t>
            </a:r>
            <a:endParaRPr lang="en-SG" b="0" i="0" u="none" strike="noStrike" dirty="0">
              <a:effectLst/>
              <a:latin typeface="Calibri" panose="020F0502020204030204" pitchFamily="34" charset="0"/>
              <a:cs typeface="Calibri" panose="020F0502020204030204" pitchFamily="34" charset="0"/>
            </a:endParaRPr>
          </a:p>
          <a:p>
            <a:pPr marL="742950" lvl="1" indent="-285750" fontAlgn="t">
              <a:spcBef>
                <a:spcPts val="0"/>
              </a:spcBef>
              <a:spcAft>
                <a:spcPts val="0"/>
              </a:spcAft>
              <a:buFont typeface="Arial" panose="020B0604020202020204" pitchFamily="34" charset="0"/>
              <a:buChar char="•"/>
            </a:pPr>
            <a:r>
              <a:rPr kumimoji="1" lang="en-US" b="0" i="0" u="none" strike="noStrike" kern="1200" dirty="0">
                <a:solidFill>
                  <a:srgbClr val="000000"/>
                </a:solidFill>
                <a:effectLst/>
                <a:latin typeface="Calibri" panose="020F0502020204030204" pitchFamily="34" charset="0"/>
                <a:ea typeface="Meiryo UI" panose="020B0604030504040204" pitchFamily="34" charset="-128"/>
                <a:cs typeface="Calibri" panose="020F0502020204030204" pitchFamily="34" charset="0"/>
              </a:rPr>
              <a:t>Kurtosis</a:t>
            </a:r>
            <a:endParaRPr lang="en-SG" b="0" i="0" u="none" strike="noStrike" dirty="0">
              <a:effectLst/>
              <a:latin typeface="Calibri" panose="020F0502020204030204" pitchFamily="34" charset="0"/>
              <a:cs typeface="Calibri" panose="020F0502020204030204" pitchFamily="34" charset="0"/>
            </a:endParaRPr>
          </a:p>
          <a:p>
            <a:pPr marL="742950" lvl="1" indent="-285750" fontAlgn="t">
              <a:spcBef>
                <a:spcPts val="0"/>
              </a:spcBef>
              <a:spcAft>
                <a:spcPts val="0"/>
              </a:spcAft>
              <a:buFont typeface="Arial" panose="020B0604020202020204" pitchFamily="34" charset="0"/>
              <a:buChar char="•"/>
            </a:pPr>
            <a:r>
              <a:rPr kumimoji="1" lang="en-US" b="0" i="0" u="none" strike="noStrike" kern="1200" dirty="0">
                <a:solidFill>
                  <a:srgbClr val="000000"/>
                </a:solidFill>
                <a:effectLst/>
                <a:latin typeface="Calibri" panose="020F0502020204030204" pitchFamily="34" charset="0"/>
                <a:ea typeface="Meiryo UI" panose="020B0604030504040204" pitchFamily="34" charset="-128"/>
                <a:cs typeface="Calibri" panose="020F0502020204030204" pitchFamily="34" charset="0"/>
              </a:rPr>
              <a:t>Uncertainty</a:t>
            </a:r>
            <a:endParaRPr lang="en-SG" b="0" i="0" u="none" strike="noStrike" dirty="0">
              <a:effectLst/>
              <a:latin typeface="Calibri" panose="020F0502020204030204" pitchFamily="34" charset="0"/>
              <a:cs typeface="Calibri" panose="020F0502020204030204" pitchFamily="34" charset="0"/>
            </a:endParaRPr>
          </a:p>
          <a:p>
            <a:pPr lvl="1" defTabSz="609585"/>
            <a:endParaRPr lang="en-US" dirty="0">
              <a:solidFill>
                <a:srgbClr val="000000"/>
              </a:solidFill>
              <a:latin typeface="Calibri" charset="0"/>
              <a:ea typeface="ＭＳ Ｐゴシック" charset="0"/>
            </a:endParaRPr>
          </a:p>
          <a:p>
            <a:pPr defTabSz="609585"/>
            <a:r>
              <a:rPr lang="en-US" dirty="0">
                <a:solidFill>
                  <a:srgbClr val="000000"/>
                </a:solidFill>
                <a:latin typeface="Calibri" charset="0"/>
                <a:ea typeface="ＭＳ Ｐゴシック" charset="0"/>
              </a:rPr>
              <a:t>Comparison across various components of the pipeline:</a:t>
            </a:r>
          </a:p>
          <a:p>
            <a:pPr marL="742950" lvl="1" indent="-285750" defTabSz="609585">
              <a:buFont typeface="Arial" panose="020B0604020202020204" pitchFamily="34" charset="0"/>
              <a:buChar char="•"/>
            </a:pPr>
            <a:endParaRPr lang="en-US" dirty="0">
              <a:solidFill>
                <a:srgbClr val="000000"/>
              </a:solidFill>
              <a:latin typeface="Calibri" charset="0"/>
              <a:ea typeface="ＭＳ Ｐゴシック" charset="0"/>
            </a:endParaRPr>
          </a:p>
          <a:p>
            <a:pPr defTabSz="609585"/>
            <a:endParaRPr lang="en-US" dirty="0">
              <a:solidFill>
                <a:srgbClr val="000000"/>
              </a:solidFill>
              <a:latin typeface="Calibri" charset="0"/>
              <a:ea typeface="ＭＳ Ｐゴシック" charset="0"/>
            </a:endParaRPr>
          </a:p>
          <a:p>
            <a:pPr defTabSz="609585"/>
            <a:endParaRPr lang="en-US" dirty="0">
              <a:solidFill>
                <a:srgbClr val="000000"/>
              </a:solidFill>
              <a:latin typeface="Calibri" charset="0"/>
              <a:ea typeface="ＭＳ Ｐゴシック" charset="0"/>
            </a:endParaRPr>
          </a:p>
          <a:p>
            <a:pPr defTabSz="609585"/>
            <a:endParaRPr lang="en-US" dirty="0">
              <a:solidFill>
                <a:srgbClr val="000000"/>
              </a:solidFill>
              <a:latin typeface="Calibri" charset="0"/>
              <a:ea typeface="ＭＳ Ｐゴシック" charset="0"/>
            </a:endParaRPr>
          </a:p>
          <a:p>
            <a:pPr defTabSz="609585"/>
            <a:endParaRPr lang="en-US" dirty="0">
              <a:solidFill>
                <a:srgbClr val="000000"/>
              </a:solidFill>
              <a:latin typeface="Calibri" charset="0"/>
              <a:ea typeface="ＭＳ Ｐゴシック" charset="0"/>
            </a:endParaRPr>
          </a:p>
          <a:p>
            <a:pPr defTabSz="609585"/>
            <a:endParaRPr lang="en-US" dirty="0">
              <a:solidFill>
                <a:srgbClr val="000000"/>
              </a:solidFill>
              <a:latin typeface="Calibri" charset="0"/>
              <a:ea typeface="ＭＳ Ｐゴシック" charset="0"/>
            </a:endParaRPr>
          </a:p>
          <a:p>
            <a:pPr defTabSz="609585"/>
            <a:r>
              <a:rPr lang="en-US" dirty="0">
                <a:solidFill>
                  <a:srgbClr val="000000"/>
                </a:solidFill>
                <a:latin typeface="Calibri" charset="0"/>
                <a:ea typeface="ＭＳ Ｐゴシック" charset="0"/>
              </a:rPr>
              <a:t> 4 use cases</a:t>
            </a:r>
          </a:p>
          <a:p>
            <a:pPr marL="742950" lvl="1" indent="-285750" defTabSz="609585">
              <a:buFont typeface="Arial" panose="020B0604020202020204" pitchFamily="34" charset="0"/>
              <a:buChar char="•"/>
            </a:pPr>
            <a:r>
              <a:rPr lang="en-US" dirty="0">
                <a:solidFill>
                  <a:srgbClr val="000000"/>
                </a:solidFill>
                <a:latin typeface="Calibri" charset="0"/>
                <a:ea typeface="ＭＳ Ｐゴシック" charset="0"/>
              </a:rPr>
              <a:t>Industry devices</a:t>
            </a:r>
          </a:p>
          <a:p>
            <a:pPr marL="742950" lvl="1" indent="-285750" defTabSz="609585">
              <a:buFont typeface="Arial" panose="020B0604020202020204" pitchFamily="34" charset="0"/>
              <a:buChar char="•"/>
            </a:pPr>
            <a:r>
              <a:rPr lang="en-US" dirty="0" err="1">
                <a:solidFill>
                  <a:srgbClr val="000000"/>
                </a:solidFill>
                <a:latin typeface="Calibri" charset="0"/>
                <a:ea typeface="ＭＳ Ｐゴシック" charset="0"/>
              </a:rPr>
              <a:t>GenAI</a:t>
            </a:r>
            <a:endParaRPr lang="en-US" dirty="0">
              <a:solidFill>
                <a:srgbClr val="000000"/>
              </a:solidFill>
              <a:latin typeface="Calibri" charset="0"/>
              <a:ea typeface="ＭＳ Ｐゴシック" charset="0"/>
            </a:endParaRPr>
          </a:p>
          <a:p>
            <a:pPr marL="742950" lvl="1" indent="-285750" defTabSz="609585">
              <a:buFont typeface="Arial" panose="020B0604020202020204" pitchFamily="34" charset="0"/>
              <a:buChar char="•"/>
            </a:pPr>
            <a:r>
              <a:rPr lang="en-US" dirty="0">
                <a:solidFill>
                  <a:srgbClr val="000000"/>
                </a:solidFill>
                <a:latin typeface="Calibri" charset="0"/>
                <a:ea typeface="ＭＳ Ｐゴシック" charset="0"/>
              </a:rPr>
              <a:t>Cybersecurity</a:t>
            </a:r>
          </a:p>
          <a:p>
            <a:pPr marL="285750" indent="-285750" defTabSz="609585">
              <a:buFont typeface="Arial" panose="020B0604020202020204" pitchFamily="34" charset="0"/>
              <a:buChar char="•"/>
            </a:pPr>
            <a:endParaRPr lang="en-US" dirty="0">
              <a:solidFill>
                <a:srgbClr val="000000"/>
              </a:solidFill>
              <a:latin typeface="Calibri" charset="0"/>
              <a:ea typeface="ＭＳ Ｐゴシック" charset="0"/>
            </a:endParaRPr>
          </a:p>
        </p:txBody>
      </p:sp>
      <p:graphicFrame>
        <p:nvGraphicFramePr>
          <p:cNvPr id="2" name="Table 1">
            <a:extLst>
              <a:ext uri="{FF2B5EF4-FFF2-40B4-BE49-F238E27FC236}">
                <a16:creationId xmlns:a16="http://schemas.microsoft.com/office/drawing/2014/main" id="{E7E88471-A66E-7E55-8BE1-B52242A0B160}"/>
              </a:ext>
            </a:extLst>
          </p:cNvPr>
          <p:cNvGraphicFramePr>
            <a:graphicFrameLocks noGrp="1"/>
          </p:cNvGraphicFramePr>
          <p:nvPr>
            <p:extLst>
              <p:ext uri="{D42A27DB-BD31-4B8C-83A1-F6EECF244321}">
                <p14:modId xmlns:p14="http://schemas.microsoft.com/office/powerpoint/2010/main" val="1936459025"/>
              </p:ext>
            </p:extLst>
          </p:nvPr>
        </p:nvGraphicFramePr>
        <p:xfrm>
          <a:off x="2351584" y="3140968"/>
          <a:ext cx="5544616" cy="1483360"/>
        </p:xfrm>
        <a:graphic>
          <a:graphicData uri="http://schemas.openxmlformats.org/drawingml/2006/table">
            <a:tbl>
              <a:tblPr firstRow="1" bandRow="1">
                <a:tableStyleId>{5C22544A-7EE6-4342-B048-85BDC9FD1C3A}</a:tableStyleId>
              </a:tblPr>
              <a:tblGrid>
                <a:gridCol w="1543720">
                  <a:extLst>
                    <a:ext uri="{9D8B030D-6E8A-4147-A177-3AD203B41FA5}">
                      <a16:colId xmlns:a16="http://schemas.microsoft.com/office/drawing/2014/main" val="894210518"/>
                    </a:ext>
                  </a:extLst>
                </a:gridCol>
                <a:gridCol w="1872208">
                  <a:extLst>
                    <a:ext uri="{9D8B030D-6E8A-4147-A177-3AD203B41FA5}">
                      <a16:colId xmlns:a16="http://schemas.microsoft.com/office/drawing/2014/main" val="648886972"/>
                    </a:ext>
                  </a:extLst>
                </a:gridCol>
                <a:gridCol w="2128688">
                  <a:extLst>
                    <a:ext uri="{9D8B030D-6E8A-4147-A177-3AD203B41FA5}">
                      <a16:colId xmlns:a16="http://schemas.microsoft.com/office/drawing/2014/main" val="956459633"/>
                    </a:ext>
                  </a:extLst>
                </a:gridCol>
              </a:tblGrid>
              <a:tr h="370840">
                <a:tc>
                  <a:txBody>
                    <a:bodyPr/>
                    <a:lstStyle/>
                    <a:p>
                      <a:endParaRPr lang="en-SG" dirty="0"/>
                    </a:p>
                  </a:txBody>
                  <a:tcPr/>
                </a:tc>
                <a:tc>
                  <a:txBody>
                    <a:bodyPr/>
                    <a:lstStyle/>
                    <a:p>
                      <a:r>
                        <a:rPr lang="en-US" dirty="0"/>
                        <a:t>Clustering </a:t>
                      </a:r>
                      <a:endParaRPr lang="en-SG" dirty="0"/>
                    </a:p>
                  </a:txBody>
                  <a:tcPr/>
                </a:tc>
                <a:tc>
                  <a:txBody>
                    <a:bodyPr/>
                    <a:lstStyle/>
                    <a:p>
                      <a:r>
                        <a:rPr lang="en-US" dirty="0"/>
                        <a:t>Topic model</a:t>
                      </a:r>
                      <a:endParaRPr lang="en-SG" dirty="0"/>
                    </a:p>
                  </a:txBody>
                  <a:tcPr/>
                </a:tc>
                <a:extLst>
                  <a:ext uri="{0D108BD9-81ED-4DB2-BD59-A6C34878D82A}">
                    <a16:rowId xmlns:a16="http://schemas.microsoft.com/office/drawing/2014/main" val="3100190257"/>
                  </a:ext>
                </a:extLst>
              </a:tr>
              <a:tr h="370840">
                <a:tc>
                  <a:txBody>
                    <a:bodyPr/>
                    <a:lstStyle/>
                    <a:p>
                      <a:r>
                        <a:rPr lang="en-US" dirty="0"/>
                        <a:t>Custom</a:t>
                      </a:r>
                      <a:endParaRPr lang="en-SG" dirty="0"/>
                    </a:p>
                  </a:txBody>
                  <a:tcPr/>
                </a:tc>
                <a:tc>
                  <a:txBody>
                    <a:bodyPr/>
                    <a:lstStyle/>
                    <a:p>
                      <a:r>
                        <a:rPr lang="en-US" dirty="0"/>
                        <a:t>K-means</a:t>
                      </a:r>
                      <a:endParaRPr lang="en-SG" dirty="0"/>
                    </a:p>
                  </a:txBody>
                  <a:tcPr/>
                </a:tc>
                <a:tc>
                  <a:txBody>
                    <a:bodyPr/>
                    <a:lstStyle/>
                    <a:p>
                      <a:r>
                        <a:rPr lang="en-US" dirty="0"/>
                        <a:t>TF-</a:t>
                      </a:r>
                      <a:r>
                        <a:rPr lang="en-US" dirty="0" err="1"/>
                        <a:t>idf</a:t>
                      </a:r>
                      <a:endParaRPr lang="en-SG" dirty="0"/>
                    </a:p>
                  </a:txBody>
                  <a:tcPr/>
                </a:tc>
                <a:extLst>
                  <a:ext uri="{0D108BD9-81ED-4DB2-BD59-A6C34878D82A}">
                    <a16:rowId xmlns:a16="http://schemas.microsoft.com/office/drawing/2014/main" val="2003753610"/>
                  </a:ext>
                </a:extLst>
              </a:tr>
              <a:tr h="370840">
                <a:tc>
                  <a:txBody>
                    <a:bodyPr/>
                    <a:lstStyle/>
                    <a:p>
                      <a:r>
                        <a:rPr lang="en-US" dirty="0" err="1"/>
                        <a:t>Bertopic</a:t>
                      </a:r>
                      <a:endParaRPr lang="en-SG" dirty="0"/>
                    </a:p>
                  </a:txBody>
                  <a:tcPr/>
                </a:tc>
                <a:tc>
                  <a:txBody>
                    <a:bodyPr/>
                    <a:lstStyle/>
                    <a:p>
                      <a:r>
                        <a:rPr lang="en-US" dirty="0" err="1"/>
                        <a:t>Hdbscan</a:t>
                      </a:r>
                      <a:endParaRPr lang="en-SG" dirty="0"/>
                    </a:p>
                  </a:txBody>
                  <a:tcPr/>
                </a:tc>
                <a:tc>
                  <a:txBody>
                    <a:bodyPr/>
                    <a:lstStyle/>
                    <a:p>
                      <a:r>
                        <a:rPr lang="en-US" dirty="0" err="1"/>
                        <a:t>Bertopic</a:t>
                      </a:r>
                      <a:endParaRPr lang="en-SG" dirty="0"/>
                    </a:p>
                  </a:txBody>
                  <a:tcPr/>
                </a:tc>
                <a:extLst>
                  <a:ext uri="{0D108BD9-81ED-4DB2-BD59-A6C34878D82A}">
                    <a16:rowId xmlns:a16="http://schemas.microsoft.com/office/drawing/2014/main" val="3757573905"/>
                  </a:ext>
                </a:extLst>
              </a:tr>
              <a:tr h="370840">
                <a:tc>
                  <a:txBody>
                    <a:bodyPr/>
                    <a:lstStyle/>
                    <a:p>
                      <a:r>
                        <a:rPr lang="en-US" dirty="0" err="1"/>
                        <a:t>Bertopic</a:t>
                      </a:r>
                      <a:r>
                        <a:rPr lang="en-US" dirty="0"/>
                        <a:t> </a:t>
                      </a:r>
                      <a:endParaRPr lang="en-SG" dirty="0"/>
                    </a:p>
                  </a:txBody>
                  <a:tcPr/>
                </a:tc>
                <a:tc>
                  <a:txBody>
                    <a:bodyPr/>
                    <a:lstStyle/>
                    <a:p>
                      <a:r>
                        <a:rPr lang="en-US" dirty="0"/>
                        <a:t>K-means</a:t>
                      </a:r>
                      <a:endParaRPr lang="en-SG" dirty="0"/>
                    </a:p>
                  </a:txBody>
                  <a:tcPr/>
                </a:tc>
                <a:tc>
                  <a:txBody>
                    <a:bodyPr/>
                    <a:lstStyle/>
                    <a:p>
                      <a:r>
                        <a:rPr lang="en-US" dirty="0" err="1"/>
                        <a:t>Bertopic</a:t>
                      </a:r>
                      <a:endParaRPr lang="en-SG" dirty="0"/>
                    </a:p>
                  </a:txBody>
                  <a:tcPr/>
                </a:tc>
                <a:extLst>
                  <a:ext uri="{0D108BD9-81ED-4DB2-BD59-A6C34878D82A}">
                    <a16:rowId xmlns:a16="http://schemas.microsoft.com/office/drawing/2014/main" val="191075782"/>
                  </a:ext>
                </a:extLst>
              </a:tr>
            </a:tbl>
          </a:graphicData>
        </a:graphic>
      </p:graphicFrame>
    </p:spTree>
    <p:extLst>
      <p:ext uri="{BB962C8B-B14F-4D97-AF65-F5344CB8AC3E}">
        <p14:creationId xmlns:p14="http://schemas.microsoft.com/office/powerpoint/2010/main" val="344596839"/>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altLang="ja-JP" dirty="0" err="1"/>
              <a:t>GenAI</a:t>
            </a:r>
            <a:r>
              <a:rPr lang="en-US" altLang="ja-JP" dirty="0"/>
              <a:t>: </a:t>
            </a:r>
            <a:r>
              <a:rPr lang="en-US" altLang="ja-JP" dirty="0" err="1"/>
              <a:t>BerTopic</a:t>
            </a:r>
            <a:r>
              <a:rPr lang="en-US" altLang="ja-JP" dirty="0"/>
              <a:t> + HDBSCAN</a:t>
            </a:r>
            <a:endParaRPr lang="ja-JP" altLang="en-US" dirty="0"/>
          </a:p>
        </p:txBody>
      </p:sp>
      <p:sp>
        <p:nvSpPr>
          <p:cNvPr id="3" name="TextBox 2">
            <a:extLst>
              <a:ext uri="{FF2B5EF4-FFF2-40B4-BE49-F238E27FC236}">
                <a16:creationId xmlns:a16="http://schemas.microsoft.com/office/drawing/2014/main" id="{0BEF4959-239E-5405-2932-0750B4C1C40B}"/>
              </a:ext>
            </a:extLst>
          </p:cNvPr>
          <p:cNvSpPr txBox="1"/>
          <p:nvPr/>
        </p:nvSpPr>
        <p:spPr>
          <a:xfrm>
            <a:off x="512485" y="1268760"/>
            <a:ext cx="4500500" cy="2585323"/>
          </a:xfrm>
          <a:prstGeom prst="rect">
            <a:avLst/>
          </a:prstGeom>
          <a:noFill/>
        </p:spPr>
        <p:txBody>
          <a:bodyPr wrap="square">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rPr>
              <a:t>Very skewed distribution of topics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solidFill>
                  <a:srgbClr val="000000"/>
                </a:solidFill>
                <a:latin typeface="Calibri" panose="020F0502020204030204" pitchFamily="34" charset="0"/>
                <a:cs typeface="Calibri" panose="020F0502020204030204" pitchFamily="34" charset="0"/>
              </a:rPr>
              <a:t>One cluster happens to be in -1 implying that is an outlier</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rPr>
              <a:t>Topic is not meaningful</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solidFill>
                  <a:srgbClr val="000000"/>
                </a:solidFill>
                <a:latin typeface="Calibri" panose="020F0502020204030204" pitchFamily="34" charset="0"/>
                <a:cs typeface="Calibri" panose="020F0502020204030204" pitchFamily="34" charset="0"/>
              </a:rPr>
              <a:t>The most significant topic is not informative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rPr>
              <a:t>Sort of intuitive- but for quantification and formalization requires appropriate metrics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1" lang="en-SG"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endParaRPr>
          </a:p>
        </p:txBody>
      </p:sp>
      <p:pic>
        <p:nvPicPr>
          <p:cNvPr id="11" name="Picture 10" descr="A screen shot of a graph&#10;&#10;Description automatically generated">
            <a:extLst>
              <a:ext uri="{FF2B5EF4-FFF2-40B4-BE49-F238E27FC236}">
                <a16:creationId xmlns:a16="http://schemas.microsoft.com/office/drawing/2014/main" id="{383EAAEC-0A40-1675-2B2B-7ACF954B4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880" y="1165625"/>
            <a:ext cx="5914205" cy="4872083"/>
          </a:xfrm>
          <a:prstGeom prst="rect">
            <a:avLst/>
          </a:prstGeom>
        </p:spPr>
      </p:pic>
    </p:spTree>
    <p:extLst>
      <p:ext uri="{BB962C8B-B14F-4D97-AF65-F5344CB8AC3E}">
        <p14:creationId xmlns:p14="http://schemas.microsoft.com/office/powerpoint/2010/main" val="142668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B22F0315-C27E-EB9D-3CDD-6F27CAB1754C}"/>
              </a:ext>
            </a:extLst>
          </p:cNvPr>
          <p:cNvSpPr txBox="1"/>
          <p:nvPr/>
        </p:nvSpPr>
        <p:spPr>
          <a:xfrm>
            <a:off x="5956047" y="4731577"/>
            <a:ext cx="4173386" cy="677108"/>
          </a:xfrm>
          <a:prstGeom prst="rect">
            <a:avLst/>
          </a:prstGeom>
          <a:noFill/>
        </p:spPr>
        <p:txBody>
          <a:bodyPr wrap="square">
            <a:spAutoFit/>
          </a:bodyPr>
          <a:lstStyle/>
          <a:p>
            <a:r>
              <a:rPr lang="en-US" sz="1400" dirty="0">
                <a:solidFill>
                  <a:srgbClr val="0000FF"/>
                </a:solidFill>
                <a:latin typeface="+mn-lt"/>
              </a:rPr>
              <a:t>Near zero:</a:t>
            </a:r>
          </a:p>
          <a:p>
            <a:pPr marL="171450" indent="-171450">
              <a:buFont typeface="Arial" panose="020B0604020202020204" pitchFamily="34" charset="0"/>
              <a:buChar char="•"/>
            </a:pPr>
            <a:r>
              <a:rPr lang="en-US" sz="1200" dirty="0">
                <a:solidFill>
                  <a:srgbClr val="0000FF"/>
                </a:solidFill>
                <a:latin typeface="+mn-lt"/>
              </a:rPr>
              <a:t>distribution is fairly symmetrical, meaning the information content is more evenly distributed among the nodes</a:t>
            </a:r>
            <a:endParaRPr lang="en-SG" sz="1200" dirty="0">
              <a:solidFill>
                <a:srgbClr val="0000FF"/>
              </a:solidFill>
              <a:latin typeface="+mn-lt"/>
            </a:endParaRPr>
          </a:p>
        </p:txBody>
      </p:sp>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US" dirty="0"/>
              <a:t>Metrices to compared different graphs</a:t>
            </a:r>
          </a:p>
        </p:txBody>
      </p:sp>
      <p:cxnSp>
        <p:nvCxnSpPr>
          <p:cNvPr id="4" name="Straight Arrow Connector 3">
            <a:extLst>
              <a:ext uri="{FF2B5EF4-FFF2-40B4-BE49-F238E27FC236}">
                <a16:creationId xmlns:a16="http://schemas.microsoft.com/office/drawing/2014/main" id="{5E434CD4-D582-945E-96A0-AA3A6E928FF5}"/>
              </a:ext>
            </a:extLst>
          </p:cNvPr>
          <p:cNvCxnSpPr>
            <a:cxnSpLocks/>
          </p:cNvCxnSpPr>
          <p:nvPr/>
        </p:nvCxnSpPr>
        <p:spPr>
          <a:xfrm>
            <a:off x="2063556" y="4731577"/>
            <a:ext cx="82089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0F09327-7D45-C6B1-E282-EB761AA94F21}"/>
              </a:ext>
            </a:extLst>
          </p:cNvPr>
          <p:cNvCxnSpPr>
            <a:cxnSpLocks/>
          </p:cNvCxnSpPr>
          <p:nvPr/>
        </p:nvCxnSpPr>
        <p:spPr>
          <a:xfrm flipV="1">
            <a:off x="5951984" y="980728"/>
            <a:ext cx="0" cy="53766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712A7B3-D1BB-942F-7E41-B9A6BD927BE7}"/>
              </a:ext>
            </a:extLst>
          </p:cNvPr>
          <p:cNvSpPr txBox="1"/>
          <p:nvPr/>
        </p:nvSpPr>
        <p:spPr>
          <a:xfrm>
            <a:off x="3287310" y="4793132"/>
            <a:ext cx="2246797" cy="1169551"/>
          </a:xfrm>
          <a:prstGeom prst="rect">
            <a:avLst/>
          </a:prstGeom>
          <a:noFill/>
        </p:spPr>
        <p:txBody>
          <a:bodyPr wrap="square">
            <a:spAutoFit/>
          </a:bodyPr>
          <a:lstStyle/>
          <a:p>
            <a:r>
              <a:rPr lang="en-SG" sz="1400" b="1" dirty="0">
                <a:solidFill>
                  <a:srgbClr val="0000FF"/>
                </a:solidFill>
                <a:latin typeface="+mn-lt"/>
              </a:rPr>
              <a:t>Skewness</a:t>
            </a:r>
          </a:p>
          <a:p>
            <a:r>
              <a:rPr lang="en-US" sz="1400" dirty="0">
                <a:solidFill>
                  <a:srgbClr val="0000FF"/>
                </a:solidFill>
                <a:latin typeface="+mn-lt"/>
              </a:rPr>
              <a:t>measures the asymmetry of the distribution of information content in the nodes</a:t>
            </a:r>
            <a:endParaRPr lang="en-SG" sz="1400" dirty="0">
              <a:solidFill>
                <a:srgbClr val="0000FF"/>
              </a:solidFill>
              <a:latin typeface="+mn-lt"/>
            </a:endParaRPr>
          </a:p>
        </p:txBody>
      </p:sp>
      <p:sp>
        <p:nvSpPr>
          <p:cNvPr id="12" name="Plus Sign 11">
            <a:extLst>
              <a:ext uri="{FF2B5EF4-FFF2-40B4-BE49-F238E27FC236}">
                <a16:creationId xmlns:a16="http://schemas.microsoft.com/office/drawing/2014/main" id="{DD05511F-78E6-F758-00CC-EA052D8DA676}"/>
              </a:ext>
            </a:extLst>
          </p:cNvPr>
          <p:cNvSpPr/>
          <p:nvPr/>
        </p:nvSpPr>
        <p:spPr>
          <a:xfrm>
            <a:off x="10992548" y="4825308"/>
            <a:ext cx="504052" cy="432045"/>
          </a:xfrm>
          <a:prstGeom prst="mathPlu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Minus Sign 12">
            <a:extLst>
              <a:ext uri="{FF2B5EF4-FFF2-40B4-BE49-F238E27FC236}">
                <a16:creationId xmlns:a16="http://schemas.microsoft.com/office/drawing/2014/main" id="{8D692538-19BB-51A0-1BAB-9F626005111E}"/>
              </a:ext>
            </a:extLst>
          </p:cNvPr>
          <p:cNvSpPr/>
          <p:nvPr/>
        </p:nvSpPr>
        <p:spPr>
          <a:xfrm>
            <a:off x="2423596" y="4903714"/>
            <a:ext cx="432040" cy="360039"/>
          </a:xfrm>
          <a:prstGeom prst="mathMinu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7FDC2D13-68BF-D2E5-E93B-59A2AB85A391}"/>
              </a:ext>
            </a:extLst>
          </p:cNvPr>
          <p:cNvSpPr txBox="1"/>
          <p:nvPr/>
        </p:nvSpPr>
        <p:spPr>
          <a:xfrm>
            <a:off x="9189489" y="3474985"/>
            <a:ext cx="2934604" cy="1231106"/>
          </a:xfrm>
          <a:prstGeom prst="rect">
            <a:avLst/>
          </a:prstGeom>
          <a:noFill/>
        </p:spPr>
        <p:txBody>
          <a:bodyPr wrap="square">
            <a:spAutoFit/>
          </a:bodyPr>
          <a:lstStyle/>
          <a:p>
            <a:r>
              <a:rPr lang="en-US" sz="1400" dirty="0">
                <a:solidFill>
                  <a:srgbClr val="0000FF"/>
                </a:solidFill>
                <a:latin typeface="+mn-lt"/>
              </a:rPr>
              <a:t>High +</a:t>
            </a:r>
            <a:r>
              <a:rPr lang="en-US" sz="1400" dirty="0" err="1">
                <a:solidFill>
                  <a:srgbClr val="0000FF"/>
                </a:solidFill>
                <a:latin typeface="+mn-lt"/>
              </a:rPr>
              <a:t>ve</a:t>
            </a:r>
            <a:r>
              <a:rPr lang="en-US" sz="1400" dirty="0">
                <a:solidFill>
                  <a:srgbClr val="0000FF"/>
                </a:solidFill>
                <a:latin typeface="+mn-lt"/>
              </a:rPr>
              <a:t>:</a:t>
            </a:r>
          </a:p>
          <a:p>
            <a:pPr marL="171450" indent="-171450">
              <a:buFont typeface="Arial" panose="020B0604020202020204" pitchFamily="34" charset="0"/>
              <a:buChar char="•"/>
            </a:pPr>
            <a:r>
              <a:rPr lang="en-US" sz="1200" dirty="0">
                <a:solidFill>
                  <a:srgbClr val="0000FF"/>
                </a:solidFill>
                <a:latin typeface="+mn-lt"/>
              </a:rPr>
              <a:t>distribution has a longer or fatter tail on the right side</a:t>
            </a:r>
          </a:p>
          <a:p>
            <a:pPr marL="171450" indent="-171450">
              <a:buFont typeface="Arial" panose="020B0604020202020204" pitchFamily="34" charset="0"/>
              <a:buChar char="•"/>
            </a:pPr>
            <a:r>
              <a:rPr lang="en-US" sz="1200" dirty="0">
                <a:solidFill>
                  <a:srgbClr val="0000FF"/>
                </a:solidFill>
                <a:latin typeface="+mn-lt"/>
              </a:rPr>
              <a:t>a few nodes with very high information content, while most nodes have lower information content</a:t>
            </a:r>
          </a:p>
        </p:txBody>
      </p:sp>
      <p:sp>
        <p:nvSpPr>
          <p:cNvPr id="17" name="TextBox 16">
            <a:extLst>
              <a:ext uri="{FF2B5EF4-FFF2-40B4-BE49-F238E27FC236}">
                <a16:creationId xmlns:a16="http://schemas.microsoft.com/office/drawing/2014/main" id="{38FF8C66-2FE9-CF34-55D0-D2A9331FF831}"/>
              </a:ext>
            </a:extLst>
          </p:cNvPr>
          <p:cNvSpPr txBox="1"/>
          <p:nvPr/>
        </p:nvSpPr>
        <p:spPr>
          <a:xfrm>
            <a:off x="661276" y="3229737"/>
            <a:ext cx="3750411" cy="1415772"/>
          </a:xfrm>
          <a:prstGeom prst="rect">
            <a:avLst/>
          </a:prstGeom>
          <a:noFill/>
        </p:spPr>
        <p:txBody>
          <a:bodyPr wrap="square">
            <a:spAutoFit/>
          </a:bodyPr>
          <a:lstStyle/>
          <a:p>
            <a:r>
              <a:rPr lang="en-US" sz="1400" dirty="0">
                <a:solidFill>
                  <a:srgbClr val="0000FF"/>
                </a:solidFill>
                <a:latin typeface="+mn-lt"/>
              </a:rPr>
              <a:t>High -</a:t>
            </a:r>
            <a:r>
              <a:rPr lang="en-US" sz="1400" dirty="0" err="1">
                <a:solidFill>
                  <a:srgbClr val="0000FF"/>
                </a:solidFill>
                <a:latin typeface="+mn-lt"/>
              </a:rPr>
              <a:t>ve</a:t>
            </a:r>
            <a:r>
              <a:rPr lang="en-US" sz="1400" dirty="0">
                <a:solidFill>
                  <a:srgbClr val="0000FF"/>
                </a:solidFill>
                <a:latin typeface="+mn-lt"/>
              </a:rPr>
              <a:t>:</a:t>
            </a:r>
          </a:p>
          <a:p>
            <a:pPr marL="171450" indent="-171450">
              <a:buFont typeface="Arial" panose="020B0604020202020204" pitchFamily="34" charset="0"/>
              <a:buChar char="•"/>
            </a:pPr>
            <a:r>
              <a:rPr lang="en-US" sz="1200" dirty="0">
                <a:solidFill>
                  <a:srgbClr val="0000FF"/>
                </a:solidFill>
                <a:latin typeface="+mn-lt"/>
              </a:rPr>
              <a:t>the distribution has a longer or fatter tail on the left side. </a:t>
            </a:r>
          </a:p>
          <a:p>
            <a:pPr marL="171450" indent="-171450">
              <a:buFont typeface="Arial" panose="020B0604020202020204" pitchFamily="34" charset="0"/>
              <a:buChar char="•"/>
            </a:pPr>
            <a:r>
              <a:rPr lang="en-US" sz="1200" dirty="0">
                <a:solidFill>
                  <a:srgbClr val="0000FF"/>
                </a:solidFill>
                <a:latin typeface="+mn-lt"/>
              </a:rPr>
              <a:t>a few nodes with very low information content, while most nodes have higher information content</a:t>
            </a:r>
          </a:p>
          <a:p>
            <a:pPr marL="171450" indent="-171450">
              <a:buFont typeface="Arial" panose="020B0604020202020204" pitchFamily="34" charset="0"/>
              <a:buChar char="•"/>
            </a:pPr>
            <a:r>
              <a:rPr lang="en-US" sz="1200" dirty="0">
                <a:solidFill>
                  <a:srgbClr val="0000FF"/>
                </a:solidFill>
                <a:latin typeface="+mn-lt"/>
              </a:rPr>
              <a:t>a tree where a few nodes are not very informative, but most nodes are.</a:t>
            </a:r>
            <a:endParaRPr lang="en-SG" sz="1200" dirty="0">
              <a:solidFill>
                <a:srgbClr val="0000FF"/>
              </a:solidFill>
              <a:latin typeface="+mn-lt"/>
            </a:endParaRPr>
          </a:p>
        </p:txBody>
      </p:sp>
      <p:sp>
        <p:nvSpPr>
          <p:cNvPr id="22" name="TextBox 21">
            <a:extLst>
              <a:ext uri="{FF2B5EF4-FFF2-40B4-BE49-F238E27FC236}">
                <a16:creationId xmlns:a16="http://schemas.microsoft.com/office/drawing/2014/main" id="{FCA4646D-C576-7CA4-EE08-EE0CDBD11639}"/>
              </a:ext>
            </a:extLst>
          </p:cNvPr>
          <p:cNvSpPr txBox="1"/>
          <p:nvPr/>
        </p:nvSpPr>
        <p:spPr>
          <a:xfrm>
            <a:off x="1923528" y="1009471"/>
            <a:ext cx="3912259" cy="1169551"/>
          </a:xfrm>
          <a:prstGeom prst="rect">
            <a:avLst/>
          </a:prstGeom>
          <a:noFill/>
        </p:spPr>
        <p:txBody>
          <a:bodyPr wrap="square">
            <a:spAutoFit/>
          </a:bodyPr>
          <a:lstStyle/>
          <a:p>
            <a:r>
              <a:rPr lang="en-US" sz="1400" b="1" dirty="0">
                <a:solidFill>
                  <a:srgbClr val="FF00FF"/>
                </a:solidFill>
                <a:latin typeface="+mn-lt"/>
              </a:rPr>
              <a:t>Kurtosis</a:t>
            </a:r>
            <a:r>
              <a:rPr lang="en-US" sz="1400" dirty="0">
                <a:solidFill>
                  <a:srgbClr val="FF00FF"/>
                </a:solidFill>
                <a:latin typeface="+mn-lt"/>
              </a:rPr>
              <a:t> measures the "</a:t>
            </a:r>
            <a:r>
              <a:rPr lang="en-US" sz="1400" dirty="0" err="1">
                <a:solidFill>
                  <a:srgbClr val="FF00FF"/>
                </a:solidFill>
                <a:latin typeface="+mn-lt"/>
              </a:rPr>
              <a:t>tailedness</a:t>
            </a:r>
            <a:r>
              <a:rPr lang="en-US" sz="1400" dirty="0">
                <a:solidFill>
                  <a:srgbClr val="FF00FF"/>
                </a:solidFill>
                <a:latin typeface="+mn-lt"/>
              </a:rPr>
              <a:t>" or the </a:t>
            </a:r>
            <a:r>
              <a:rPr lang="en-US" sz="1400" dirty="0" err="1">
                <a:solidFill>
                  <a:srgbClr val="FF00FF"/>
                </a:solidFill>
                <a:latin typeface="+mn-lt"/>
              </a:rPr>
              <a:t>peakedness</a:t>
            </a:r>
            <a:r>
              <a:rPr lang="en-US" sz="1400" dirty="0">
                <a:solidFill>
                  <a:srgbClr val="FF00FF"/>
                </a:solidFill>
                <a:latin typeface="+mn-lt"/>
              </a:rPr>
              <a:t> of the </a:t>
            </a:r>
          </a:p>
          <a:p>
            <a:pPr marL="285750" indent="-285750">
              <a:buFont typeface="Arial" panose="020B0604020202020204" pitchFamily="34" charset="0"/>
              <a:buChar char="•"/>
            </a:pPr>
            <a:r>
              <a:rPr lang="en-US" sz="1400" dirty="0">
                <a:solidFill>
                  <a:srgbClr val="FF00FF"/>
                </a:solidFill>
                <a:latin typeface="+mn-lt"/>
              </a:rPr>
              <a:t>distribution of information content, </a:t>
            </a:r>
          </a:p>
          <a:p>
            <a:pPr marL="285750" indent="-285750">
              <a:buFont typeface="Arial" panose="020B0604020202020204" pitchFamily="34" charset="0"/>
              <a:buChar char="•"/>
            </a:pPr>
            <a:r>
              <a:rPr lang="en-US" sz="1400" dirty="0">
                <a:solidFill>
                  <a:srgbClr val="FF00FF"/>
                </a:solidFill>
                <a:latin typeface="+mn-lt"/>
              </a:rPr>
              <a:t>presence of outliers and </a:t>
            </a:r>
          </a:p>
          <a:p>
            <a:pPr marL="285750" indent="-285750">
              <a:buFont typeface="Arial" panose="020B0604020202020204" pitchFamily="34" charset="0"/>
              <a:buChar char="•"/>
            </a:pPr>
            <a:r>
              <a:rPr lang="en-US" sz="1400" dirty="0">
                <a:solidFill>
                  <a:srgbClr val="FF00FF"/>
                </a:solidFill>
                <a:latin typeface="+mn-lt"/>
              </a:rPr>
              <a:t>the overall shape of the distribution</a:t>
            </a:r>
            <a:endParaRPr lang="en-SG" sz="1400" dirty="0">
              <a:solidFill>
                <a:srgbClr val="FF00FF"/>
              </a:solidFill>
              <a:latin typeface="+mn-lt"/>
            </a:endParaRPr>
          </a:p>
        </p:txBody>
      </p:sp>
      <p:sp>
        <p:nvSpPr>
          <p:cNvPr id="24" name="TextBox 23">
            <a:extLst>
              <a:ext uri="{FF2B5EF4-FFF2-40B4-BE49-F238E27FC236}">
                <a16:creationId xmlns:a16="http://schemas.microsoft.com/office/drawing/2014/main" id="{9653F887-47DC-DBB2-A880-D97FEBB71D93}"/>
              </a:ext>
            </a:extLst>
          </p:cNvPr>
          <p:cNvSpPr txBox="1"/>
          <p:nvPr/>
        </p:nvSpPr>
        <p:spPr>
          <a:xfrm>
            <a:off x="6096000" y="978693"/>
            <a:ext cx="3551312" cy="1231106"/>
          </a:xfrm>
          <a:prstGeom prst="rect">
            <a:avLst/>
          </a:prstGeom>
          <a:noFill/>
        </p:spPr>
        <p:txBody>
          <a:bodyPr wrap="square">
            <a:spAutoFit/>
          </a:bodyPr>
          <a:lstStyle/>
          <a:p>
            <a:r>
              <a:rPr lang="en-US" sz="1400" dirty="0">
                <a:solidFill>
                  <a:srgbClr val="FF00FF"/>
                </a:solidFill>
                <a:latin typeface="+mn-lt"/>
              </a:rPr>
              <a:t>If the kurtosis is high, </a:t>
            </a:r>
          </a:p>
          <a:p>
            <a:pPr marL="171450" indent="-171450">
              <a:buFont typeface="Arial" panose="020B0604020202020204" pitchFamily="34" charset="0"/>
              <a:buChar char="•"/>
            </a:pPr>
            <a:r>
              <a:rPr lang="en-US" sz="1200" dirty="0">
                <a:solidFill>
                  <a:srgbClr val="FF00FF"/>
                </a:solidFill>
                <a:latin typeface="+mn-lt"/>
              </a:rPr>
              <a:t>the distribution has heavier tails and a sharper peak compared to a normal distribution</a:t>
            </a:r>
          </a:p>
          <a:p>
            <a:pPr marL="171450" indent="-171450">
              <a:buFont typeface="Arial" panose="020B0604020202020204" pitchFamily="34" charset="0"/>
              <a:buChar char="•"/>
            </a:pPr>
            <a:r>
              <a:rPr lang="en-US" sz="1200" dirty="0">
                <a:solidFill>
                  <a:srgbClr val="FF00FF"/>
                </a:solidFill>
                <a:latin typeface="+mn-lt"/>
              </a:rPr>
              <a:t>there are more nodes with extreme information content values (either very high or very low) than would be expected in a normal distribution.</a:t>
            </a:r>
            <a:endParaRPr lang="en-SG" sz="1200" dirty="0">
              <a:solidFill>
                <a:srgbClr val="FF00FF"/>
              </a:solidFill>
              <a:latin typeface="+mn-lt"/>
            </a:endParaRPr>
          </a:p>
        </p:txBody>
      </p:sp>
      <p:sp>
        <p:nvSpPr>
          <p:cNvPr id="27" name="TextBox 26">
            <a:extLst>
              <a:ext uri="{FF2B5EF4-FFF2-40B4-BE49-F238E27FC236}">
                <a16:creationId xmlns:a16="http://schemas.microsoft.com/office/drawing/2014/main" id="{703968F1-16BF-5E43-990E-71A0B2220180}"/>
              </a:ext>
            </a:extLst>
          </p:cNvPr>
          <p:cNvSpPr txBox="1"/>
          <p:nvPr/>
        </p:nvSpPr>
        <p:spPr>
          <a:xfrm>
            <a:off x="6036459" y="5404847"/>
            <a:ext cx="3639634" cy="1046440"/>
          </a:xfrm>
          <a:prstGeom prst="rect">
            <a:avLst/>
          </a:prstGeom>
          <a:noFill/>
        </p:spPr>
        <p:txBody>
          <a:bodyPr wrap="square">
            <a:spAutoFit/>
          </a:bodyPr>
          <a:lstStyle/>
          <a:p>
            <a:r>
              <a:rPr lang="en-US" sz="1400" dirty="0">
                <a:solidFill>
                  <a:srgbClr val="FF00FF"/>
                </a:solidFill>
                <a:latin typeface="+mn-lt"/>
              </a:rPr>
              <a:t>High –</a:t>
            </a:r>
            <a:r>
              <a:rPr lang="en-US" sz="1400" dirty="0" err="1">
                <a:solidFill>
                  <a:srgbClr val="FF00FF"/>
                </a:solidFill>
                <a:latin typeface="+mn-lt"/>
              </a:rPr>
              <a:t>ve</a:t>
            </a:r>
            <a:r>
              <a:rPr lang="en-US" sz="1400" dirty="0">
                <a:solidFill>
                  <a:srgbClr val="FF00FF"/>
                </a:solidFill>
                <a:latin typeface="+mn-lt"/>
              </a:rPr>
              <a:t>:</a:t>
            </a:r>
          </a:p>
          <a:p>
            <a:pPr marL="171450" indent="-171450">
              <a:buFont typeface="Arial" panose="020B0604020202020204" pitchFamily="34" charset="0"/>
              <a:buChar char="•"/>
            </a:pPr>
            <a:r>
              <a:rPr lang="en-US" sz="1200" dirty="0">
                <a:solidFill>
                  <a:srgbClr val="FF00FF"/>
                </a:solidFill>
                <a:latin typeface="+mn-lt"/>
              </a:rPr>
              <a:t>lighter tails and a flatter peak compared to a normal distribution. </a:t>
            </a:r>
          </a:p>
          <a:p>
            <a:pPr marL="171450" indent="-171450">
              <a:buFont typeface="Arial" panose="020B0604020202020204" pitchFamily="34" charset="0"/>
              <a:buChar char="•"/>
            </a:pPr>
            <a:r>
              <a:rPr lang="en-US" sz="1200" dirty="0">
                <a:solidFill>
                  <a:srgbClr val="FF00FF"/>
                </a:solidFill>
                <a:latin typeface="+mn-lt"/>
              </a:rPr>
              <a:t>the information content is more evenly spread out, with fewer extreme values. </a:t>
            </a:r>
            <a:endParaRPr lang="en-SG" sz="1200" dirty="0">
              <a:solidFill>
                <a:srgbClr val="FF00FF"/>
              </a:solidFill>
              <a:latin typeface="+mn-lt"/>
            </a:endParaRPr>
          </a:p>
        </p:txBody>
      </p:sp>
      <p:sp>
        <p:nvSpPr>
          <p:cNvPr id="30" name="TextBox 29">
            <a:extLst>
              <a:ext uri="{FF2B5EF4-FFF2-40B4-BE49-F238E27FC236}">
                <a16:creationId xmlns:a16="http://schemas.microsoft.com/office/drawing/2014/main" id="{B6BAC31D-C027-7ED8-F56B-05A583E181D4}"/>
              </a:ext>
            </a:extLst>
          </p:cNvPr>
          <p:cNvSpPr txBox="1"/>
          <p:nvPr/>
        </p:nvSpPr>
        <p:spPr>
          <a:xfrm>
            <a:off x="6005521" y="3105728"/>
            <a:ext cx="3090967" cy="1415772"/>
          </a:xfrm>
          <a:prstGeom prst="rect">
            <a:avLst/>
          </a:prstGeom>
          <a:noFill/>
        </p:spPr>
        <p:txBody>
          <a:bodyPr wrap="square">
            <a:spAutoFit/>
          </a:bodyPr>
          <a:lstStyle/>
          <a:p>
            <a:r>
              <a:rPr lang="en-US" sz="1400" dirty="0">
                <a:solidFill>
                  <a:srgbClr val="FF00FF"/>
                </a:solidFill>
                <a:latin typeface="+mn-lt"/>
              </a:rPr>
              <a:t>A kurtosis close to zero </a:t>
            </a:r>
          </a:p>
          <a:p>
            <a:pPr marL="171450" indent="-171450">
              <a:buFont typeface="Arial" panose="020B0604020202020204" pitchFamily="34" charset="0"/>
              <a:buChar char="•"/>
            </a:pPr>
            <a:r>
              <a:rPr lang="en-US" sz="1200" dirty="0">
                <a:solidFill>
                  <a:srgbClr val="FF00FF"/>
                </a:solidFill>
                <a:latin typeface="+mn-lt"/>
              </a:rPr>
              <a:t>distribution is similar to a normal distribution in terms of tail behavior and peak</a:t>
            </a:r>
          </a:p>
          <a:p>
            <a:pPr marL="171450" indent="-171450">
              <a:buFont typeface="Arial" panose="020B0604020202020204" pitchFamily="34" charset="0"/>
              <a:buChar char="•"/>
            </a:pPr>
            <a:r>
              <a:rPr lang="en-US" sz="1200" dirty="0">
                <a:solidFill>
                  <a:srgbClr val="FF00FF"/>
                </a:solidFill>
                <a:latin typeface="+mn-lt"/>
              </a:rPr>
              <a:t>information content is spread out in a way that's expected under normal circumstances, without too many outliers.</a:t>
            </a:r>
            <a:endParaRPr lang="en-SG" sz="1200" dirty="0">
              <a:solidFill>
                <a:srgbClr val="FF00FF"/>
              </a:solidFill>
              <a:latin typeface="+mn-lt"/>
            </a:endParaRPr>
          </a:p>
        </p:txBody>
      </p:sp>
      <p:sp>
        <p:nvSpPr>
          <p:cNvPr id="31" name="Minus Sign 30">
            <a:extLst>
              <a:ext uri="{FF2B5EF4-FFF2-40B4-BE49-F238E27FC236}">
                <a16:creationId xmlns:a16="http://schemas.microsoft.com/office/drawing/2014/main" id="{70538C70-C666-7E68-7B05-27794FF6FF45}"/>
              </a:ext>
            </a:extLst>
          </p:cNvPr>
          <p:cNvSpPr/>
          <p:nvPr/>
        </p:nvSpPr>
        <p:spPr>
          <a:xfrm>
            <a:off x="5422534" y="6091248"/>
            <a:ext cx="432040" cy="360039"/>
          </a:xfrm>
          <a:prstGeom prst="mathMinu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Plus Sign 33">
            <a:extLst>
              <a:ext uri="{FF2B5EF4-FFF2-40B4-BE49-F238E27FC236}">
                <a16:creationId xmlns:a16="http://schemas.microsoft.com/office/drawing/2014/main" id="{7F19AC66-D535-734D-4AF5-DE77F9438C80}"/>
              </a:ext>
            </a:extLst>
          </p:cNvPr>
          <p:cNvSpPr/>
          <p:nvPr/>
        </p:nvSpPr>
        <p:spPr>
          <a:xfrm>
            <a:off x="10247920" y="1105938"/>
            <a:ext cx="504052" cy="432045"/>
          </a:xfrm>
          <a:prstGeom prst="mathPlu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45833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US" dirty="0"/>
              <a:t>Weighted Freq of Words</a:t>
            </a:r>
          </a:p>
        </p:txBody>
      </p:sp>
      <p:sp>
        <p:nvSpPr>
          <p:cNvPr id="8" name="TextBox 7">
            <a:extLst>
              <a:ext uri="{FF2B5EF4-FFF2-40B4-BE49-F238E27FC236}">
                <a16:creationId xmlns:a16="http://schemas.microsoft.com/office/drawing/2014/main" id="{FED13922-2C71-96FE-FB6D-D758AF1F5BC1}"/>
              </a:ext>
            </a:extLst>
          </p:cNvPr>
          <p:cNvSpPr txBox="1"/>
          <p:nvPr/>
        </p:nvSpPr>
        <p:spPr>
          <a:xfrm>
            <a:off x="767408" y="908720"/>
            <a:ext cx="1065718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00FF"/>
                </a:solidFill>
              </a:rPr>
              <a:t>High Positive Skewness and High Kurtosis</a:t>
            </a:r>
            <a:r>
              <a:rPr lang="en-US" dirty="0"/>
              <a:t>: few nodes are highly informative (outliers) while most nodes have lower information content.</a:t>
            </a:r>
          </a:p>
          <a:p>
            <a:pPr marL="285750" indent="-285750">
              <a:buFont typeface="Arial" panose="020B0604020202020204" pitchFamily="34" charset="0"/>
              <a:buChar char="•"/>
            </a:pPr>
            <a:r>
              <a:rPr lang="en-US" dirty="0">
                <a:solidFill>
                  <a:srgbClr val="0000FF"/>
                </a:solidFill>
              </a:rPr>
              <a:t>High Negative Skewness and High Kurtosis</a:t>
            </a:r>
            <a:r>
              <a:rPr lang="en-US" dirty="0"/>
              <a:t>: most nodes are highly informative, but a few nodes have very low information content (outliers).</a:t>
            </a:r>
          </a:p>
          <a:p>
            <a:pPr marL="285750" indent="-285750">
              <a:buFont typeface="Arial" panose="020B0604020202020204" pitchFamily="34" charset="0"/>
              <a:buChar char="•"/>
            </a:pPr>
            <a:r>
              <a:rPr lang="en-US" dirty="0">
                <a:solidFill>
                  <a:srgbClr val="0000FF"/>
                </a:solidFill>
              </a:rPr>
              <a:t>Low Skewness and High Kurtosis</a:t>
            </a:r>
            <a:r>
              <a:rPr lang="en-US" dirty="0"/>
              <a:t>: balanced graph with some extreme values in both directions.</a:t>
            </a:r>
          </a:p>
          <a:p>
            <a:pPr marL="285750" indent="-285750">
              <a:buFont typeface="Arial" panose="020B0604020202020204" pitchFamily="34" charset="0"/>
              <a:buChar char="•"/>
            </a:pPr>
            <a:r>
              <a:rPr lang="en-US" dirty="0">
                <a:solidFill>
                  <a:srgbClr val="0000FF"/>
                </a:solidFill>
              </a:rPr>
              <a:t>Low Skewness and Low Kurtosis</a:t>
            </a:r>
            <a:r>
              <a:rPr lang="en-US" dirty="0"/>
              <a:t>: very balanced graph where information content is evenly distributed with no extreme values.</a:t>
            </a:r>
            <a:endParaRPr lang="en-SG" dirty="0"/>
          </a:p>
        </p:txBody>
      </p:sp>
    </p:spTree>
    <p:extLst>
      <p:ext uri="{BB962C8B-B14F-4D97-AF65-F5344CB8AC3E}">
        <p14:creationId xmlns:p14="http://schemas.microsoft.com/office/powerpoint/2010/main" val="2761783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SG" dirty="0"/>
              <a:t>Comparison</a:t>
            </a:r>
            <a:endParaRPr lang="en-US" dirty="0"/>
          </a:p>
        </p:txBody>
      </p:sp>
      <p:graphicFrame>
        <p:nvGraphicFramePr>
          <p:cNvPr id="3" name="Table 2">
            <a:extLst>
              <a:ext uri="{FF2B5EF4-FFF2-40B4-BE49-F238E27FC236}">
                <a16:creationId xmlns:a16="http://schemas.microsoft.com/office/drawing/2014/main" id="{D8FF3A43-7258-E432-B436-7743B708A1E8}"/>
              </a:ext>
            </a:extLst>
          </p:cNvPr>
          <p:cNvGraphicFramePr>
            <a:graphicFrameLocks noGrp="1"/>
          </p:cNvGraphicFramePr>
          <p:nvPr>
            <p:extLst>
              <p:ext uri="{D42A27DB-BD31-4B8C-83A1-F6EECF244321}">
                <p14:modId xmlns:p14="http://schemas.microsoft.com/office/powerpoint/2010/main" val="4244337955"/>
              </p:ext>
            </p:extLst>
          </p:nvPr>
        </p:nvGraphicFramePr>
        <p:xfrm>
          <a:off x="1055440" y="692696"/>
          <a:ext cx="10081119" cy="4086606"/>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598658750"/>
                    </a:ext>
                  </a:extLst>
                </a:gridCol>
                <a:gridCol w="4032448">
                  <a:extLst>
                    <a:ext uri="{9D8B030D-6E8A-4147-A177-3AD203B41FA5}">
                      <a16:colId xmlns:a16="http://schemas.microsoft.com/office/drawing/2014/main" val="1418371062"/>
                    </a:ext>
                  </a:extLst>
                </a:gridCol>
                <a:gridCol w="4392487">
                  <a:extLst>
                    <a:ext uri="{9D8B030D-6E8A-4147-A177-3AD203B41FA5}">
                      <a16:colId xmlns:a16="http://schemas.microsoft.com/office/drawing/2014/main" val="3653159148"/>
                    </a:ext>
                  </a:extLst>
                </a:gridCol>
              </a:tblGrid>
              <a:tr h="370840">
                <a:tc>
                  <a:txBody>
                    <a:bodyPr/>
                    <a:lstStyle/>
                    <a:p>
                      <a:endParaRPr lang="en-SG" dirty="0"/>
                    </a:p>
                  </a:txBody>
                  <a:tcPr/>
                </a:tc>
                <a:tc>
                  <a:txBody>
                    <a:bodyPr/>
                    <a:lstStyle/>
                    <a:p>
                      <a:r>
                        <a:rPr lang="en-SG" dirty="0" err="1"/>
                        <a:t>BERTopic</a:t>
                      </a:r>
                      <a:r>
                        <a:rPr lang="en-SG" dirty="0"/>
                        <a:t> with HDBSCAN</a:t>
                      </a:r>
                    </a:p>
                  </a:txBody>
                  <a:tcPr/>
                </a:tc>
                <a:tc>
                  <a:txBody>
                    <a:bodyPr/>
                    <a:lstStyle/>
                    <a:p>
                      <a:r>
                        <a:rPr lang="en-SG" dirty="0" err="1"/>
                        <a:t>BERTopic</a:t>
                      </a:r>
                      <a:r>
                        <a:rPr lang="en-SG" dirty="0"/>
                        <a:t> with K-means</a:t>
                      </a:r>
                    </a:p>
                  </a:txBody>
                  <a:tcPr/>
                </a:tc>
                <a:extLst>
                  <a:ext uri="{0D108BD9-81ED-4DB2-BD59-A6C34878D82A}">
                    <a16:rowId xmlns:a16="http://schemas.microsoft.com/office/drawing/2014/main" val="452884968"/>
                  </a:ext>
                </a:extLst>
              </a:tr>
              <a:tr h="370840">
                <a:tc>
                  <a:txBody>
                    <a:bodyPr/>
                    <a:lstStyle/>
                    <a:p>
                      <a:r>
                        <a:rPr kumimoji="0" lang="en-US" altLang="en-US" sz="1800" i="0" u="none" strike="noStrike" cap="none" normalizeH="0" baseline="0" dirty="0">
                          <a:ln>
                            <a:noFill/>
                          </a:ln>
                          <a:solidFill>
                            <a:schemeClr val="tx1"/>
                          </a:solidFill>
                          <a:effectLst/>
                          <a:latin typeface="+mn-lt"/>
                        </a:rPr>
                        <a:t>Entropy</a:t>
                      </a:r>
                      <a:endParaRPr lang="en-SG" sz="1800" dirty="0"/>
                    </a:p>
                  </a:txBody>
                  <a:tcPr/>
                </a:tc>
                <a:tc>
                  <a:txBody>
                    <a:bodyPr/>
                    <a:lstStyle/>
                    <a:p>
                      <a:r>
                        <a:rPr kumimoji="0" lang="en-US" altLang="en-US" sz="1400" i="0" u="none" strike="noStrike" cap="none" normalizeH="0" baseline="0" dirty="0">
                          <a:ln>
                            <a:noFill/>
                          </a:ln>
                          <a:solidFill>
                            <a:schemeClr val="tx1"/>
                          </a:solidFill>
                          <a:effectLst/>
                          <a:latin typeface="+mn-lt"/>
                        </a:rPr>
                        <a:t>This indicates moderate uncertainty in the distribution</a:t>
                      </a:r>
                      <a:endParaRPr lang="en-SG" sz="1400" dirty="0"/>
                    </a:p>
                  </a:txBody>
                  <a:tcPr/>
                </a:tc>
                <a:tc>
                  <a:txBody>
                    <a:bodyPr/>
                    <a:lstStyle/>
                    <a:p>
                      <a:r>
                        <a:rPr kumimoji="0" lang="en-US" altLang="en-US" sz="1400" b="0" i="0" u="none" strike="noStrike" cap="none" normalizeH="0" baseline="0" dirty="0">
                          <a:ln>
                            <a:noFill/>
                          </a:ln>
                          <a:solidFill>
                            <a:schemeClr val="tx1"/>
                          </a:solidFill>
                          <a:effectLst/>
                          <a:latin typeface="+mn-lt"/>
                        </a:rPr>
                        <a:t>distribution of information is more uncertain and less predictable than HDBSCAN</a:t>
                      </a:r>
                      <a:endParaRPr lang="en-SG" sz="1400" dirty="0"/>
                    </a:p>
                  </a:txBody>
                  <a:tcPr/>
                </a:tc>
                <a:extLst>
                  <a:ext uri="{0D108BD9-81ED-4DB2-BD59-A6C34878D82A}">
                    <a16:rowId xmlns:a16="http://schemas.microsoft.com/office/drawing/2014/main" val="4012435076"/>
                  </a:ext>
                </a:extLst>
              </a:tr>
              <a:tr h="370840">
                <a:tc>
                  <a:txBody>
                    <a:bodyPr/>
                    <a:lstStyle/>
                    <a:p>
                      <a:r>
                        <a:rPr kumimoji="0" lang="en-US" altLang="en-US" sz="1800" i="0" u="none" strike="noStrike" cap="none" normalizeH="0" baseline="0" dirty="0">
                          <a:ln>
                            <a:noFill/>
                          </a:ln>
                          <a:solidFill>
                            <a:schemeClr val="tx1"/>
                          </a:solidFill>
                          <a:effectLst/>
                          <a:latin typeface="+mn-lt"/>
                        </a:rPr>
                        <a:t>Skewness</a:t>
                      </a:r>
                      <a:endParaRPr lang="en-SG" sz="1800" dirty="0"/>
                    </a:p>
                  </a:txBody>
                  <a:tcPr/>
                </a:tc>
                <a:tc>
                  <a:txBody>
                    <a:bodyPr/>
                    <a:lstStyle/>
                    <a:p>
                      <a:r>
                        <a:rPr kumimoji="0" lang="en-US" altLang="en-US" sz="1400" i="0" u="none" strike="noStrike" cap="none" normalizeH="0" baseline="0" dirty="0">
                          <a:ln>
                            <a:noFill/>
                          </a:ln>
                          <a:solidFill>
                            <a:schemeClr val="tx1"/>
                          </a:solidFill>
                          <a:effectLst/>
                          <a:latin typeface="+mn-lt"/>
                        </a:rPr>
                        <a:t>long tail on the right side, meaning there are a few nodes with much higher values compared to the rest</a:t>
                      </a:r>
                      <a:endParaRPr lang="en-SG" sz="1400" dirty="0"/>
                    </a:p>
                  </a:txBody>
                  <a:tcPr/>
                </a:tc>
                <a:tc>
                  <a:txBody>
                    <a:bodyPr/>
                    <a:lstStyle/>
                    <a:p>
                      <a:pPr marL="0" marR="0" lvl="0" indent="0" algn="l" defTabSz="1125444" rtl="0" eaLnBrk="1" fontAlgn="auto" latinLnBrk="0" hangingPunct="1">
                        <a:lnSpc>
                          <a:spcPct val="100000"/>
                        </a:lnSpc>
                        <a:spcBef>
                          <a:spcPts val="0"/>
                        </a:spcBef>
                        <a:spcAft>
                          <a:spcPts val="0"/>
                        </a:spcAft>
                        <a:buClrTx/>
                        <a:buSzTx/>
                        <a:buFontTx/>
                        <a:buNone/>
                        <a:tabLst/>
                        <a:defRPr/>
                      </a:pPr>
                      <a:r>
                        <a:rPr kumimoji="0" lang="en-US" altLang="en-US" sz="1400" b="0" i="0" u="none" strike="noStrike" cap="none" normalizeH="0" baseline="0" dirty="0">
                          <a:ln>
                            <a:noFill/>
                          </a:ln>
                          <a:solidFill>
                            <a:schemeClr val="tx1"/>
                          </a:solidFill>
                          <a:effectLst/>
                          <a:latin typeface="+mn-lt"/>
                        </a:rPr>
                        <a:t>Both distributions are positively skewed, but K-means is much more skewed, indicating that there are more nodes with very high values.</a:t>
                      </a:r>
                    </a:p>
                    <a:p>
                      <a:endParaRPr lang="en-SG" sz="1400" dirty="0"/>
                    </a:p>
                  </a:txBody>
                  <a:tcPr/>
                </a:tc>
                <a:extLst>
                  <a:ext uri="{0D108BD9-81ED-4DB2-BD59-A6C34878D82A}">
                    <a16:rowId xmlns:a16="http://schemas.microsoft.com/office/drawing/2014/main" val="2770693581"/>
                  </a:ext>
                </a:extLst>
              </a:tr>
              <a:tr h="370840">
                <a:tc>
                  <a:txBody>
                    <a:bodyPr/>
                    <a:lstStyle/>
                    <a:p>
                      <a:r>
                        <a:rPr kumimoji="0" lang="en-US" altLang="en-US" sz="1800" b="0" i="0" u="none" strike="noStrike" cap="none" normalizeH="0" baseline="0" dirty="0">
                          <a:ln>
                            <a:noFill/>
                          </a:ln>
                          <a:solidFill>
                            <a:schemeClr val="tx1"/>
                          </a:solidFill>
                          <a:effectLst/>
                          <a:latin typeface="+mn-lt"/>
                        </a:rPr>
                        <a:t>Variance</a:t>
                      </a:r>
                      <a:endParaRPr lang="en-SG" sz="1800" dirty="0"/>
                    </a:p>
                  </a:txBody>
                  <a:tcPr/>
                </a:tc>
                <a:tc>
                  <a:txBody>
                    <a:bodyPr/>
                    <a:lstStyle/>
                    <a:p>
                      <a:r>
                        <a:rPr kumimoji="0" lang="en-US" altLang="en-US" sz="1400" i="0" u="none" strike="noStrike" cap="none" normalizeH="0" baseline="0" dirty="0">
                          <a:ln>
                            <a:noFill/>
                          </a:ln>
                          <a:solidFill>
                            <a:schemeClr val="tx1"/>
                          </a:solidFill>
                          <a:effectLst/>
                          <a:latin typeface="+mn-lt"/>
                        </a:rPr>
                        <a:t>high spread around the mean, suggesting significant variability in the data</a:t>
                      </a:r>
                      <a:endParaRPr lang="en-SG" sz="1400" dirty="0"/>
                    </a:p>
                  </a:txBody>
                  <a:tcPr/>
                </a:tc>
                <a:tc>
                  <a:txBody>
                    <a:bodyPr/>
                    <a:lstStyle/>
                    <a:p>
                      <a:r>
                        <a:rPr kumimoji="0" lang="en-US" altLang="en-US" sz="1400" b="0" i="0" u="none" strike="noStrike" cap="none" normalizeH="0" baseline="0" dirty="0">
                          <a:ln>
                            <a:noFill/>
                          </a:ln>
                          <a:solidFill>
                            <a:schemeClr val="tx1"/>
                          </a:solidFill>
                          <a:effectLst/>
                          <a:latin typeface="+mn-lt"/>
                        </a:rPr>
                        <a:t>a slightly higher variance, meaning the data points are more spread out </a:t>
                      </a:r>
                      <a:endParaRPr lang="en-SG" sz="1400" dirty="0"/>
                    </a:p>
                  </a:txBody>
                  <a:tcPr/>
                </a:tc>
                <a:extLst>
                  <a:ext uri="{0D108BD9-81ED-4DB2-BD59-A6C34878D82A}">
                    <a16:rowId xmlns:a16="http://schemas.microsoft.com/office/drawing/2014/main" val="1591087858"/>
                  </a:ext>
                </a:extLst>
              </a:tr>
              <a:tr h="370840">
                <a:tc>
                  <a:txBody>
                    <a:bodyPr/>
                    <a:lstStyle/>
                    <a:p>
                      <a:r>
                        <a:rPr kumimoji="0" lang="en-US" altLang="en-US" sz="1800" b="0" i="0" u="none" strike="noStrike" cap="none" normalizeH="0" baseline="0" dirty="0">
                          <a:ln>
                            <a:noFill/>
                          </a:ln>
                          <a:solidFill>
                            <a:schemeClr val="tx1"/>
                          </a:solidFill>
                          <a:effectLst/>
                          <a:latin typeface="+mn-lt"/>
                        </a:rPr>
                        <a:t>Spread around Mean </a:t>
                      </a:r>
                      <a:endParaRPr lang="en-SG" sz="1800" dirty="0"/>
                    </a:p>
                  </a:txBody>
                  <a:tcPr/>
                </a:tc>
                <a:tc>
                  <a:txBody>
                    <a:bodyPr/>
                    <a:lstStyle/>
                    <a:p>
                      <a:r>
                        <a:rPr kumimoji="0" lang="en-US" altLang="en-US" sz="1400" i="0" u="none" strike="noStrike" cap="none" normalizeH="0" baseline="0" dirty="0">
                          <a:ln>
                            <a:noFill/>
                          </a:ln>
                          <a:solidFill>
                            <a:schemeClr val="tx1"/>
                          </a:solidFill>
                          <a:effectLst/>
                          <a:latin typeface="+mn-lt"/>
                        </a:rPr>
                        <a:t>data points are more dispersed from the mean</a:t>
                      </a:r>
                      <a:endParaRPr lang="en-SG" sz="1400" dirty="0"/>
                    </a:p>
                  </a:txBody>
                  <a:tcPr/>
                </a:tc>
                <a:tc>
                  <a:txBody>
                    <a:bodyPr/>
                    <a:lstStyle/>
                    <a:p>
                      <a:r>
                        <a:rPr kumimoji="0" lang="en-US" altLang="en-US" sz="1400" b="0" i="0" u="none" strike="noStrike" cap="none" normalizeH="0" baseline="0" dirty="0">
                          <a:ln>
                            <a:noFill/>
                          </a:ln>
                          <a:solidFill>
                            <a:schemeClr val="tx1"/>
                          </a:solidFill>
                          <a:effectLst/>
                          <a:latin typeface="+mn-lt"/>
                        </a:rPr>
                        <a:t>indicating slightly lower variability in information content among the nodes</a:t>
                      </a:r>
                      <a:endParaRPr lang="en-SG" sz="1400" dirty="0"/>
                    </a:p>
                  </a:txBody>
                  <a:tcPr/>
                </a:tc>
                <a:extLst>
                  <a:ext uri="{0D108BD9-81ED-4DB2-BD59-A6C34878D82A}">
                    <a16:rowId xmlns:a16="http://schemas.microsoft.com/office/drawing/2014/main" val="3634302670"/>
                  </a:ext>
                </a:extLst>
              </a:tr>
              <a:tr h="370840">
                <a:tc>
                  <a:txBody>
                    <a:bodyPr/>
                    <a:lstStyle/>
                    <a:p>
                      <a:r>
                        <a:rPr kumimoji="0" lang="en-US" altLang="en-US" sz="1800" b="0" i="0" u="none" strike="noStrike" cap="none" normalizeH="0" baseline="0" dirty="0">
                          <a:ln>
                            <a:noFill/>
                          </a:ln>
                          <a:solidFill>
                            <a:schemeClr val="tx1"/>
                          </a:solidFill>
                          <a:effectLst/>
                          <a:latin typeface="+mn-lt"/>
                        </a:rPr>
                        <a:t>Uncertainty </a:t>
                      </a:r>
                      <a:endParaRPr lang="en-SG" sz="1800" dirty="0"/>
                    </a:p>
                  </a:txBody>
                  <a:tcPr/>
                </a:tc>
                <a:tc>
                  <a:txBody>
                    <a:bodyPr/>
                    <a:lstStyle/>
                    <a:p>
                      <a:r>
                        <a:rPr kumimoji="0" lang="en-US" altLang="en-US" sz="1400" i="0" u="none" strike="noStrike" cap="none" normalizeH="0" baseline="0" dirty="0">
                          <a:ln>
                            <a:noFill/>
                          </a:ln>
                          <a:solidFill>
                            <a:schemeClr val="tx1"/>
                          </a:solidFill>
                          <a:effectLst/>
                          <a:latin typeface="+mn-lt"/>
                        </a:rPr>
                        <a:t>less unpredictability compared to the K-means distribution</a:t>
                      </a:r>
                      <a:endParaRPr lang="en-SG" sz="1400" dirty="0"/>
                    </a:p>
                  </a:txBody>
                  <a:tcPr/>
                </a:tc>
                <a:tc>
                  <a:txBody>
                    <a:bodyPr/>
                    <a:lstStyle/>
                    <a:p>
                      <a:r>
                        <a:rPr kumimoji="0" lang="en-US" altLang="en-US" sz="1400" b="0" i="0" u="none" strike="noStrike" cap="none" normalizeH="0" baseline="0" dirty="0">
                          <a:ln>
                            <a:noFill/>
                          </a:ln>
                          <a:solidFill>
                            <a:schemeClr val="tx1"/>
                          </a:solidFill>
                          <a:effectLst/>
                          <a:latin typeface="+mn-lt"/>
                        </a:rPr>
                        <a:t>higher uncertainty due to higher entropy, making it more unpredictable</a:t>
                      </a:r>
                      <a:endParaRPr lang="en-SG" sz="1400" dirty="0"/>
                    </a:p>
                  </a:txBody>
                  <a:tcPr/>
                </a:tc>
                <a:extLst>
                  <a:ext uri="{0D108BD9-81ED-4DB2-BD59-A6C34878D82A}">
                    <a16:rowId xmlns:a16="http://schemas.microsoft.com/office/drawing/2014/main" val="3343871781"/>
                  </a:ext>
                </a:extLst>
              </a:tr>
              <a:tr h="370840">
                <a:tc>
                  <a:txBody>
                    <a:bodyPr/>
                    <a:lstStyle/>
                    <a:p>
                      <a:r>
                        <a:rPr kumimoji="0" lang="en-US" altLang="en-US" sz="1800" b="0" i="0" u="none" strike="noStrike" cap="none" normalizeH="0" baseline="0" dirty="0">
                          <a:ln>
                            <a:noFill/>
                          </a:ln>
                          <a:solidFill>
                            <a:schemeClr val="tx1"/>
                          </a:solidFill>
                          <a:effectLst/>
                          <a:latin typeface="+mn-lt"/>
                        </a:rPr>
                        <a:t>Kurtosis</a:t>
                      </a:r>
                      <a:endParaRPr lang="en-SG" sz="1800" dirty="0"/>
                    </a:p>
                  </a:txBody>
                  <a:tcPr/>
                </a:tc>
                <a:tc>
                  <a:txBody>
                    <a:bodyPr/>
                    <a:lstStyle/>
                    <a:p>
                      <a:r>
                        <a:rPr kumimoji="0" lang="en-US" altLang="en-US" sz="1400" i="0" u="none" strike="noStrike" cap="none" normalizeH="0" baseline="0" dirty="0">
                          <a:ln>
                            <a:noFill/>
                          </a:ln>
                          <a:solidFill>
                            <a:schemeClr val="tx1"/>
                          </a:solidFill>
                          <a:effectLst/>
                          <a:latin typeface="+mn-lt"/>
                        </a:rPr>
                        <a:t>indicates a distribution with heavy tails and a sharp peak, suggesting more extreme values or outliers. </a:t>
                      </a:r>
                      <a:endParaRPr lang="en-SG" sz="1400" dirty="0"/>
                    </a:p>
                  </a:txBody>
                  <a:tcPr/>
                </a:tc>
                <a:tc>
                  <a:txBody>
                    <a:bodyPr/>
                    <a:lstStyle/>
                    <a:p>
                      <a:r>
                        <a:rPr kumimoji="0" lang="en-US" altLang="en-US" sz="1400" b="0" i="0" u="none" strike="noStrike" cap="none" normalizeH="0" baseline="0" dirty="0">
                          <a:ln>
                            <a:noFill/>
                          </a:ln>
                          <a:solidFill>
                            <a:schemeClr val="tx1"/>
                          </a:solidFill>
                          <a:effectLst/>
                          <a:latin typeface="+mn-lt"/>
                        </a:rPr>
                        <a:t>more pronounced outliers and a sharper peak in the distribution</a:t>
                      </a:r>
                      <a:endParaRPr lang="en-SG" sz="1400" dirty="0"/>
                    </a:p>
                  </a:txBody>
                  <a:tcPr/>
                </a:tc>
                <a:extLst>
                  <a:ext uri="{0D108BD9-81ED-4DB2-BD59-A6C34878D82A}">
                    <a16:rowId xmlns:a16="http://schemas.microsoft.com/office/drawing/2014/main" val="2921959174"/>
                  </a:ext>
                </a:extLst>
              </a:tr>
            </a:tbl>
          </a:graphicData>
        </a:graphic>
      </p:graphicFrame>
    </p:spTree>
    <p:extLst>
      <p:ext uri="{BB962C8B-B14F-4D97-AF65-F5344CB8AC3E}">
        <p14:creationId xmlns:p14="http://schemas.microsoft.com/office/powerpoint/2010/main" val="4258460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43B1-D66E-2D3B-B773-2F15DB27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40D01-7A54-8D3D-2220-C0ACAC926B97}"/>
              </a:ext>
            </a:extLst>
          </p:cNvPr>
          <p:cNvSpPr>
            <a:spLocks noGrp="1"/>
          </p:cNvSpPr>
          <p:nvPr>
            <p:ph type="title"/>
          </p:nvPr>
        </p:nvSpPr>
        <p:spPr>
          <a:xfrm>
            <a:off x="755409" y="0"/>
            <a:ext cx="10746730" cy="432048"/>
          </a:xfrm>
        </p:spPr>
        <p:txBody>
          <a:bodyPr/>
          <a:lstStyle/>
          <a:p>
            <a:r>
              <a:rPr lang="en-SG" dirty="0"/>
              <a:t>Summary</a:t>
            </a:r>
            <a:endParaRPr lang="en-US" dirty="0"/>
          </a:p>
        </p:txBody>
      </p:sp>
    </p:spTree>
    <p:extLst>
      <p:ext uri="{BB962C8B-B14F-4D97-AF65-F5344CB8AC3E}">
        <p14:creationId xmlns:p14="http://schemas.microsoft.com/office/powerpoint/2010/main" val="2707526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39113-191D-13B0-9177-2629B9A14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345A6-BCEE-487A-FCA0-6544DE2A702D}"/>
              </a:ext>
            </a:extLst>
          </p:cNvPr>
          <p:cNvSpPr>
            <a:spLocks noGrp="1"/>
          </p:cNvSpPr>
          <p:nvPr>
            <p:ph type="title"/>
          </p:nvPr>
        </p:nvSpPr>
        <p:spPr>
          <a:xfrm>
            <a:off x="755262" y="414896"/>
            <a:ext cx="10746730" cy="432048"/>
          </a:xfrm>
        </p:spPr>
        <p:txBody>
          <a:bodyPr/>
          <a:lstStyle/>
          <a:p>
            <a:r>
              <a:rPr lang="en-US" dirty="0"/>
              <a:t>Causal relationships</a:t>
            </a:r>
          </a:p>
        </p:txBody>
      </p:sp>
      <p:sp>
        <p:nvSpPr>
          <p:cNvPr id="58" name="Title 1">
            <a:extLst>
              <a:ext uri="{FF2B5EF4-FFF2-40B4-BE49-F238E27FC236}">
                <a16:creationId xmlns:a16="http://schemas.microsoft.com/office/drawing/2014/main" id="{F0547557-DAF8-40C2-5FBA-26D8786C942B}"/>
              </a:ext>
            </a:extLst>
          </p:cNvPr>
          <p:cNvSpPr txBox="1">
            <a:spLocks/>
          </p:cNvSpPr>
          <p:nvPr/>
        </p:nvSpPr>
        <p:spPr>
          <a:xfrm>
            <a:off x="755409" y="0"/>
            <a:ext cx="10746730" cy="432048"/>
          </a:xfrm>
          <a:prstGeom prst="rect">
            <a:avLst/>
          </a:prstGeom>
        </p:spPr>
        <p:txBody>
          <a:bodyPr anchor="ctr" anchorCtr="0"/>
          <a:lstStyle>
            <a:lvl1pPr algn="l" rtl="0" eaLnBrk="0" fontAlgn="base" hangingPunct="0">
              <a:spcBef>
                <a:spcPct val="0"/>
              </a:spcBef>
              <a:spcAft>
                <a:spcPct val="0"/>
              </a:spcAft>
              <a:defRPr kumimoji="1" sz="2954" b="1" kern="12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462">
                <a:solidFill>
                  <a:schemeClr val="bg1"/>
                </a:solidFill>
                <a:latin typeface="HGP創英角ｺﾞｼｯｸUB" pitchFamily="50" charset="-128"/>
                <a:ea typeface="HGP創英角ｺﾞｼｯｸUB" pitchFamily="50" charset="-128"/>
              </a:defRPr>
            </a:lvl5pPr>
            <a:lvl6pPr marL="562722"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6pPr>
            <a:lvl7pPr marL="1125444"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7pPr>
            <a:lvl8pPr marL="1688165"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8pPr>
            <a:lvl9pPr marL="2250887" algn="l" rtl="0" fontAlgn="base">
              <a:spcBef>
                <a:spcPct val="0"/>
              </a:spcBef>
              <a:spcAft>
                <a:spcPct val="0"/>
              </a:spcAft>
              <a:defRPr kumimoji="1" sz="2462">
                <a:solidFill>
                  <a:schemeClr val="bg1"/>
                </a:solidFill>
                <a:latin typeface="HGP創英角ｺﾞｼｯｸUB" pitchFamily="50" charset="-128"/>
                <a:ea typeface="HGP創英角ｺﾞｼｯｸUB" pitchFamily="50" charset="-128"/>
              </a:defRPr>
            </a:lvl9pPr>
          </a:lstStyle>
          <a:p>
            <a:r>
              <a:rPr lang="en-US" dirty="0"/>
              <a:t>Timeline</a:t>
            </a:r>
          </a:p>
        </p:txBody>
      </p:sp>
      <p:graphicFrame>
        <p:nvGraphicFramePr>
          <p:cNvPr id="7" name="Table 3">
            <a:extLst>
              <a:ext uri="{FF2B5EF4-FFF2-40B4-BE49-F238E27FC236}">
                <a16:creationId xmlns:a16="http://schemas.microsoft.com/office/drawing/2014/main" id="{5244F778-111E-7376-8637-69CB671F1E6A}"/>
              </a:ext>
            </a:extLst>
          </p:cNvPr>
          <p:cNvGraphicFramePr>
            <a:graphicFrameLocks noGrp="1"/>
          </p:cNvGraphicFramePr>
          <p:nvPr>
            <p:extLst>
              <p:ext uri="{D42A27DB-BD31-4B8C-83A1-F6EECF244321}">
                <p14:modId xmlns:p14="http://schemas.microsoft.com/office/powerpoint/2010/main" val="2133915192"/>
              </p:ext>
            </p:extLst>
          </p:nvPr>
        </p:nvGraphicFramePr>
        <p:xfrm>
          <a:off x="78492" y="587791"/>
          <a:ext cx="12070081" cy="2564028"/>
        </p:xfrm>
        <a:graphic>
          <a:graphicData uri="http://schemas.openxmlformats.org/drawingml/2006/table">
            <a:tbl>
              <a:tblPr firstRow="1" bandRow="1"/>
              <a:tblGrid>
                <a:gridCol w="1913052">
                  <a:extLst>
                    <a:ext uri="{9D8B030D-6E8A-4147-A177-3AD203B41FA5}">
                      <a16:colId xmlns:a16="http://schemas.microsoft.com/office/drawing/2014/main" val="3682740375"/>
                    </a:ext>
                  </a:extLst>
                </a:gridCol>
                <a:gridCol w="2245100">
                  <a:extLst>
                    <a:ext uri="{9D8B030D-6E8A-4147-A177-3AD203B41FA5}">
                      <a16:colId xmlns:a16="http://schemas.microsoft.com/office/drawing/2014/main" val="200619941"/>
                    </a:ext>
                  </a:extLst>
                </a:gridCol>
                <a:gridCol w="2073691">
                  <a:extLst>
                    <a:ext uri="{9D8B030D-6E8A-4147-A177-3AD203B41FA5}">
                      <a16:colId xmlns:a16="http://schemas.microsoft.com/office/drawing/2014/main" val="902570020"/>
                    </a:ext>
                  </a:extLst>
                </a:gridCol>
                <a:gridCol w="3118635">
                  <a:extLst>
                    <a:ext uri="{9D8B030D-6E8A-4147-A177-3AD203B41FA5}">
                      <a16:colId xmlns:a16="http://schemas.microsoft.com/office/drawing/2014/main" val="1153186272"/>
                    </a:ext>
                  </a:extLst>
                </a:gridCol>
                <a:gridCol w="2719603">
                  <a:extLst>
                    <a:ext uri="{9D8B030D-6E8A-4147-A177-3AD203B41FA5}">
                      <a16:colId xmlns:a16="http://schemas.microsoft.com/office/drawing/2014/main" val="698829996"/>
                    </a:ext>
                  </a:extLst>
                </a:gridCol>
              </a:tblGrid>
              <a:tr h="795454">
                <a:tc>
                  <a:txBody>
                    <a:bodyPr/>
                    <a:lstStyle>
                      <a:lvl1pPr marL="0" algn="l" defTabSz="1125444" rtl="0" eaLnBrk="1" latinLnBrk="0" hangingPunct="1">
                        <a:defRPr kumimoji="1" sz="2215" b="1" kern="1200">
                          <a:solidFill>
                            <a:schemeClr val="lt1"/>
                          </a:solidFill>
                          <a:latin typeface="Calibri" panose="020F0502020204030204"/>
                        </a:defRPr>
                      </a:lvl1pPr>
                      <a:lvl2pPr marL="562722" algn="l" defTabSz="1125444" rtl="0" eaLnBrk="1" latinLnBrk="0" hangingPunct="1">
                        <a:defRPr kumimoji="1" sz="2215" b="1" kern="1200">
                          <a:solidFill>
                            <a:schemeClr val="lt1"/>
                          </a:solidFill>
                          <a:latin typeface="Calibri" panose="020F0502020204030204"/>
                        </a:defRPr>
                      </a:lvl2pPr>
                      <a:lvl3pPr marL="1125444" algn="l" defTabSz="1125444" rtl="0" eaLnBrk="1" latinLnBrk="0" hangingPunct="1">
                        <a:defRPr kumimoji="1" sz="2215" b="1" kern="1200">
                          <a:solidFill>
                            <a:schemeClr val="lt1"/>
                          </a:solidFill>
                          <a:latin typeface="Calibri" panose="020F0502020204030204"/>
                        </a:defRPr>
                      </a:lvl3pPr>
                      <a:lvl4pPr marL="1688165" algn="l" defTabSz="1125444" rtl="0" eaLnBrk="1" latinLnBrk="0" hangingPunct="1">
                        <a:defRPr kumimoji="1" sz="2215" b="1" kern="1200">
                          <a:solidFill>
                            <a:schemeClr val="lt1"/>
                          </a:solidFill>
                          <a:latin typeface="Calibri" panose="020F0502020204030204"/>
                        </a:defRPr>
                      </a:lvl4pPr>
                      <a:lvl5pPr marL="2250887" algn="l" defTabSz="1125444" rtl="0" eaLnBrk="1" latinLnBrk="0" hangingPunct="1">
                        <a:defRPr kumimoji="1" sz="2215" b="1" kern="1200">
                          <a:solidFill>
                            <a:schemeClr val="lt1"/>
                          </a:solidFill>
                          <a:latin typeface="Calibri" panose="020F0502020204030204"/>
                        </a:defRPr>
                      </a:lvl5pPr>
                      <a:lvl6pPr marL="2813609" algn="l" defTabSz="1125444" rtl="0" eaLnBrk="1" latinLnBrk="0" hangingPunct="1">
                        <a:defRPr kumimoji="1" sz="2215" b="1" kern="1200">
                          <a:solidFill>
                            <a:schemeClr val="lt1"/>
                          </a:solidFill>
                          <a:latin typeface="Calibri" panose="020F0502020204030204"/>
                        </a:defRPr>
                      </a:lvl6pPr>
                      <a:lvl7pPr marL="3376331" algn="l" defTabSz="1125444" rtl="0" eaLnBrk="1" latinLnBrk="0" hangingPunct="1">
                        <a:defRPr kumimoji="1" sz="2215" b="1" kern="1200">
                          <a:solidFill>
                            <a:schemeClr val="lt1"/>
                          </a:solidFill>
                          <a:latin typeface="Calibri" panose="020F0502020204030204"/>
                        </a:defRPr>
                      </a:lvl7pPr>
                      <a:lvl8pPr marL="3939052" algn="l" defTabSz="1125444" rtl="0" eaLnBrk="1" latinLnBrk="0" hangingPunct="1">
                        <a:defRPr kumimoji="1" sz="2215" b="1" kern="1200">
                          <a:solidFill>
                            <a:schemeClr val="lt1"/>
                          </a:solidFill>
                          <a:latin typeface="Calibri" panose="020F0502020204030204"/>
                        </a:defRPr>
                      </a:lvl8pPr>
                      <a:lvl9pPr marL="4501774" algn="l" defTabSz="1125444" rtl="0" eaLnBrk="1" latinLnBrk="0" hangingPunct="1">
                        <a:defRPr kumimoji="1" sz="2215" b="1" kern="1200">
                          <a:solidFill>
                            <a:schemeClr val="lt1"/>
                          </a:solidFill>
                          <a:latin typeface="Calibri" panose="020F050202020403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rPr>
                        <a:t>Category</a:t>
                      </a:r>
                    </a:p>
                  </a:txBody>
                  <a:tcPr marL="121920" marR="121920"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125444" rtl="0" eaLnBrk="1" latinLnBrk="0" hangingPunct="1">
                        <a:defRPr kumimoji="1" sz="2215" b="1" kern="1200">
                          <a:solidFill>
                            <a:schemeClr val="lt1"/>
                          </a:solidFill>
                          <a:latin typeface="Calibri" panose="020F0502020204030204"/>
                        </a:defRPr>
                      </a:lvl1pPr>
                      <a:lvl2pPr marL="562722" algn="l" defTabSz="1125444" rtl="0" eaLnBrk="1" latinLnBrk="0" hangingPunct="1">
                        <a:defRPr kumimoji="1" sz="2215" b="1" kern="1200">
                          <a:solidFill>
                            <a:schemeClr val="lt1"/>
                          </a:solidFill>
                          <a:latin typeface="Calibri" panose="020F0502020204030204"/>
                        </a:defRPr>
                      </a:lvl2pPr>
                      <a:lvl3pPr marL="1125444" algn="l" defTabSz="1125444" rtl="0" eaLnBrk="1" latinLnBrk="0" hangingPunct="1">
                        <a:defRPr kumimoji="1" sz="2215" b="1" kern="1200">
                          <a:solidFill>
                            <a:schemeClr val="lt1"/>
                          </a:solidFill>
                          <a:latin typeface="Calibri" panose="020F0502020204030204"/>
                        </a:defRPr>
                      </a:lvl3pPr>
                      <a:lvl4pPr marL="1688165" algn="l" defTabSz="1125444" rtl="0" eaLnBrk="1" latinLnBrk="0" hangingPunct="1">
                        <a:defRPr kumimoji="1" sz="2215" b="1" kern="1200">
                          <a:solidFill>
                            <a:schemeClr val="lt1"/>
                          </a:solidFill>
                          <a:latin typeface="Calibri" panose="020F0502020204030204"/>
                        </a:defRPr>
                      </a:lvl4pPr>
                      <a:lvl5pPr marL="2250887" algn="l" defTabSz="1125444" rtl="0" eaLnBrk="1" latinLnBrk="0" hangingPunct="1">
                        <a:defRPr kumimoji="1" sz="2215" b="1" kern="1200">
                          <a:solidFill>
                            <a:schemeClr val="lt1"/>
                          </a:solidFill>
                          <a:latin typeface="Calibri" panose="020F0502020204030204"/>
                        </a:defRPr>
                      </a:lvl5pPr>
                      <a:lvl6pPr marL="2813609" algn="l" defTabSz="1125444" rtl="0" eaLnBrk="1" latinLnBrk="0" hangingPunct="1">
                        <a:defRPr kumimoji="1" sz="2215" b="1" kern="1200">
                          <a:solidFill>
                            <a:schemeClr val="lt1"/>
                          </a:solidFill>
                          <a:latin typeface="Calibri" panose="020F0502020204030204"/>
                        </a:defRPr>
                      </a:lvl6pPr>
                      <a:lvl7pPr marL="3376331" algn="l" defTabSz="1125444" rtl="0" eaLnBrk="1" latinLnBrk="0" hangingPunct="1">
                        <a:defRPr kumimoji="1" sz="2215" b="1" kern="1200">
                          <a:solidFill>
                            <a:schemeClr val="lt1"/>
                          </a:solidFill>
                          <a:latin typeface="Calibri" panose="020F0502020204030204"/>
                        </a:defRPr>
                      </a:lvl7pPr>
                      <a:lvl8pPr marL="3939052" algn="l" defTabSz="1125444" rtl="0" eaLnBrk="1" latinLnBrk="0" hangingPunct="1">
                        <a:defRPr kumimoji="1" sz="2215" b="1" kern="1200">
                          <a:solidFill>
                            <a:schemeClr val="lt1"/>
                          </a:solidFill>
                          <a:latin typeface="Calibri" panose="020F0502020204030204"/>
                        </a:defRPr>
                      </a:lvl8pPr>
                      <a:lvl9pPr marL="4501774" algn="l" defTabSz="1125444" rtl="0" eaLnBrk="1" latinLnBrk="0" hangingPunct="1">
                        <a:defRPr kumimoji="1" sz="2215" b="1" kern="1200">
                          <a:solidFill>
                            <a:schemeClr val="lt1"/>
                          </a:solidFill>
                          <a:latin typeface="Calibri" panose="020F0502020204030204"/>
                        </a:defRPr>
                      </a:lvl9pPr>
                    </a:lstStyle>
                    <a:p>
                      <a:pPr algn="ctr"/>
                      <a:r>
                        <a:rPr lang="en-US" sz="1600" b="1" dirty="0">
                          <a:solidFill>
                            <a:schemeClr val="bg1"/>
                          </a:solidFill>
                        </a:rPr>
                        <a:t>Success Criteria FY24</a:t>
                      </a:r>
                    </a:p>
                  </a:txBody>
                  <a:tcPr marL="121920" marR="121920"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125444" rtl="0" eaLnBrk="1" latinLnBrk="0" hangingPunct="1">
                        <a:defRPr kumimoji="1" sz="2215" b="1" kern="1200">
                          <a:solidFill>
                            <a:schemeClr val="lt1"/>
                          </a:solidFill>
                          <a:latin typeface="Calibri" panose="020F0502020204030204"/>
                        </a:defRPr>
                      </a:lvl1pPr>
                      <a:lvl2pPr marL="562722" algn="l" defTabSz="1125444" rtl="0" eaLnBrk="1" latinLnBrk="0" hangingPunct="1">
                        <a:defRPr kumimoji="1" sz="2215" b="1" kern="1200">
                          <a:solidFill>
                            <a:schemeClr val="lt1"/>
                          </a:solidFill>
                          <a:latin typeface="Calibri" panose="020F0502020204030204"/>
                        </a:defRPr>
                      </a:lvl2pPr>
                      <a:lvl3pPr marL="1125444" algn="l" defTabSz="1125444" rtl="0" eaLnBrk="1" latinLnBrk="0" hangingPunct="1">
                        <a:defRPr kumimoji="1" sz="2215" b="1" kern="1200">
                          <a:solidFill>
                            <a:schemeClr val="lt1"/>
                          </a:solidFill>
                          <a:latin typeface="Calibri" panose="020F0502020204030204"/>
                        </a:defRPr>
                      </a:lvl3pPr>
                      <a:lvl4pPr marL="1688165" algn="l" defTabSz="1125444" rtl="0" eaLnBrk="1" latinLnBrk="0" hangingPunct="1">
                        <a:defRPr kumimoji="1" sz="2215" b="1" kern="1200">
                          <a:solidFill>
                            <a:schemeClr val="lt1"/>
                          </a:solidFill>
                          <a:latin typeface="Calibri" panose="020F0502020204030204"/>
                        </a:defRPr>
                      </a:lvl4pPr>
                      <a:lvl5pPr marL="2250887" algn="l" defTabSz="1125444" rtl="0" eaLnBrk="1" latinLnBrk="0" hangingPunct="1">
                        <a:defRPr kumimoji="1" sz="2215" b="1" kern="1200">
                          <a:solidFill>
                            <a:schemeClr val="lt1"/>
                          </a:solidFill>
                          <a:latin typeface="Calibri" panose="020F0502020204030204"/>
                        </a:defRPr>
                      </a:lvl5pPr>
                      <a:lvl6pPr marL="2813609" algn="l" defTabSz="1125444" rtl="0" eaLnBrk="1" latinLnBrk="0" hangingPunct="1">
                        <a:defRPr kumimoji="1" sz="2215" b="1" kern="1200">
                          <a:solidFill>
                            <a:schemeClr val="lt1"/>
                          </a:solidFill>
                          <a:latin typeface="Calibri" panose="020F0502020204030204"/>
                        </a:defRPr>
                      </a:lvl6pPr>
                      <a:lvl7pPr marL="3376331" algn="l" defTabSz="1125444" rtl="0" eaLnBrk="1" latinLnBrk="0" hangingPunct="1">
                        <a:defRPr kumimoji="1" sz="2215" b="1" kern="1200">
                          <a:solidFill>
                            <a:schemeClr val="lt1"/>
                          </a:solidFill>
                          <a:latin typeface="Calibri" panose="020F0502020204030204"/>
                        </a:defRPr>
                      </a:lvl7pPr>
                      <a:lvl8pPr marL="3939052" algn="l" defTabSz="1125444" rtl="0" eaLnBrk="1" latinLnBrk="0" hangingPunct="1">
                        <a:defRPr kumimoji="1" sz="2215" b="1" kern="1200">
                          <a:solidFill>
                            <a:schemeClr val="lt1"/>
                          </a:solidFill>
                          <a:latin typeface="Calibri" panose="020F0502020204030204"/>
                        </a:defRPr>
                      </a:lvl8pPr>
                      <a:lvl9pPr marL="4501774" algn="l" defTabSz="1125444" rtl="0" eaLnBrk="1" latinLnBrk="0" hangingPunct="1">
                        <a:defRPr kumimoji="1" sz="2215" b="1" kern="1200">
                          <a:solidFill>
                            <a:schemeClr val="lt1"/>
                          </a:solidFill>
                          <a:latin typeface="Calibri" panose="020F0502020204030204"/>
                        </a:defRPr>
                      </a:lvl9pPr>
                    </a:lstStyle>
                    <a:p>
                      <a:pPr algn="ctr"/>
                      <a:r>
                        <a:rPr lang="en-US" sz="1600" b="1">
                          <a:solidFill>
                            <a:schemeClr val="bg1"/>
                          </a:solidFill>
                        </a:rPr>
                        <a:t>Customer Value</a:t>
                      </a:r>
                    </a:p>
                  </a:txBody>
                  <a:tcPr marL="121920" marR="121920" marT="60960" marB="609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125444" rtl="0" eaLnBrk="1" latinLnBrk="0" hangingPunct="1">
                        <a:defRPr kumimoji="1" sz="2215" b="1" kern="1200">
                          <a:solidFill>
                            <a:schemeClr val="lt1"/>
                          </a:solidFill>
                          <a:latin typeface="Calibri" panose="020F0502020204030204"/>
                        </a:defRPr>
                      </a:lvl1pPr>
                      <a:lvl2pPr marL="562722" algn="l" defTabSz="1125444" rtl="0" eaLnBrk="1" latinLnBrk="0" hangingPunct="1">
                        <a:defRPr kumimoji="1" sz="2215" b="1" kern="1200">
                          <a:solidFill>
                            <a:schemeClr val="lt1"/>
                          </a:solidFill>
                          <a:latin typeface="Calibri" panose="020F0502020204030204"/>
                        </a:defRPr>
                      </a:lvl2pPr>
                      <a:lvl3pPr marL="1125444" algn="l" defTabSz="1125444" rtl="0" eaLnBrk="1" latinLnBrk="0" hangingPunct="1">
                        <a:defRPr kumimoji="1" sz="2215" b="1" kern="1200">
                          <a:solidFill>
                            <a:schemeClr val="lt1"/>
                          </a:solidFill>
                          <a:latin typeface="Calibri" panose="020F0502020204030204"/>
                        </a:defRPr>
                      </a:lvl3pPr>
                      <a:lvl4pPr marL="1688165" algn="l" defTabSz="1125444" rtl="0" eaLnBrk="1" latinLnBrk="0" hangingPunct="1">
                        <a:defRPr kumimoji="1" sz="2215" b="1" kern="1200">
                          <a:solidFill>
                            <a:schemeClr val="lt1"/>
                          </a:solidFill>
                          <a:latin typeface="Calibri" panose="020F0502020204030204"/>
                        </a:defRPr>
                      </a:lvl4pPr>
                      <a:lvl5pPr marL="2250887" algn="l" defTabSz="1125444" rtl="0" eaLnBrk="1" latinLnBrk="0" hangingPunct="1">
                        <a:defRPr kumimoji="1" sz="2215" b="1" kern="1200">
                          <a:solidFill>
                            <a:schemeClr val="lt1"/>
                          </a:solidFill>
                          <a:latin typeface="Calibri" panose="020F0502020204030204"/>
                        </a:defRPr>
                      </a:lvl5pPr>
                      <a:lvl6pPr marL="2813609" algn="l" defTabSz="1125444" rtl="0" eaLnBrk="1" latinLnBrk="0" hangingPunct="1">
                        <a:defRPr kumimoji="1" sz="2215" b="1" kern="1200">
                          <a:solidFill>
                            <a:schemeClr val="lt1"/>
                          </a:solidFill>
                          <a:latin typeface="Calibri" panose="020F0502020204030204"/>
                        </a:defRPr>
                      </a:lvl6pPr>
                      <a:lvl7pPr marL="3376331" algn="l" defTabSz="1125444" rtl="0" eaLnBrk="1" latinLnBrk="0" hangingPunct="1">
                        <a:defRPr kumimoji="1" sz="2215" b="1" kern="1200">
                          <a:solidFill>
                            <a:schemeClr val="lt1"/>
                          </a:solidFill>
                          <a:latin typeface="Calibri" panose="020F0502020204030204"/>
                        </a:defRPr>
                      </a:lvl7pPr>
                      <a:lvl8pPr marL="3939052" algn="l" defTabSz="1125444" rtl="0" eaLnBrk="1" latinLnBrk="0" hangingPunct="1">
                        <a:defRPr kumimoji="1" sz="2215" b="1" kern="1200">
                          <a:solidFill>
                            <a:schemeClr val="lt1"/>
                          </a:solidFill>
                          <a:latin typeface="Calibri" panose="020F0502020204030204"/>
                        </a:defRPr>
                      </a:lvl8pPr>
                      <a:lvl9pPr marL="4501774" algn="l" defTabSz="1125444" rtl="0" eaLnBrk="1" latinLnBrk="0" hangingPunct="1">
                        <a:defRPr kumimoji="1" sz="2215" b="1" kern="1200">
                          <a:solidFill>
                            <a:schemeClr val="lt1"/>
                          </a:solidFill>
                          <a:latin typeface="Calibri" panose="020F050202020403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SG" sz="1600" b="1" kern="1200">
                          <a:solidFill>
                            <a:schemeClr val="bg1"/>
                          </a:solidFill>
                          <a:latin typeface="+mn-lt"/>
                          <a:ea typeface="+mn-ea"/>
                          <a:cs typeface="+mn-cs"/>
                        </a:rPr>
                        <a:t>Content</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1125444" rtl="0" eaLnBrk="1" latinLnBrk="0" hangingPunct="1">
                        <a:defRPr kumimoji="1" sz="2215" b="1" kern="1200">
                          <a:solidFill>
                            <a:schemeClr val="lt1"/>
                          </a:solidFill>
                          <a:latin typeface="Calibri" panose="020F0502020204030204"/>
                        </a:defRPr>
                      </a:lvl1pPr>
                      <a:lvl2pPr marL="562722" algn="l" defTabSz="1125444" rtl="0" eaLnBrk="1" latinLnBrk="0" hangingPunct="1">
                        <a:defRPr kumimoji="1" sz="2215" b="1" kern="1200">
                          <a:solidFill>
                            <a:schemeClr val="lt1"/>
                          </a:solidFill>
                          <a:latin typeface="Calibri" panose="020F0502020204030204"/>
                        </a:defRPr>
                      </a:lvl2pPr>
                      <a:lvl3pPr marL="1125444" algn="l" defTabSz="1125444" rtl="0" eaLnBrk="1" latinLnBrk="0" hangingPunct="1">
                        <a:defRPr kumimoji="1" sz="2215" b="1" kern="1200">
                          <a:solidFill>
                            <a:schemeClr val="lt1"/>
                          </a:solidFill>
                          <a:latin typeface="Calibri" panose="020F0502020204030204"/>
                        </a:defRPr>
                      </a:lvl3pPr>
                      <a:lvl4pPr marL="1688165" algn="l" defTabSz="1125444" rtl="0" eaLnBrk="1" latinLnBrk="0" hangingPunct="1">
                        <a:defRPr kumimoji="1" sz="2215" b="1" kern="1200">
                          <a:solidFill>
                            <a:schemeClr val="lt1"/>
                          </a:solidFill>
                          <a:latin typeface="Calibri" panose="020F0502020204030204"/>
                        </a:defRPr>
                      </a:lvl4pPr>
                      <a:lvl5pPr marL="2250887" algn="l" defTabSz="1125444" rtl="0" eaLnBrk="1" latinLnBrk="0" hangingPunct="1">
                        <a:defRPr kumimoji="1" sz="2215" b="1" kern="1200">
                          <a:solidFill>
                            <a:schemeClr val="lt1"/>
                          </a:solidFill>
                          <a:latin typeface="Calibri" panose="020F0502020204030204"/>
                        </a:defRPr>
                      </a:lvl5pPr>
                      <a:lvl6pPr marL="2813609" algn="l" defTabSz="1125444" rtl="0" eaLnBrk="1" latinLnBrk="0" hangingPunct="1">
                        <a:defRPr kumimoji="1" sz="2215" b="1" kern="1200">
                          <a:solidFill>
                            <a:schemeClr val="lt1"/>
                          </a:solidFill>
                          <a:latin typeface="Calibri" panose="020F0502020204030204"/>
                        </a:defRPr>
                      </a:lvl6pPr>
                      <a:lvl7pPr marL="3376331" algn="l" defTabSz="1125444" rtl="0" eaLnBrk="1" latinLnBrk="0" hangingPunct="1">
                        <a:defRPr kumimoji="1" sz="2215" b="1" kern="1200">
                          <a:solidFill>
                            <a:schemeClr val="lt1"/>
                          </a:solidFill>
                          <a:latin typeface="Calibri" panose="020F0502020204030204"/>
                        </a:defRPr>
                      </a:lvl7pPr>
                      <a:lvl8pPr marL="3939052" algn="l" defTabSz="1125444" rtl="0" eaLnBrk="1" latinLnBrk="0" hangingPunct="1">
                        <a:defRPr kumimoji="1" sz="2215" b="1" kern="1200">
                          <a:solidFill>
                            <a:schemeClr val="lt1"/>
                          </a:solidFill>
                          <a:latin typeface="Calibri" panose="020F0502020204030204"/>
                        </a:defRPr>
                      </a:lvl8pPr>
                      <a:lvl9pPr marL="4501774" algn="l" defTabSz="1125444" rtl="0" eaLnBrk="1" latinLnBrk="0" hangingPunct="1">
                        <a:defRPr kumimoji="1" sz="2215" b="1" kern="1200">
                          <a:solidFill>
                            <a:schemeClr val="lt1"/>
                          </a:solidFill>
                          <a:latin typeface="Calibri" panose="020F050202020403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SG" sz="1600" b="1" kern="1200">
                          <a:solidFill>
                            <a:schemeClr val="bg1"/>
                          </a:solidFill>
                          <a:latin typeface="+mn-lt"/>
                          <a:ea typeface="+mn-ea"/>
                          <a:cs typeface="+mn-cs"/>
                        </a:rPr>
                        <a:t>Core Tech needed</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851162372"/>
                  </a:ext>
                </a:extLst>
              </a:tr>
              <a:tr h="1768574">
                <a:tc>
                  <a:txBody>
                    <a:bodyPr/>
                    <a:lstStyle>
                      <a:lvl1pPr marL="0" algn="l" defTabSz="1125444" rtl="0" eaLnBrk="1" latinLnBrk="0" hangingPunct="1">
                        <a:defRPr kumimoji="1" sz="2215" kern="1200">
                          <a:solidFill>
                            <a:schemeClr val="dk1"/>
                          </a:solidFill>
                          <a:latin typeface="Calibri" panose="020F0502020204030204"/>
                        </a:defRPr>
                      </a:lvl1pPr>
                      <a:lvl2pPr marL="562722" algn="l" defTabSz="1125444" rtl="0" eaLnBrk="1" latinLnBrk="0" hangingPunct="1">
                        <a:defRPr kumimoji="1" sz="2215" kern="1200">
                          <a:solidFill>
                            <a:schemeClr val="dk1"/>
                          </a:solidFill>
                          <a:latin typeface="Calibri" panose="020F0502020204030204"/>
                        </a:defRPr>
                      </a:lvl2pPr>
                      <a:lvl3pPr marL="1125444" algn="l" defTabSz="1125444" rtl="0" eaLnBrk="1" latinLnBrk="0" hangingPunct="1">
                        <a:defRPr kumimoji="1" sz="2215" kern="1200">
                          <a:solidFill>
                            <a:schemeClr val="dk1"/>
                          </a:solidFill>
                          <a:latin typeface="Calibri" panose="020F0502020204030204"/>
                        </a:defRPr>
                      </a:lvl3pPr>
                      <a:lvl4pPr marL="1688165" algn="l" defTabSz="1125444" rtl="0" eaLnBrk="1" latinLnBrk="0" hangingPunct="1">
                        <a:defRPr kumimoji="1" sz="2215" kern="1200">
                          <a:solidFill>
                            <a:schemeClr val="dk1"/>
                          </a:solidFill>
                          <a:latin typeface="Calibri" panose="020F0502020204030204"/>
                        </a:defRPr>
                      </a:lvl4pPr>
                      <a:lvl5pPr marL="2250887" algn="l" defTabSz="1125444" rtl="0" eaLnBrk="1" latinLnBrk="0" hangingPunct="1">
                        <a:defRPr kumimoji="1" sz="2215" kern="1200">
                          <a:solidFill>
                            <a:schemeClr val="dk1"/>
                          </a:solidFill>
                          <a:latin typeface="Calibri" panose="020F0502020204030204"/>
                        </a:defRPr>
                      </a:lvl5pPr>
                      <a:lvl6pPr marL="2813609" algn="l" defTabSz="1125444" rtl="0" eaLnBrk="1" latinLnBrk="0" hangingPunct="1">
                        <a:defRPr kumimoji="1" sz="2215" kern="1200">
                          <a:solidFill>
                            <a:schemeClr val="dk1"/>
                          </a:solidFill>
                          <a:latin typeface="Calibri" panose="020F0502020204030204"/>
                        </a:defRPr>
                      </a:lvl6pPr>
                      <a:lvl7pPr marL="3376331" algn="l" defTabSz="1125444" rtl="0" eaLnBrk="1" latinLnBrk="0" hangingPunct="1">
                        <a:defRPr kumimoji="1" sz="2215" kern="1200">
                          <a:solidFill>
                            <a:schemeClr val="dk1"/>
                          </a:solidFill>
                          <a:latin typeface="Calibri" panose="020F0502020204030204"/>
                        </a:defRPr>
                      </a:lvl7pPr>
                      <a:lvl8pPr marL="3939052" algn="l" defTabSz="1125444" rtl="0" eaLnBrk="1" latinLnBrk="0" hangingPunct="1">
                        <a:defRPr kumimoji="1" sz="2215" kern="1200">
                          <a:solidFill>
                            <a:schemeClr val="dk1"/>
                          </a:solidFill>
                          <a:latin typeface="Calibri" panose="020F0502020204030204"/>
                        </a:defRPr>
                      </a:lvl8pPr>
                      <a:lvl9pPr marL="4501774" algn="l" defTabSz="1125444" rtl="0" eaLnBrk="1" latinLnBrk="0" hangingPunct="1">
                        <a:defRPr kumimoji="1" sz="2215" kern="1200">
                          <a:solidFill>
                            <a:schemeClr val="dk1"/>
                          </a:solidFill>
                          <a:latin typeface="Calibri" panose="020F050202020403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200" b="1" dirty="0"/>
                        <a:t>Enhanced Causal Knowledge Graph</a:t>
                      </a:r>
                      <a:endParaRPr lang="en-SG" sz="1200" strike="noStrike" dirty="0"/>
                    </a:p>
                  </a:txBody>
                  <a:tcPr marL="121920" marR="121920" marT="60960" marB="6096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125444" rtl="0" eaLnBrk="1" latinLnBrk="0" hangingPunct="1">
                        <a:defRPr kumimoji="1" sz="2215" kern="1200">
                          <a:solidFill>
                            <a:schemeClr val="dk1"/>
                          </a:solidFill>
                          <a:latin typeface="Calibri" panose="020F0502020204030204"/>
                        </a:defRPr>
                      </a:lvl1pPr>
                      <a:lvl2pPr marL="562722" algn="l" defTabSz="1125444" rtl="0" eaLnBrk="1" latinLnBrk="0" hangingPunct="1">
                        <a:defRPr kumimoji="1" sz="2215" kern="1200">
                          <a:solidFill>
                            <a:schemeClr val="dk1"/>
                          </a:solidFill>
                          <a:latin typeface="Calibri" panose="020F0502020204030204"/>
                        </a:defRPr>
                      </a:lvl2pPr>
                      <a:lvl3pPr marL="1125444" algn="l" defTabSz="1125444" rtl="0" eaLnBrk="1" latinLnBrk="0" hangingPunct="1">
                        <a:defRPr kumimoji="1" sz="2215" kern="1200">
                          <a:solidFill>
                            <a:schemeClr val="dk1"/>
                          </a:solidFill>
                          <a:latin typeface="Calibri" panose="020F0502020204030204"/>
                        </a:defRPr>
                      </a:lvl3pPr>
                      <a:lvl4pPr marL="1688165" algn="l" defTabSz="1125444" rtl="0" eaLnBrk="1" latinLnBrk="0" hangingPunct="1">
                        <a:defRPr kumimoji="1" sz="2215" kern="1200">
                          <a:solidFill>
                            <a:schemeClr val="dk1"/>
                          </a:solidFill>
                          <a:latin typeface="Calibri" panose="020F0502020204030204"/>
                        </a:defRPr>
                      </a:lvl4pPr>
                      <a:lvl5pPr marL="2250887" algn="l" defTabSz="1125444" rtl="0" eaLnBrk="1" latinLnBrk="0" hangingPunct="1">
                        <a:defRPr kumimoji="1" sz="2215" kern="1200">
                          <a:solidFill>
                            <a:schemeClr val="dk1"/>
                          </a:solidFill>
                          <a:latin typeface="Calibri" panose="020F0502020204030204"/>
                        </a:defRPr>
                      </a:lvl5pPr>
                      <a:lvl6pPr marL="2813609" algn="l" defTabSz="1125444" rtl="0" eaLnBrk="1" latinLnBrk="0" hangingPunct="1">
                        <a:defRPr kumimoji="1" sz="2215" kern="1200">
                          <a:solidFill>
                            <a:schemeClr val="dk1"/>
                          </a:solidFill>
                          <a:latin typeface="Calibri" panose="020F0502020204030204"/>
                        </a:defRPr>
                      </a:lvl6pPr>
                      <a:lvl7pPr marL="3376331" algn="l" defTabSz="1125444" rtl="0" eaLnBrk="1" latinLnBrk="0" hangingPunct="1">
                        <a:defRPr kumimoji="1" sz="2215" kern="1200">
                          <a:solidFill>
                            <a:schemeClr val="dk1"/>
                          </a:solidFill>
                          <a:latin typeface="Calibri" panose="020F0502020204030204"/>
                        </a:defRPr>
                      </a:lvl7pPr>
                      <a:lvl8pPr marL="3939052" algn="l" defTabSz="1125444" rtl="0" eaLnBrk="1" latinLnBrk="0" hangingPunct="1">
                        <a:defRPr kumimoji="1" sz="2215" kern="1200">
                          <a:solidFill>
                            <a:schemeClr val="dk1"/>
                          </a:solidFill>
                          <a:latin typeface="Calibri" panose="020F0502020204030204"/>
                        </a:defRPr>
                      </a:lvl8pPr>
                      <a:lvl9pPr marL="4501774" algn="l" defTabSz="1125444" rtl="0" eaLnBrk="1" latinLnBrk="0" hangingPunct="1">
                        <a:defRPr kumimoji="1" sz="2215" kern="1200">
                          <a:solidFill>
                            <a:schemeClr val="dk1"/>
                          </a:solidFill>
                          <a:latin typeface="Calibri" panose="020F0502020204030204"/>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latin typeface="+mn-lt"/>
                        </a:rPr>
                        <a:t>Mid-Year Milestone: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latin typeface="+mn-lt"/>
                        </a:rPr>
                        <a:t>Enhance explainability through advanced KG</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a:latin typeface="+mn-lt"/>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latin typeface="+mn-lt"/>
                        </a:rPr>
                        <a:t>End-Year Milestone:</a:t>
                      </a:r>
                    </a:p>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US" sz="1200" b="0" i="0" u="none" strike="noStrike" noProof="0" dirty="0">
                          <a:solidFill>
                            <a:srgbClr val="000000"/>
                          </a:solidFill>
                          <a:latin typeface="+mn-lt"/>
                        </a:rPr>
                        <a:t>Causal factor index generation to improve forecast accuracy for Industry relay, IDBD AC</a:t>
                      </a:r>
                      <a:endParaRPr lang="en-US" sz="1200" b="1" dirty="0">
                        <a:latin typeface="+mn-lt"/>
                      </a:endParaRPr>
                    </a:p>
                  </a:txBody>
                  <a:tcPr marL="162560" marR="162560" marT="81280" marB="8128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125444" rtl="0" eaLnBrk="1" latinLnBrk="0" hangingPunct="1">
                        <a:defRPr kumimoji="1" sz="2215" kern="1200">
                          <a:solidFill>
                            <a:schemeClr val="dk1"/>
                          </a:solidFill>
                          <a:latin typeface="Calibri" panose="020F0502020204030204"/>
                        </a:defRPr>
                      </a:lvl1pPr>
                      <a:lvl2pPr marL="562722" algn="l" defTabSz="1125444" rtl="0" eaLnBrk="1" latinLnBrk="0" hangingPunct="1">
                        <a:defRPr kumimoji="1" sz="2215" kern="1200">
                          <a:solidFill>
                            <a:schemeClr val="dk1"/>
                          </a:solidFill>
                          <a:latin typeface="Calibri" panose="020F0502020204030204"/>
                        </a:defRPr>
                      </a:lvl2pPr>
                      <a:lvl3pPr marL="1125444" algn="l" defTabSz="1125444" rtl="0" eaLnBrk="1" latinLnBrk="0" hangingPunct="1">
                        <a:defRPr kumimoji="1" sz="2215" kern="1200">
                          <a:solidFill>
                            <a:schemeClr val="dk1"/>
                          </a:solidFill>
                          <a:latin typeface="Calibri" panose="020F0502020204030204"/>
                        </a:defRPr>
                      </a:lvl3pPr>
                      <a:lvl4pPr marL="1688165" algn="l" defTabSz="1125444" rtl="0" eaLnBrk="1" latinLnBrk="0" hangingPunct="1">
                        <a:defRPr kumimoji="1" sz="2215" kern="1200">
                          <a:solidFill>
                            <a:schemeClr val="dk1"/>
                          </a:solidFill>
                          <a:latin typeface="Calibri" panose="020F0502020204030204"/>
                        </a:defRPr>
                      </a:lvl4pPr>
                      <a:lvl5pPr marL="2250887" algn="l" defTabSz="1125444" rtl="0" eaLnBrk="1" latinLnBrk="0" hangingPunct="1">
                        <a:defRPr kumimoji="1" sz="2215" kern="1200">
                          <a:solidFill>
                            <a:schemeClr val="dk1"/>
                          </a:solidFill>
                          <a:latin typeface="Calibri" panose="020F0502020204030204"/>
                        </a:defRPr>
                      </a:lvl5pPr>
                      <a:lvl6pPr marL="2813609" algn="l" defTabSz="1125444" rtl="0" eaLnBrk="1" latinLnBrk="0" hangingPunct="1">
                        <a:defRPr kumimoji="1" sz="2215" kern="1200">
                          <a:solidFill>
                            <a:schemeClr val="dk1"/>
                          </a:solidFill>
                          <a:latin typeface="Calibri" panose="020F0502020204030204"/>
                        </a:defRPr>
                      </a:lvl6pPr>
                      <a:lvl7pPr marL="3376331" algn="l" defTabSz="1125444" rtl="0" eaLnBrk="1" latinLnBrk="0" hangingPunct="1">
                        <a:defRPr kumimoji="1" sz="2215" kern="1200">
                          <a:solidFill>
                            <a:schemeClr val="dk1"/>
                          </a:solidFill>
                          <a:latin typeface="Calibri" panose="020F0502020204030204"/>
                        </a:defRPr>
                      </a:lvl7pPr>
                      <a:lvl8pPr marL="3939052" algn="l" defTabSz="1125444" rtl="0" eaLnBrk="1" latinLnBrk="0" hangingPunct="1">
                        <a:defRPr kumimoji="1" sz="2215" kern="1200">
                          <a:solidFill>
                            <a:schemeClr val="dk1"/>
                          </a:solidFill>
                          <a:latin typeface="Calibri" panose="020F0502020204030204"/>
                        </a:defRPr>
                      </a:lvl8pPr>
                      <a:lvl9pPr marL="4501774" algn="l" defTabSz="1125444" rtl="0" eaLnBrk="1" latinLnBrk="0" hangingPunct="1">
                        <a:defRPr kumimoji="1" sz="2215" kern="1200">
                          <a:solidFill>
                            <a:schemeClr val="dk1"/>
                          </a:solidFill>
                          <a:latin typeface="Calibri" panose="020F0502020204030204"/>
                        </a:defRPr>
                      </a:lvl9pPr>
                    </a:lstStyle>
                    <a:p>
                      <a:pPr algn="l" rtl="0" fontAlgn="base"/>
                      <a:r>
                        <a:rPr lang="en-US" sz="1200" b="0" i="0" u="none" strike="noStrike" dirty="0">
                          <a:solidFill>
                            <a:srgbClr val="000000"/>
                          </a:solidFill>
                          <a:effectLst/>
                          <a:latin typeface="Calibri" panose="020F0502020204030204" pitchFamily="34" charset="0"/>
                        </a:rPr>
                        <a:t>Improve forecast accuracy </a:t>
                      </a:r>
                    </a:p>
                    <a:p>
                      <a:pPr algn="l" rtl="0" fontAlgn="base"/>
                      <a:r>
                        <a:rPr lang="en-US" sz="1200" b="0" i="0" u="none" strike="noStrike" dirty="0">
                          <a:solidFill>
                            <a:srgbClr val="000000"/>
                          </a:solidFill>
                          <a:effectLst/>
                          <a:latin typeface="Calibri" panose="020F0502020204030204" pitchFamily="34" charset="0"/>
                        </a:rPr>
                        <a:t>Improve explainability </a:t>
                      </a:r>
                    </a:p>
                    <a:p>
                      <a:pPr algn="l" rtl="0" fontAlgn="base"/>
                      <a:endParaRPr lang="en-US" sz="1200" b="0" i="0" u="none" strike="noStrike" dirty="0">
                        <a:solidFill>
                          <a:srgbClr val="000000"/>
                        </a:solidFill>
                        <a:effectLst/>
                        <a:latin typeface="Calibri" panose="020F0502020204030204" pitchFamily="34" charset="0"/>
                      </a:endParaRPr>
                    </a:p>
                    <a:p>
                      <a:pPr algn="l" rtl="0" fontAlgn="base"/>
                      <a:r>
                        <a:rPr lang="en-US" sz="1200" b="0" i="0" u="none" strike="noStrike" dirty="0">
                          <a:solidFill>
                            <a:srgbClr val="000000"/>
                          </a:solidFill>
                          <a:effectLst/>
                          <a:latin typeface="Calibri" panose="020F0502020204030204" pitchFamily="34" charset="0"/>
                        </a:rPr>
                        <a:t>Understand cause-effect pairs with temporal evolution of trends- provide explainability and what-if analysis to forecast</a:t>
                      </a:r>
                      <a:r>
                        <a:rPr lang="en-US" sz="1200" b="0" i="0" dirty="0">
                          <a:solidFill>
                            <a:srgbClr val="000000"/>
                          </a:solidFill>
                          <a:effectLst/>
                          <a:latin typeface="Calibri" panose="020F0502020204030204" pitchFamily="34" charset="0"/>
                        </a:rPr>
                        <a:t>​</a:t>
                      </a:r>
                    </a:p>
                    <a:p>
                      <a:pPr algn="l" rtl="0" fontAlgn="base"/>
                      <a:endParaRPr lang="en-US" sz="1200" b="0" i="0" dirty="0">
                        <a:solidFill>
                          <a:srgbClr val="000000"/>
                        </a:solidFill>
                        <a:effectLst/>
                        <a:latin typeface="Calibri" panose="020F050202020403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125444" rtl="0" eaLnBrk="1" latinLnBrk="0" hangingPunct="1">
                        <a:defRPr kumimoji="1" sz="2215" kern="1200">
                          <a:solidFill>
                            <a:schemeClr val="dk1"/>
                          </a:solidFill>
                          <a:latin typeface="Calibri" panose="020F0502020204030204"/>
                        </a:defRPr>
                      </a:lvl1pPr>
                      <a:lvl2pPr marL="562722" algn="l" defTabSz="1125444" rtl="0" eaLnBrk="1" latinLnBrk="0" hangingPunct="1">
                        <a:defRPr kumimoji="1" sz="2215" kern="1200">
                          <a:solidFill>
                            <a:schemeClr val="dk1"/>
                          </a:solidFill>
                          <a:latin typeface="Calibri" panose="020F0502020204030204"/>
                        </a:defRPr>
                      </a:lvl2pPr>
                      <a:lvl3pPr marL="1125444" algn="l" defTabSz="1125444" rtl="0" eaLnBrk="1" latinLnBrk="0" hangingPunct="1">
                        <a:defRPr kumimoji="1" sz="2215" kern="1200">
                          <a:solidFill>
                            <a:schemeClr val="dk1"/>
                          </a:solidFill>
                          <a:latin typeface="Calibri" panose="020F0502020204030204"/>
                        </a:defRPr>
                      </a:lvl3pPr>
                      <a:lvl4pPr marL="1688165" algn="l" defTabSz="1125444" rtl="0" eaLnBrk="1" latinLnBrk="0" hangingPunct="1">
                        <a:defRPr kumimoji="1" sz="2215" kern="1200">
                          <a:solidFill>
                            <a:schemeClr val="dk1"/>
                          </a:solidFill>
                          <a:latin typeface="Calibri" panose="020F0502020204030204"/>
                        </a:defRPr>
                      </a:lvl4pPr>
                      <a:lvl5pPr marL="2250887" algn="l" defTabSz="1125444" rtl="0" eaLnBrk="1" latinLnBrk="0" hangingPunct="1">
                        <a:defRPr kumimoji="1" sz="2215" kern="1200">
                          <a:solidFill>
                            <a:schemeClr val="dk1"/>
                          </a:solidFill>
                          <a:latin typeface="Calibri" panose="020F0502020204030204"/>
                        </a:defRPr>
                      </a:lvl5pPr>
                      <a:lvl6pPr marL="2813609" algn="l" defTabSz="1125444" rtl="0" eaLnBrk="1" latinLnBrk="0" hangingPunct="1">
                        <a:defRPr kumimoji="1" sz="2215" kern="1200">
                          <a:solidFill>
                            <a:schemeClr val="dk1"/>
                          </a:solidFill>
                          <a:latin typeface="Calibri" panose="020F0502020204030204"/>
                        </a:defRPr>
                      </a:lvl6pPr>
                      <a:lvl7pPr marL="3376331" algn="l" defTabSz="1125444" rtl="0" eaLnBrk="1" latinLnBrk="0" hangingPunct="1">
                        <a:defRPr kumimoji="1" sz="2215" kern="1200">
                          <a:solidFill>
                            <a:schemeClr val="dk1"/>
                          </a:solidFill>
                          <a:latin typeface="Calibri" panose="020F0502020204030204"/>
                        </a:defRPr>
                      </a:lvl7pPr>
                      <a:lvl8pPr marL="3939052" algn="l" defTabSz="1125444" rtl="0" eaLnBrk="1" latinLnBrk="0" hangingPunct="1">
                        <a:defRPr kumimoji="1" sz="2215" kern="1200">
                          <a:solidFill>
                            <a:schemeClr val="dk1"/>
                          </a:solidFill>
                          <a:latin typeface="Calibri" panose="020F0502020204030204"/>
                        </a:defRPr>
                      </a:lvl8pPr>
                      <a:lvl9pPr marL="4501774" algn="l" defTabSz="1125444" rtl="0" eaLnBrk="1" latinLnBrk="0" hangingPunct="1">
                        <a:defRPr kumimoji="1" sz="2215" kern="1200">
                          <a:solidFill>
                            <a:schemeClr val="dk1"/>
                          </a:solidFill>
                          <a:latin typeface="Calibri" panose="020F0502020204030204"/>
                        </a:defRPr>
                      </a:lvl9pPr>
                    </a:lstStyle>
                    <a:p>
                      <a:pPr algn="l" rtl="0" fontAlgn="base"/>
                      <a:r>
                        <a:rPr lang="en-US" sz="1050" b="1" i="0" dirty="0">
                          <a:solidFill>
                            <a:srgbClr val="000000"/>
                          </a:solidFill>
                          <a:effectLst/>
                          <a:latin typeface="Calibri" panose="020F0502020204030204" pitchFamily="34" charset="0"/>
                        </a:rPr>
                        <a:t>Knowledge Graph Analysis</a:t>
                      </a:r>
                      <a:r>
                        <a:rPr lang="en-US" sz="1050" b="0" i="0" dirty="0">
                          <a:solidFill>
                            <a:srgbClr val="000000"/>
                          </a:solidFill>
                          <a:effectLst/>
                          <a:latin typeface="Calibri" panose="020F0502020204030204" pitchFamily="34" charset="0"/>
                        </a:rPr>
                        <a:t>​</a:t>
                      </a:r>
                      <a:endParaRPr lang="en-US" b="0" i="0" dirty="0">
                        <a:solidFill>
                          <a:srgbClr val="000000"/>
                        </a:solidFill>
                        <a:effectLst/>
                      </a:endParaRPr>
                    </a:p>
                    <a:p>
                      <a:pPr algn="l" rtl="0" fontAlgn="base">
                        <a:buFont typeface="Arial" panose="020B0604020202020204" pitchFamily="34" charset="0"/>
                        <a:buChar char="•"/>
                      </a:pPr>
                      <a:r>
                        <a:rPr lang="en-US" sz="1050" b="0" i="0" u="none" strike="noStrike" dirty="0">
                          <a:solidFill>
                            <a:srgbClr val="000000"/>
                          </a:solidFill>
                          <a:effectLst/>
                          <a:latin typeface="Calibri" panose="020F0502020204030204" pitchFamily="34" charset="0"/>
                        </a:rPr>
                        <a:t>Identify key players, pattens, </a:t>
                      </a:r>
                      <a:r>
                        <a:rPr lang="en-US" sz="105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050" b="0" i="0" u="none" strike="noStrike" dirty="0">
                          <a:solidFill>
                            <a:srgbClr val="000000"/>
                          </a:solidFill>
                          <a:effectLst/>
                          <a:latin typeface="Calibri" panose="020F0502020204030204" pitchFamily="34" charset="0"/>
                        </a:rPr>
                        <a:t>Enhancement of representation capacity and information content of the graph</a:t>
                      </a:r>
                      <a:r>
                        <a:rPr lang="en-US" sz="105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r>
                        <a:rPr lang="en-US" sz="1050" b="0" i="0" dirty="0">
                          <a:solidFill>
                            <a:srgbClr val="000000"/>
                          </a:solidFill>
                          <a:effectLst/>
                          <a:latin typeface="Calibri" panose="020F0502020204030204" pitchFamily="34" charset="0"/>
                        </a:rPr>
                        <a:t>​</a:t>
                      </a:r>
                      <a:endParaRPr lang="en-US" b="0" i="0" dirty="0">
                        <a:solidFill>
                          <a:srgbClr val="000000"/>
                        </a:solidFill>
                        <a:effectLst/>
                      </a:endParaRPr>
                    </a:p>
                    <a:p>
                      <a:pPr algn="l" rtl="0" fontAlgn="base"/>
                      <a:r>
                        <a:rPr lang="en-US" sz="1050" b="1" i="0" dirty="0">
                          <a:solidFill>
                            <a:srgbClr val="000000"/>
                          </a:solidFill>
                          <a:effectLst/>
                          <a:latin typeface="Calibri" panose="020F0502020204030204" pitchFamily="34" charset="0"/>
                        </a:rPr>
                        <a:t>Causal factor index generation</a:t>
                      </a:r>
                      <a:r>
                        <a:rPr lang="en-US" sz="1050" b="0" i="0" dirty="0">
                          <a:solidFill>
                            <a:srgbClr val="000000"/>
                          </a:solidFill>
                          <a:effectLst/>
                          <a:latin typeface="Calibri" panose="020F0502020204030204" pitchFamily="34" charset="0"/>
                        </a:rPr>
                        <a:t>​</a:t>
                      </a:r>
                      <a:endParaRPr lang="en-US" b="0" i="0" dirty="0">
                        <a:solidFill>
                          <a:srgbClr val="000000"/>
                        </a:solidFill>
                        <a:effectLst/>
                      </a:endParaRPr>
                    </a:p>
                    <a:p>
                      <a:pPr algn="l" rtl="0" fontAlgn="base">
                        <a:buFont typeface="Arial" panose="020B0604020202020204" pitchFamily="34" charset="0"/>
                        <a:buChar char="•"/>
                      </a:pPr>
                      <a:r>
                        <a:rPr lang="en-US" sz="1050" b="0" i="0" u="none" strike="noStrike" dirty="0">
                          <a:solidFill>
                            <a:srgbClr val="000000"/>
                          </a:solidFill>
                          <a:effectLst/>
                          <a:latin typeface="Calibri" panose="020F0502020204030204" pitchFamily="34" charset="0"/>
                        </a:rPr>
                        <a:t>Extract temporal features</a:t>
                      </a:r>
                      <a:r>
                        <a:rPr lang="en-US" sz="105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050" b="0" i="0" u="none" strike="noStrike" dirty="0">
                          <a:solidFill>
                            <a:srgbClr val="000000"/>
                          </a:solidFill>
                          <a:effectLst/>
                          <a:latin typeface="Calibri" panose="020F0502020204030204" pitchFamily="34" charset="0"/>
                        </a:rPr>
                        <a:t>Monitor changing causal factors in potentially unstable market</a:t>
                      </a:r>
                      <a:r>
                        <a:rPr lang="en-US" sz="105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1125444" rtl="0" eaLnBrk="1" latinLnBrk="0" hangingPunct="1">
                        <a:defRPr kumimoji="1" sz="2215" kern="1200">
                          <a:solidFill>
                            <a:schemeClr val="dk1"/>
                          </a:solidFill>
                          <a:latin typeface="Calibri" panose="020F0502020204030204"/>
                        </a:defRPr>
                      </a:lvl1pPr>
                      <a:lvl2pPr marL="562722" algn="l" defTabSz="1125444" rtl="0" eaLnBrk="1" latinLnBrk="0" hangingPunct="1">
                        <a:defRPr kumimoji="1" sz="2215" kern="1200">
                          <a:solidFill>
                            <a:schemeClr val="dk1"/>
                          </a:solidFill>
                          <a:latin typeface="Calibri" panose="020F0502020204030204"/>
                        </a:defRPr>
                      </a:lvl2pPr>
                      <a:lvl3pPr marL="1125444" algn="l" defTabSz="1125444" rtl="0" eaLnBrk="1" latinLnBrk="0" hangingPunct="1">
                        <a:defRPr kumimoji="1" sz="2215" kern="1200">
                          <a:solidFill>
                            <a:schemeClr val="dk1"/>
                          </a:solidFill>
                          <a:latin typeface="Calibri" panose="020F0502020204030204"/>
                        </a:defRPr>
                      </a:lvl3pPr>
                      <a:lvl4pPr marL="1688165" algn="l" defTabSz="1125444" rtl="0" eaLnBrk="1" latinLnBrk="0" hangingPunct="1">
                        <a:defRPr kumimoji="1" sz="2215" kern="1200">
                          <a:solidFill>
                            <a:schemeClr val="dk1"/>
                          </a:solidFill>
                          <a:latin typeface="Calibri" panose="020F0502020204030204"/>
                        </a:defRPr>
                      </a:lvl4pPr>
                      <a:lvl5pPr marL="2250887" algn="l" defTabSz="1125444" rtl="0" eaLnBrk="1" latinLnBrk="0" hangingPunct="1">
                        <a:defRPr kumimoji="1" sz="2215" kern="1200">
                          <a:solidFill>
                            <a:schemeClr val="dk1"/>
                          </a:solidFill>
                          <a:latin typeface="Calibri" panose="020F0502020204030204"/>
                        </a:defRPr>
                      </a:lvl5pPr>
                      <a:lvl6pPr marL="2813609" algn="l" defTabSz="1125444" rtl="0" eaLnBrk="1" latinLnBrk="0" hangingPunct="1">
                        <a:defRPr kumimoji="1" sz="2215" kern="1200">
                          <a:solidFill>
                            <a:schemeClr val="dk1"/>
                          </a:solidFill>
                          <a:latin typeface="Calibri" panose="020F0502020204030204"/>
                        </a:defRPr>
                      </a:lvl6pPr>
                      <a:lvl7pPr marL="3376331" algn="l" defTabSz="1125444" rtl="0" eaLnBrk="1" latinLnBrk="0" hangingPunct="1">
                        <a:defRPr kumimoji="1" sz="2215" kern="1200">
                          <a:solidFill>
                            <a:schemeClr val="dk1"/>
                          </a:solidFill>
                          <a:latin typeface="Calibri" panose="020F0502020204030204"/>
                        </a:defRPr>
                      </a:lvl7pPr>
                      <a:lvl8pPr marL="3939052" algn="l" defTabSz="1125444" rtl="0" eaLnBrk="1" latinLnBrk="0" hangingPunct="1">
                        <a:defRPr kumimoji="1" sz="2215" kern="1200">
                          <a:solidFill>
                            <a:schemeClr val="dk1"/>
                          </a:solidFill>
                          <a:latin typeface="Calibri" panose="020F0502020204030204"/>
                        </a:defRPr>
                      </a:lvl8pPr>
                      <a:lvl9pPr marL="4501774" algn="l" defTabSz="1125444" rtl="0" eaLnBrk="1" latinLnBrk="0" hangingPunct="1">
                        <a:defRPr kumimoji="1" sz="2215" kern="1200">
                          <a:solidFill>
                            <a:schemeClr val="dk1"/>
                          </a:solidFill>
                          <a:latin typeface="Calibri" panose="020F0502020204030204"/>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Graph analysis (classical to SOTA)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Temporal Extraction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Causal analysis</a:t>
                      </a:r>
                    </a:p>
                  </a:txBody>
                  <a:tcPr marL="121920" marR="121920" marT="60960" marB="6096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851495010"/>
                  </a:ext>
                </a:extLst>
              </a:tr>
            </a:tbl>
          </a:graphicData>
        </a:graphic>
      </p:graphicFrame>
      <p:pic>
        <p:nvPicPr>
          <p:cNvPr id="8" name="table">
            <a:extLst>
              <a:ext uri="{FF2B5EF4-FFF2-40B4-BE49-F238E27FC236}">
                <a16:creationId xmlns:a16="http://schemas.microsoft.com/office/drawing/2014/main" id="{3D062B3F-8589-8317-DFAC-2909E3DB493D}"/>
              </a:ext>
            </a:extLst>
          </p:cNvPr>
          <p:cNvPicPr>
            <a:picLocks noChangeAspect="1"/>
          </p:cNvPicPr>
          <p:nvPr/>
        </p:nvPicPr>
        <p:blipFill>
          <a:blip r:embed="rId4"/>
          <a:stretch>
            <a:fillRect/>
          </a:stretch>
        </p:blipFill>
        <p:spPr>
          <a:xfrm>
            <a:off x="29187" y="3221839"/>
            <a:ext cx="12034428" cy="3159489"/>
          </a:xfrm>
          <a:prstGeom prst="rect">
            <a:avLst/>
          </a:prstGeom>
        </p:spPr>
      </p:pic>
      <p:sp>
        <p:nvSpPr>
          <p:cNvPr id="9" name="右矢印 18">
            <a:extLst>
              <a:ext uri="{FF2B5EF4-FFF2-40B4-BE49-F238E27FC236}">
                <a16:creationId xmlns:a16="http://schemas.microsoft.com/office/drawing/2014/main" id="{37ADF030-9873-0C95-779C-2BC57B605827}"/>
              </a:ext>
            </a:extLst>
          </p:cNvPr>
          <p:cNvSpPr/>
          <p:nvPr/>
        </p:nvSpPr>
        <p:spPr bwMode="auto">
          <a:xfrm>
            <a:off x="185099" y="3670192"/>
            <a:ext cx="4911470"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Knowledge Graph Analysis</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10" name="右矢印 18">
            <a:extLst>
              <a:ext uri="{FF2B5EF4-FFF2-40B4-BE49-F238E27FC236}">
                <a16:creationId xmlns:a16="http://schemas.microsoft.com/office/drawing/2014/main" id="{CEDDE7A1-961E-8D2B-749F-7C9C128D5315}"/>
              </a:ext>
            </a:extLst>
          </p:cNvPr>
          <p:cNvSpPr/>
          <p:nvPr/>
        </p:nvSpPr>
        <p:spPr bwMode="auto">
          <a:xfrm>
            <a:off x="5074030" y="3608456"/>
            <a:ext cx="6985880" cy="744505"/>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Causal factor identification (index creation)</a:t>
            </a:r>
          </a:p>
        </p:txBody>
      </p:sp>
      <p:sp>
        <p:nvSpPr>
          <p:cNvPr id="11" name="右矢印 18">
            <a:extLst>
              <a:ext uri="{FF2B5EF4-FFF2-40B4-BE49-F238E27FC236}">
                <a16:creationId xmlns:a16="http://schemas.microsoft.com/office/drawing/2014/main" id="{DD881D50-0507-A461-2409-02A70B3F4FFD}"/>
              </a:ext>
            </a:extLst>
          </p:cNvPr>
          <p:cNvSpPr/>
          <p:nvPr/>
        </p:nvSpPr>
        <p:spPr bwMode="auto">
          <a:xfrm>
            <a:off x="175346" y="4315204"/>
            <a:ext cx="1113811"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Data Analysis</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12" name="右矢印 18">
            <a:extLst>
              <a:ext uri="{FF2B5EF4-FFF2-40B4-BE49-F238E27FC236}">
                <a16:creationId xmlns:a16="http://schemas.microsoft.com/office/drawing/2014/main" id="{6BB19AEC-2C7B-10D3-AE59-1FFFEEE96C43}"/>
              </a:ext>
            </a:extLst>
          </p:cNvPr>
          <p:cNvSpPr/>
          <p:nvPr/>
        </p:nvSpPr>
        <p:spPr bwMode="auto">
          <a:xfrm>
            <a:off x="1342462" y="4306780"/>
            <a:ext cx="1733283"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Clustering Enhancement</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13" name="右矢印 18">
            <a:extLst>
              <a:ext uri="{FF2B5EF4-FFF2-40B4-BE49-F238E27FC236}">
                <a16:creationId xmlns:a16="http://schemas.microsoft.com/office/drawing/2014/main" id="{D4D69F1C-6F62-CC70-EB8F-8FE4F7FBAF4E}"/>
              </a:ext>
            </a:extLst>
          </p:cNvPr>
          <p:cNvSpPr/>
          <p:nvPr/>
        </p:nvSpPr>
        <p:spPr bwMode="auto">
          <a:xfrm>
            <a:off x="3129049" y="4306780"/>
            <a:ext cx="1914215"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Graph Generation &amp; Analysis</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14" name="右矢印 18">
            <a:extLst>
              <a:ext uri="{FF2B5EF4-FFF2-40B4-BE49-F238E27FC236}">
                <a16:creationId xmlns:a16="http://schemas.microsoft.com/office/drawing/2014/main" id="{9A253500-A4C4-2A11-4A7D-C31B53281B0B}"/>
              </a:ext>
            </a:extLst>
          </p:cNvPr>
          <p:cNvSpPr/>
          <p:nvPr/>
        </p:nvSpPr>
        <p:spPr bwMode="auto">
          <a:xfrm>
            <a:off x="5096568" y="4290839"/>
            <a:ext cx="1967520"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Temporal Extraction &amp; Analysis</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15" name="Isosceles Triangle 14">
            <a:extLst>
              <a:ext uri="{FF2B5EF4-FFF2-40B4-BE49-F238E27FC236}">
                <a16:creationId xmlns:a16="http://schemas.microsoft.com/office/drawing/2014/main" id="{CEC6DA99-2619-ADF1-0974-7952F4FC27DA}"/>
              </a:ext>
            </a:extLst>
          </p:cNvPr>
          <p:cNvSpPr/>
          <p:nvPr/>
        </p:nvSpPr>
        <p:spPr>
          <a:xfrm>
            <a:off x="2334370" y="4907440"/>
            <a:ext cx="246888" cy="237744"/>
          </a:xfrm>
          <a:prstGeom prst="triangle">
            <a:avLst/>
          </a:prstGeom>
          <a:solidFill>
            <a:srgbClr val="4472C4"/>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Isosceles Triangle 15">
            <a:extLst>
              <a:ext uri="{FF2B5EF4-FFF2-40B4-BE49-F238E27FC236}">
                <a16:creationId xmlns:a16="http://schemas.microsoft.com/office/drawing/2014/main" id="{171B65DC-AD12-A771-6C50-B5CA30C8206C}"/>
              </a:ext>
            </a:extLst>
          </p:cNvPr>
          <p:cNvSpPr/>
          <p:nvPr/>
        </p:nvSpPr>
        <p:spPr>
          <a:xfrm>
            <a:off x="3904342" y="4917296"/>
            <a:ext cx="246888" cy="237744"/>
          </a:xfrm>
          <a:prstGeom prst="triangle">
            <a:avLst/>
          </a:prstGeom>
          <a:solidFill>
            <a:srgbClr val="4472C4"/>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Isosceles Triangle 16">
            <a:extLst>
              <a:ext uri="{FF2B5EF4-FFF2-40B4-BE49-F238E27FC236}">
                <a16:creationId xmlns:a16="http://schemas.microsoft.com/office/drawing/2014/main" id="{EEAA2CB5-F724-07C7-6DC2-3186B7DCF0D2}"/>
              </a:ext>
            </a:extLst>
          </p:cNvPr>
          <p:cNvSpPr/>
          <p:nvPr/>
        </p:nvSpPr>
        <p:spPr>
          <a:xfrm>
            <a:off x="5903049" y="4910285"/>
            <a:ext cx="246888" cy="237744"/>
          </a:xfrm>
          <a:prstGeom prst="triangle">
            <a:avLst/>
          </a:prstGeom>
          <a:solidFill>
            <a:srgbClr val="4472C4"/>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82697338-DB2D-F135-8C1B-938BDD017D10}"/>
              </a:ext>
            </a:extLst>
          </p:cNvPr>
          <p:cNvSpPr txBox="1"/>
          <p:nvPr/>
        </p:nvSpPr>
        <p:spPr>
          <a:xfrm>
            <a:off x="1950651" y="5182140"/>
            <a:ext cx="1141659" cy="246221"/>
          </a:xfrm>
          <a:prstGeom prst="rect">
            <a:avLst/>
          </a:prstGeom>
          <a:noFill/>
        </p:spPr>
        <p:txBody>
          <a:bodyPr wrap="none" rtlCol="0">
            <a:spAutoFit/>
          </a:bodyPr>
          <a:lstStyle/>
          <a:p>
            <a:pPr fontAlgn="auto">
              <a:spcBef>
                <a:spcPts val="0"/>
              </a:spcBef>
              <a:spcAft>
                <a:spcPts val="0"/>
              </a:spcAft>
            </a:pPr>
            <a:r>
              <a:rPr kumimoji="0" lang="en-US" sz="1000" dirty="0">
                <a:solidFill>
                  <a:prstClr val="black"/>
                </a:solidFill>
                <a:latin typeface="Calibri" panose="020F0502020204030204"/>
                <a:ea typeface="+mn-ea"/>
              </a:rPr>
              <a:t>Clustering analysis</a:t>
            </a:r>
            <a:endParaRPr kumimoji="0" lang="en-SG" sz="1000" dirty="0">
              <a:solidFill>
                <a:prstClr val="black"/>
              </a:solidFill>
              <a:latin typeface="Calibri" panose="020F0502020204030204"/>
              <a:ea typeface="+mn-ea"/>
            </a:endParaRPr>
          </a:p>
        </p:txBody>
      </p:sp>
      <p:sp>
        <p:nvSpPr>
          <p:cNvPr id="19" name="TextBox 18">
            <a:extLst>
              <a:ext uri="{FF2B5EF4-FFF2-40B4-BE49-F238E27FC236}">
                <a16:creationId xmlns:a16="http://schemas.microsoft.com/office/drawing/2014/main" id="{DF99CD05-2D6A-47F3-8D83-019BFCEC2E8C}"/>
              </a:ext>
            </a:extLst>
          </p:cNvPr>
          <p:cNvSpPr txBox="1"/>
          <p:nvPr/>
        </p:nvSpPr>
        <p:spPr>
          <a:xfrm>
            <a:off x="3114839" y="5191996"/>
            <a:ext cx="1959191" cy="246221"/>
          </a:xfrm>
          <a:prstGeom prst="rect">
            <a:avLst/>
          </a:prstGeom>
          <a:noFill/>
        </p:spPr>
        <p:txBody>
          <a:bodyPr wrap="none" rtlCol="0">
            <a:spAutoFit/>
          </a:bodyPr>
          <a:lstStyle/>
          <a:p>
            <a:pPr fontAlgn="auto">
              <a:spcBef>
                <a:spcPts val="0"/>
              </a:spcBef>
              <a:spcAft>
                <a:spcPts val="0"/>
              </a:spcAft>
            </a:pPr>
            <a:r>
              <a:rPr kumimoji="0" lang="en-US" sz="1000" dirty="0">
                <a:solidFill>
                  <a:prstClr val="black"/>
                </a:solidFill>
                <a:latin typeface="Calibri" panose="020F0502020204030204"/>
                <a:ea typeface="+mn-ea"/>
              </a:rPr>
              <a:t>Knowledge Graph and sub graphs </a:t>
            </a:r>
            <a:endParaRPr kumimoji="0" lang="en-SG" sz="1000" dirty="0">
              <a:solidFill>
                <a:prstClr val="black"/>
              </a:solidFill>
              <a:latin typeface="Calibri" panose="020F0502020204030204"/>
              <a:ea typeface="+mn-ea"/>
            </a:endParaRPr>
          </a:p>
        </p:txBody>
      </p:sp>
      <p:sp>
        <p:nvSpPr>
          <p:cNvPr id="20" name="TextBox 19">
            <a:extLst>
              <a:ext uri="{FF2B5EF4-FFF2-40B4-BE49-F238E27FC236}">
                <a16:creationId xmlns:a16="http://schemas.microsoft.com/office/drawing/2014/main" id="{82FD605B-0179-D3F3-26C9-46AF229F0422}"/>
              </a:ext>
            </a:extLst>
          </p:cNvPr>
          <p:cNvSpPr txBox="1"/>
          <p:nvPr/>
        </p:nvSpPr>
        <p:spPr>
          <a:xfrm>
            <a:off x="5004670" y="5176031"/>
            <a:ext cx="2103461" cy="246221"/>
          </a:xfrm>
          <a:prstGeom prst="rect">
            <a:avLst/>
          </a:prstGeom>
          <a:noFill/>
        </p:spPr>
        <p:txBody>
          <a:bodyPr wrap="none" rtlCol="0">
            <a:spAutoFit/>
          </a:bodyPr>
          <a:lstStyle/>
          <a:p>
            <a:pPr fontAlgn="auto">
              <a:spcBef>
                <a:spcPts val="0"/>
              </a:spcBef>
              <a:spcAft>
                <a:spcPts val="0"/>
              </a:spcAft>
            </a:pPr>
            <a:r>
              <a:rPr kumimoji="0" lang="en-US" sz="1000" dirty="0">
                <a:solidFill>
                  <a:prstClr val="black"/>
                </a:solidFill>
                <a:latin typeface="Calibri" panose="020F0502020204030204"/>
                <a:ea typeface="+mn-ea"/>
              </a:rPr>
              <a:t>Integrate causal &amp; temporal analysis </a:t>
            </a:r>
            <a:endParaRPr kumimoji="0" lang="en-SG" sz="1000" dirty="0">
              <a:solidFill>
                <a:prstClr val="black"/>
              </a:solidFill>
              <a:latin typeface="Calibri" panose="020F0502020204030204"/>
              <a:ea typeface="+mn-ea"/>
            </a:endParaRPr>
          </a:p>
        </p:txBody>
      </p:sp>
      <p:sp>
        <p:nvSpPr>
          <p:cNvPr id="21" name="右矢印 18">
            <a:extLst>
              <a:ext uri="{FF2B5EF4-FFF2-40B4-BE49-F238E27FC236}">
                <a16:creationId xmlns:a16="http://schemas.microsoft.com/office/drawing/2014/main" id="{D3B3EFBB-1857-2A16-352C-7A0AE1E24F8E}"/>
              </a:ext>
            </a:extLst>
          </p:cNvPr>
          <p:cNvSpPr/>
          <p:nvPr/>
        </p:nvSpPr>
        <p:spPr bwMode="auto">
          <a:xfrm>
            <a:off x="10081880" y="4290839"/>
            <a:ext cx="1967520"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a:cs typeface="+mn-cs"/>
              </a:rPr>
              <a:t>Evaluation</a:t>
            </a:r>
            <a:endParaRPr kumimoji="0" lang="en-US" altLang="ja-JP" sz="1067" i="0" strike="noStrike" kern="1200" cap="none" spc="0" normalizeH="0" baseline="0" noProof="0" dirty="0" err="1">
              <a:ln>
                <a:noFill/>
              </a:ln>
              <a:solidFill>
                <a:prstClr val="black"/>
              </a:solidFill>
              <a:effectLst/>
              <a:uLnTx/>
              <a:uFillTx/>
              <a:latin typeface="Calibri" panose="020F0502020204030204"/>
              <a:ea typeface="HGP創英角ｺﾞｼｯｸUB"/>
              <a:cs typeface="+mn-cs"/>
            </a:endParaRPr>
          </a:p>
        </p:txBody>
      </p:sp>
      <p:sp>
        <p:nvSpPr>
          <p:cNvPr id="22" name="右矢印 18">
            <a:extLst>
              <a:ext uri="{FF2B5EF4-FFF2-40B4-BE49-F238E27FC236}">
                <a16:creationId xmlns:a16="http://schemas.microsoft.com/office/drawing/2014/main" id="{D631D810-7DB1-8DA3-C21A-FCEFF2E47131}"/>
              </a:ext>
            </a:extLst>
          </p:cNvPr>
          <p:cNvSpPr/>
          <p:nvPr/>
        </p:nvSpPr>
        <p:spPr bwMode="auto">
          <a:xfrm>
            <a:off x="7094854" y="4287942"/>
            <a:ext cx="2933722" cy="621034"/>
          </a:xfrm>
          <a:prstGeom prst="righ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Index Generation</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23" name="Isosceles Triangle 22">
            <a:extLst>
              <a:ext uri="{FF2B5EF4-FFF2-40B4-BE49-F238E27FC236}">
                <a16:creationId xmlns:a16="http://schemas.microsoft.com/office/drawing/2014/main" id="{717D95A2-0E94-A3B1-CF63-D4EEB06BEB25}"/>
              </a:ext>
            </a:extLst>
          </p:cNvPr>
          <p:cNvSpPr/>
          <p:nvPr/>
        </p:nvSpPr>
        <p:spPr>
          <a:xfrm>
            <a:off x="9834992" y="4926333"/>
            <a:ext cx="246888" cy="237744"/>
          </a:xfrm>
          <a:prstGeom prst="triangle">
            <a:avLst/>
          </a:prstGeom>
          <a:solidFill>
            <a:srgbClr val="4472C4"/>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C2E3399A-9087-9BFA-7A9A-1B97B46F28F5}"/>
              </a:ext>
            </a:extLst>
          </p:cNvPr>
          <p:cNvSpPr txBox="1"/>
          <p:nvPr/>
        </p:nvSpPr>
        <p:spPr>
          <a:xfrm>
            <a:off x="9242535" y="5215651"/>
            <a:ext cx="1431802" cy="246221"/>
          </a:xfrm>
          <a:prstGeom prst="rect">
            <a:avLst/>
          </a:prstGeom>
          <a:noFill/>
        </p:spPr>
        <p:txBody>
          <a:bodyPr wrap="none" rtlCol="0">
            <a:spAutoFit/>
          </a:bodyPr>
          <a:lstStyle/>
          <a:p>
            <a:pPr fontAlgn="auto">
              <a:spcBef>
                <a:spcPts val="0"/>
              </a:spcBef>
              <a:spcAft>
                <a:spcPts val="0"/>
              </a:spcAft>
            </a:pPr>
            <a:r>
              <a:rPr kumimoji="0" lang="en-US" sz="1000" dirty="0">
                <a:solidFill>
                  <a:prstClr val="black"/>
                </a:solidFill>
                <a:latin typeface="Calibri" panose="020F0502020204030204"/>
                <a:ea typeface="+mn-ea"/>
              </a:rPr>
              <a:t>Causal index generation</a:t>
            </a:r>
            <a:endParaRPr kumimoji="0" lang="en-SG" sz="1000" dirty="0">
              <a:solidFill>
                <a:prstClr val="black"/>
              </a:solidFill>
              <a:latin typeface="Calibri" panose="020F0502020204030204"/>
              <a:ea typeface="+mn-ea"/>
            </a:endParaRPr>
          </a:p>
        </p:txBody>
      </p:sp>
      <p:sp>
        <p:nvSpPr>
          <p:cNvPr id="25" name="右矢印 18">
            <a:extLst>
              <a:ext uri="{FF2B5EF4-FFF2-40B4-BE49-F238E27FC236}">
                <a16:creationId xmlns:a16="http://schemas.microsoft.com/office/drawing/2014/main" id="{D054BBB2-AEBF-4B81-873D-A776D264E78E}"/>
              </a:ext>
            </a:extLst>
          </p:cNvPr>
          <p:cNvSpPr/>
          <p:nvPr/>
        </p:nvSpPr>
        <p:spPr bwMode="auto">
          <a:xfrm>
            <a:off x="8061055" y="5737449"/>
            <a:ext cx="3988345" cy="621034"/>
          </a:xfrm>
          <a:prstGeom prst="rightArrow">
            <a:avLst/>
          </a:prstGeom>
          <a:solidFill>
            <a:schemeClr val="accent6">
              <a:lumMod val="20000"/>
              <a:lumOff val="80000"/>
            </a:schemeClr>
          </a:soli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Customization for trend- DSBD</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
        <p:nvSpPr>
          <p:cNvPr id="26" name="右矢印 18">
            <a:extLst>
              <a:ext uri="{FF2B5EF4-FFF2-40B4-BE49-F238E27FC236}">
                <a16:creationId xmlns:a16="http://schemas.microsoft.com/office/drawing/2014/main" id="{38C38D8A-E4F4-0290-53ED-197983684344}"/>
              </a:ext>
            </a:extLst>
          </p:cNvPr>
          <p:cNvSpPr/>
          <p:nvPr/>
        </p:nvSpPr>
        <p:spPr bwMode="auto">
          <a:xfrm>
            <a:off x="5029783" y="5296925"/>
            <a:ext cx="3988345" cy="621034"/>
          </a:xfrm>
          <a:prstGeom prst="rightArrow">
            <a:avLst/>
          </a:prstGeom>
          <a:solidFill>
            <a:schemeClr val="accent6">
              <a:lumMod val="20000"/>
              <a:lumOff val="80000"/>
            </a:schemeClr>
          </a:solidFill>
          <a:ln>
            <a:noFill/>
            <a:headEnd type="none" w="med" len="med"/>
            <a:tailEnd type="none" w="med" len="med"/>
          </a:ln>
          <a:effectLst>
            <a:outerShdw blurRad="57150" dist="19050" dir="5400000" algn="ctr" rotWithShape="0">
              <a:srgbClr val="000000">
                <a:alpha val="63000"/>
              </a:srgbClr>
            </a:outerShdw>
          </a:effectLst>
        </p:spPr>
        <p:txBody>
          <a:bodyPr vert="horz" wrap="square" lIns="121920" tIns="60960" rIns="121920" bIns="60960"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54" rtl="0" eaLnBrk="1" fontAlgn="auto" latinLnBrk="0" hangingPunct="1">
              <a:lnSpc>
                <a:spcPct val="100000"/>
              </a:lnSpc>
              <a:spcBef>
                <a:spcPts val="400"/>
              </a:spcBef>
              <a:spcAft>
                <a:spcPts val="0"/>
              </a:spcAft>
              <a:buClrTx/>
              <a:buSzTx/>
              <a:buFontTx/>
              <a:buNone/>
              <a:tabLst/>
              <a:defRPr/>
            </a:pPr>
            <a:r>
              <a:rPr kumimoji="0" lang="en-SG" altLang="ja-JP" sz="1050" i="0"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Customization for generic forecast- Industry relay, IDBD AC  </a:t>
            </a:r>
            <a:endParaRPr kumimoji="0" lang="en-US" altLang="ja-JP" sz="1067" i="0" strike="noStrike" kern="1200" cap="none" spc="0" normalizeH="0" baseline="0" noProof="0" dirty="0">
              <a:ln>
                <a:noFill/>
              </a:ln>
              <a:solidFill>
                <a:prstClr val="black"/>
              </a:solidFill>
              <a:effectLst/>
              <a:uLnTx/>
              <a:uFillTx/>
              <a:latin typeface="Calibri" panose="020F0502020204030204"/>
              <a:ea typeface="HGP創英角ｺﾞｼｯｸUB"/>
              <a:cs typeface="+mn-cs"/>
            </a:endParaRPr>
          </a:p>
        </p:txBody>
      </p:sp>
    </p:spTree>
    <p:extLst>
      <p:ext uri="{BB962C8B-B14F-4D97-AF65-F5344CB8AC3E}">
        <p14:creationId xmlns:p14="http://schemas.microsoft.com/office/powerpoint/2010/main" val="1038749389"/>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3</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altLang="ja-JP" dirty="0" err="1"/>
              <a:t>GenAI</a:t>
            </a:r>
            <a:r>
              <a:rPr lang="en-US" altLang="ja-JP" dirty="0"/>
              <a:t>: </a:t>
            </a:r>
            <a:r>
              <a:rPr lang="en-US" altLang="ja-JP" dirty="0" err="1"/>
              <a:t>BerTopic</a:t>
            </a:r>
            <a:r>
              <a:rPr lang="en-US" altLang="ja-JP" dirty="0"/>
              <a:t> + HDBSCAN</a:t>
            </a:r>
            <a:endParaRPr lang="ja-JP" altLang="en-US" dirty="0"/>
          </a:p>
        </p:txBody>
      </p:sp>
      <p:sp>
        <p:nvSpPr>
          <p:cNvPr id="2" name="テキスト ボックス 6">
            <a:extLst>
              <a:ext uri="{FF2B5EF4-FFF2-40B4-BE49-F238E27FC236}">
                <a16:creationId xmlns:a16="http://schemas.microsoft.com/office/drawing/2014/main" id="{DFDDC655-3A29-2A8C-3545-D035A91569D8}"/>
              </a:ext>
            </a:extLst>
          </p:cNvPr>
          <p:cNvSpPr txBox="1"/>
          <p:nvPr/>
        </p:nvSpPr>
        <p:spPr>
          <a:xfrm>
            <a:off x="7032104" y="945739"/>
            <a:ext cx="3600400" cy="923330"/>
          </a:xfrm>
          <a:prstGeom prst="rect">
            <a:avLst/>
          </a:prstGeom>
        </p:spPr>
        <p:txBody>
          <a:bodyPr vert="horz" wrap="square" lIns="91440" tIns="45720" rIns="91440" bIns="45720" rtlCol="0" anchor="t">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Calibri"/>
                <a:ea typeface="Meiryo UI" panose="020B0604030504040204" pitchFamily="34" charset="-128"/>
                <a:cs typeface="+mn-cs"/>
              </a:rPr>
              <a:t>Distribution of words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Calibri"/>
                <a:ea typeface="Meiryo UI" panose="020B0604030504040204" pitchFamily="34" charset="-128"/>
                <a:cs typeface="+mn-cs"/>
              </a:rPr>
              <a:t>Privacy is critical</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1" lang="en-US" altLang="ja-JP" sz="1800" b="0" i="0" u="none" strike="noStrike" kern="1200" cap="none" spc="0" normalizeH="0" baseline="0" noProof="0" dirty="0">
              <a:ln>
                <a:noFill/>
              </a:ln>
              <a:solidFill>
                <a:prstClr val="black"/>
              </a:solidFill>
              <a:effectLst/>
              <a:uLnTx/>
              <a:uFillTx/>
              <a:latin typeface="Calibri"/>
              <a:ea typeface="Meiryo UI" panose="020B0604030504040204" pitchFamily="34" charset="-128"/>
              <a:cs typeface="+mn-cs"/>
            </a:endParaRPr>
          </a:p>
        </p:txBody>
      </p:sp>
      <p:pic>
        <p:nvPicPr>
          <p:cNvPr id="6" name="Picture 5" descr="A blue and white bar chart&#10;&#10;Description automatically generated">
            <a:extLst>
              <a:ext uri="{FF2B5EF4-FFF2-40B4-BE49-F238E27FC236}">
                <a16:creationId xmlns:a16="http://schemas.microsoft.com/office/drawing/2014/main" id="{9B34DD55-D1C7-6E60-6D3C-422F8C945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1869069"/>
            <a:ext cx="7772400" cy="3468612"/>
          </a:xfrm>
          <a:prstGeom prst="rect">
            <a:avLst/>
          </a:prstGeom>
        </p:spPr>
      </p:pic>
    </p:spTree>
    <p:extLst>
      <p:ext uri="{BB962C8B-B14F-4D97-AF65-F5344CB8AC3E}">
        <p14:creationId xmlns:p14="http://schemas.microsoft.com/office/powerpoint/2010/main" val="163212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4</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altLang="ja-JP" dirty="0" err="1"/>
              <a:t>GenAI</a:t>
            </a:r>
            <a:r>
              <a:rPr lang="en-US" altLang="ja-JP" dirty="0"/>
              <a:t>: </a:t>
            </a:r>
            <a:r>
              <a:rPr lang="en-US" altLang="ja-JP" dirty="0" err="1"/>
              <a:t>BerTopic</a:t>
            </a:r>
            <a:r>
              <a:rPr lang="en-US" altLang="ja-JP" dirty="0"/>
              <a:t> + k-means</a:t>
            </a:r>
            <a:endParaRPr lang="ja-JP" altLang="en-US" dirty="0"/>
          </a:p>
        </p:txBody>
      </p:sp>
      <p:sp>
        <p:nvSpPr>
          <p:cNvPr id="3" name="TextBox 2">
            <a:extLst>
              <a:ext uri="{FF2B5EF4-FFF2-40B4-BE49-F238E27FC236}">
                <a16:creationId xmlns:a16="http://schemas.microsoft.com/office/drawing/2014/main" id="{0BEF4959-239E-5405-2932-0750B4C1C40B}"/>
              </a:ext>
            </a:extLst>
          </p:cNvPr>
          <p:cNvSpPr txBox="1"/>
          <p:nvPr/>
        </p:nvSpPr>
        <p:spPr>
          <a:xfrm>
            <a:off x="1008772" y="5067520"/>
            <a:ext cx="10441160"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rPr>
              <a:t>Fairly balanced distribution of # CE spans</a:t>
            </a:r>
            <a:endParaRPr kumimoji="1" lang="en-SG"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endParaRPr>
          </a:p>
        </p:txBody>
      </p:sp>
      <p:pic>
        <p:nvPicPr>
          <p:cNvPr id="6" name="Picture 5" descr="A graph of a graph and a graph of a graph&#10;&#10;Description automatically generated">
            <a:extLst>
              <a:ext uri="{FF2B5EF4-FFF2-40B4-BE49-F238E27FC236}">
                <a16:creationId xmlns:a16="http://schemas.microsoft.com/office/drawing/2014/main" id="{4490BE1D-588F-12DE-161F-62C3503D7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44" y="1227453"/>
            <a:ext cx="7772400" cy="3830583"/>
          </a:xfrm>
          <a:prstGeom prst="rect">
            <a:avLst/>
          </a:prstGeom>
        </p:spPr>
      </p:pic>
    </p:spTree>
    <p:extLst>
      <p:ext uri="{BB962C8B-B14F-4D97-AF65-F5344CB8AC3E}">
        <p14:creationId xmlns:p14="http://schemas.microsoft.com/office/powerpoint/2010/main" val="3355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5</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altLang="ja-JP" dirty="0" err="1"/>
              <a:t>GenAI</a:t>
            </a:r>
            <a:r>
              <a:rPr lang="en-US" altLang="ja-JP" dirty="0"/>
              <a:t>: </a:t>
            </a:r>
            <a:r>
              <a:rPr lang="en-US" altLang="ja-JP" dirty="0" err="1"/>
              <a:t>BerTopic</a:t>
            </a:r>
            <a:r>
              <a:rPr lang="en-US" altLang="ja-JP" dirty="0"/>
              <a:t> + k-means</a:t>
            </a:r>
            <a:endParaRPr lang="ja-JP" altLang="en-US" dirty="0"/>
          </a:p>
        </p:txBody>
      </p:sp>
      <p:sp>
        <p:nvSpPr>
          <p:cNvPr id="3" name="TextBox 2">
            <a:extLst>
              <a:ext uri="{FF2B5EF4-FFF2-40B4-BE49-F238E27FC236}">
                <a16:creationId xmlns:a16="http://schemas.microsoft.com/office/drawing/2014/main" id="{0BEF4959-239E-5405-2932-0750B4C1C40B}"/>
              </a:ext>
            </a:extLst>
          </p:cNvPr>
          <p:cNvSpPr txBox="1"/>
          <p:nvPr/>
        </p:nvSpPr>
        <p:spPr>
          <a:xfrm>
            <a:off x="521900" y="5895261"/>
            <a:ext cx="4414669"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rPr>
              <a:t>Fairly balanced distribution of # CE spans</a:t>
            </a:r>
            <a:endParaRPr kumimoji="1" lang="en-SG"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endParaRPr>
          </a:p>
        </p:txBody>
      </p:sp>
      <p:pic>
        <p:nvPicPr>
          <p:cNvPr id="7" name="Picture 6" descr="A graph with blue bars&#10;&#10;Description automatically generated with medium confidence">
            <a:extLst>
              <a:ext uri="{FF2B5EF4-FFF2-40B4-BE49-F238E27FC236}">
                <a16:creationId xmlns:a16="http://schemas.microsoft.com/office/drawing/2014/main" id="{EDB9719D-13F3-1CF6-A918-234D919D1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824" y="962739"/>
            <a:ext cx="6223817" cy="5099199"/>
          </a:xfrm>
          <a:prstGeom prst="rect">
            <a:avLst/>
          </a:prstGeom>
        </p:spPr>
      </p:pic>
      <p:sp>
        <p:nvSpPr>
          <p:cNvPr id="2" name="TextBox 1">
            <a:extLst>
              <a:ext uri="{FF2B5EF4-FFF2-40B4-BE49-F238E27FC236}">
                <a16:creationId xmlns:a16="http://schemas.microsoft.com/office/drawing/2014/main" id="{432E61B1-19CF-E814-C83A-50795648C070}"/>
              </a:ext>
            </a:extLst>
          </p:cNvPr>
          <p:cNvSpPr txBox="1"/>
          <p:nvPr/>
        </p:nvSpPr>
        <p:spPr>
          <a:xfrm>
            <a:off x="436069" y="1196752"/>
            <a:ext cx="4500500" cy="1754326"/>
          </a:xfrm>
          <a:prstGeom prst="rect">
            <a:avLst/>
          </a:prstGeom>
          <a:noFill/>
        </p:spPr>
        <p:txBody>
          <a:bodyPr wrap="square">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rPr>
              <a:t>Impactful topics are uniformly distributed</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solidFill>
                  <a:srgbClr val="000000"/>
                </a:solidFill>
                <a:latin typeface="Calibri" panose="020F0502020204030204" pitchFamily="34" charset="0"/>
                <a:cs typeface="Calibri" panose="020F0502020204030204" pitchFamily="34" charset="0"/>
              </a:rPr>
              <a:t>Much better than the previous case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rPr>
              <a:t>Informative (later)</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solidFill>
                  <a:srgbClr val="000000"/>
                </a:solidFill>
                <a:latin typeface="Calibri" panose="020F0502020204030204" pitchFamily="34" charset="0"/>
                <a:cs typeface="Calibri" panose="020F0502020204030204" pitchFamily="34" charset="0"/>
              </a:rPr>
              <a:t>More meaningful</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1" 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1" lang="en-SG"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endParaRPr>
          </a:p>
        </p:txBody>
      </p:sp>
    </p:spTree>
    <p:extLst>
      <p:ext uri="{BB962C8B-B14F-4D97-AF65-F5344CB8AC3E}">
        <p14:creationId xmlns:p14="http://schemas.microsoft.com/office/powerpoint/2010/main" val="392026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6</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altLang="ja-JP" dirty="0" err="1"/>
              <a:t>GenAI</a:t>
            </a:r>
            <a:r>
              <a:rPr lang="en-US" altLang="ja-JP" dirty="0"/>
              <a:t>: </a:t>
            </a:r>
            <a:r>
              <a:rPr lang="en-US" altLang="ja-JP" dirty="0" err="1"/>
              <a:t>BerTopic</a:t>
            </a:r>
            <a:r>
              <a:rPr lang="en-US" altLang="ja-JP" dirty="0"/>
              <a:t> + k-means</a:t>
            </a:r>
            <a:endParaRPr lang="ja-JP" altLang="en-US" dirty="0"/>
          </a:p>
        </p:txBody>
      </p:sp>
      <p:sp>
        <p:nvSpPr>
          <p:cNvPr id="3" name="TextBox 2">
            <a:extLst>
              <a:ext uri="{FF2B5EF4-FFF2-40B4-BE49-F238E27FC236}">
                <a16:creationId xmlns:a16="http://schemas.microsoft.com/office/drawing/2014/main" id="{0BEF4959-239E-5405-2932-0750B4C1C40B}"/>
              </a:ext>
            </a:extLst>
          </p:cNvPr>
          <p:cNvSpPr txBox="1"/>
          <p:nvPr/>
        </p:nvSpPr>
        <p:spPr>
          <a:xfrm>
            <a:off x="875420" y="5877272"/>
            <a:ext cx="10441160"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rPr>
              <a:t>Fairly balanced distribution of # CE spans</a:t>
            </a:r>
            <a:endParaRPr kumimoji="1" lang="en-SG"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endParaRPr>
          </a:p>
        </p:txBody>
      </p:sp>
      <p:sp>
        <p:nvSpPr>
          <p:cNvPr id="6" name="テキスト ボックス 6">
            <a:extLst>
              <a:ext uri="{FF2B5EF4-FFF2-40B4-BE49-F238E27FC236}">
                <a16:creationId xmlns:a16="http://schemas.microsoft.com/office/drawing/2014/main" id="{2A39C1F4-3FD9-62C6-AC20-F2541BEBFEDD}"/>
              </a:ext>
            </a:extLst>
          </p:cNvPr>
          <p:cNvSpPr txBox="1"/>
          <p:nvPr/>
        </p:nvSpPr>
        <p:spPr>
          <a:xfrm>
            <a:off x="7032104" y="945739"/>
            <a:ext cx="3600400" cy="923330"/>
          </a:xfrm>
          <a:prstGeom prst="rect">
            <a:avLst/>
          </a:prstGeom>
        </p:spPr>
        <p:txBody>
          <a:bodyPr vert="horz" wrap="square" lIns="91440" tIns="45720" rIns="91440" bIns="45720" rtlCol="0" anchor="t">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Calibri"/>
                <a:ea typeface="Meiryo UI" panose="020B0604030504040204" pitchFamily="34" charset="-128"/>
                <a:cs typeface="+mn-cs"/>
              </a:rPr>
              <a:t>Distribution of words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Calibri"/>
                <a:ea typeface="Meiryo UI" panose="020B0604030504040204" pitchFamily="34" charset="-128"/>
                <a:cs typeface="+mn-cs"/>
              </a:rPr>
              <a:t>Privacy is critical</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1" lang="en-US" altLang="ja-JP" sz="1800" b="0" i="0" u="none" strike="noStrike" kern="1200" cap="none" spc="0" normalizeH="0" baseline="0" noProof="0" dirty="0">
              <a:ln>
                <a:noFill/>
              </a:ln>
              <a:solidFill>
                <a:prstClr val="black"/>
              </a:solidFill>
              <a:effectLst/>
              <a:uLnTx/>
              <a:uFillTx/>
              <a:latin typeface="Calibri"/>
              <a:ea typeface="Meiryo UI" panose="020B0604030504040204" pitchFamily="34" charset="-128"/>
              <a:cs typeface="+mn-cs"/>
            </a:endParaRPr>
          </a:p>
        </p:txBody>
      </p:sp>
      <p:pic>
        <p:nvPicPr>
          <p:cNvPr id="8" name="Picture 7" descr="A screenshot of a graph&#10;&#10;Description automatically generated">
            <a:extLst>
              <a:ext uri="{FF2B5EF4-FFF2-40B4-BE49-F238E27FC236}">
                <a16:creationId xmlns:a16="http://schemas.microsoft.com/office/drawing/2014/main" id="{BFB14D0C-202F-9325-1F2F-E420591D1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893" y="1869069"/>
            <a:ext cx="7772400" cy="3436218"/>
          </a:xfrm>
          <a:prstGeom prst="rect">
            <a:avLst/>
          </a:prstGeom>
        </p:spPr>
      </p:pic>
    </p:spTree>
    <p:extLst>
      <p:ext uri="{BB962C8B-B14F-4D97-AF65-F5344CB8AC3E}">
        <p14:creationId xmlns:p14="http://schemas.microsoft.com/office/powerpoint/2010/main" val="256667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7</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altLang="ja-JP" dirty="0"/>
              <a:t>Comparison</a:t>
            </a:r>
            <a:endParaRPr lang="ja-JP" altLang="en-US" dirty="0"/>
          </a:p>
        </p:txBody>
      </p:sp>
      <p:graphicFrame>
        <p:nvGraphicFramePr>
          <p:cNvPr id="3" name="Table 2">
            <a:extLst>
              <a:ext uri="{FF2B5EF4-FFF2-40B4-BE49-F238E27FC236}">
                <a16:creationId xmlns:a16="http://schemas.microsoft.com/office/drawing/2014/main" id="{B5480368-F9DD-496C-4418-42D355B85B08}"/>
              </a:ext>
            </a:extLst>
          </p:cNvPr>
          <p:cNvGraphicFramePr>
            <a:graphicFrameLocks noGrp="1"/>
          </p:cNvGraphicFramePr>
          <p:nvPr>
            <p:extLst>
              <p:ext uri="{D42A27DB-BD31-4B8C-83A1-F6EECF244321}">
                <p14:modId xmlns:p14="http://schemas.microsoft.com/office/powerpoint/2010/main" val="2065564478"/>
              </p:ext>
            </p:extLst>
          </p:nvPr>
        </p:nvGraphicFramePr>
        <p:xfrm>
          <a:off x="1919536" y="946735"/>
          <a:ext cx="8127999" cy="2758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07265467"/>
                    </a:ext>
                  </a:extLst>
                </a:gridCol>
                <a:gridCol w="2709333">
                  <a:extLst>
                    <a:ext uri="{9D8B030D-6E8A-4147-A177-3AD203B41FA5}">
                      <a16:colId xmlns:a16="http://schemas.microsoft.com/office/drawing/2014/main" val="483626532"/>
                    </a:ext>
                  </a:extLst>
                </a:gridCol>
                <a:gridCol w="2709333">
                  <a:extLst>
                    <a:ext uri="{9D8B030D-6E8A-4147-A177-3AD203B41FA5}">
                      <a16:colId xmlns:a16="http://schemas.microsoft.com/office/drawing/2014/main" val="3271115528"/>
                    </a:ext>
                  </a:extLst>
                </a:gridCol>
              </a:tblGrid>
              <a:tr h="370840">
                <a:tc>
                  <a:txBody>
                    <a:bodyPr/>
                    <a:lstStyle/>
                    <a:p>
                      <a:endParaRPr lang="en-SG" sz="1800" dirty="0"/>
                    </a:p>
                  </a:txBody>
                  <a:tcPr/>
                </a:tc>
                <a:tc>
                  <a:txBody>
                    <a:bodyPr/>
                    <a:lstStyle/>
                    <a:p>
                      <a:r>
                        <a:rPr lang="en-US" sz="1800" dirty="0" err="1"/>
                        <a:t>BERTopic</a:t>
                      </a:r>
                      <a:r>
                        <a:rPr lang="en-US" sz="1800" dirty="0"/>
                        <a:t> with k-means</a:t>
                      </a:r>
                      <a:endParaRPr lang="en-SG" sz="180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800" dirty="0" err="1"/>
                        <a:t>BERTopic</a:t>
                      </a:r>
                      <a:r>
                        <a:rPr lang="en-US" sz="1800" dirty="0"/>
                        <a:t> with HDBSCAN</a:t>
                      </a:r>
                      <a:endParaRPr lang="en-SG" sz="1800" dirty="0"/>
                    </a:p>
                    <a:p>
                      <a:endParaRPr lang="en-SG" sz="1800" dirty="0"/>
                    </a:p>
                  </a:txBody>
                  <a:tcPr/>
                </a:tc>
                <a:extLst>
                  <a:ext uri="{0D108BD9-81ED-4DB2-BD59-A6C34878D82A}">
                    <a16:rowId xmlns:a16="http://schemas.microsoft.com/office/drawing/2014/main" val="2383696990"/>
                  </a:ext>
                </a:extLst>
              </a:tr>
              <a:tr h="370840">
                <a:tc>
                  <a:txBody>
                    <a:bodyPr/>
                    <a:lstStyle/>
                    <a:p>
                      <a:r>
                        <a:rPr lang="en-US" sz="1800" dirty="0"/>
                        <a:t>Entropy</a:t>
                      </a:r>
                      <a:endParaRPr lang="en-SG" sz="1800" dirty="0"/>
                    </a:p>
                  </a:txBody>
                  <a:tcPr/>
                </a:tc>
                <a:tc>
                  <a:txBody>
                    <a:bodyPr/>
                    <a:lstStyle/>
                    <a:p>
                      <a:r>
                        <a:rPr lang="en-SG" sz="1800" dirty="0"/>
                        <a:t>8.01</a:t>
                      </a:r>
                    </a:p>
                  </a:txBody>
                  <a:tcPr/>
                </a:tc>
                <a:tc>
                  <a:txBody>
                    <a:bodyPr/>
                    <a:lstStyle/>
                    <a:p>
                      <a:r>
                        <a:rPr lang="en-SG" sz="1800" dirty="0"/>
                        <a:t>2.742</a:t>
                      </a:r>
                    </a:p>
                  </a:txBody>
                  <a:tcPr/>
                </a:tc>
                <a:extLst>
                  <a:ext uri="{0D108BD9-81ED-4DB2-BD59-A6C34878D82A}">
                    <a16:rowId xmlns:a16="http://schemas.microsoft.com/office/drawing/2014/main" val="2254900580"/>
                  </a:ext>
                </a:extLst>
              </a:tr>
              <a:tr h="370840">
                <a:tc>
                  <a:txBody>
                    <a:bodyPr/>
                    <a:lstStyle/>
                    <a:p>
                      <a:r>
                        <a:rPr lang="en-US" sz="1800" dirty="0"/>
                        <a:t>Skewness </a:t>
                      </a:r>
                      <a:endParaRPr lang="en-SG" sz="1800" dirty="0"/>
                    </a:p>
                  </a:txBody>
                  <a:tcPr/>
                </a:tc>
                <a:tc>
                  <a:txBody>
                    <a:bodyPr/>
                    <a:lstStyle/>
                    <a:p>
                      <a:r>
                        <a:rPr lang="en-SG" sz="1800" dirty="0"/>
                        <a:t>0.856</a:t>
                      </a:r>
                    </a:p>
                  </a:txBody>
                  <a:tcPr/>
                </a:tc>
                <a:tc>
                  <a:txBody>
                    <a:bodyPr/>
                    <a:lstStyle/>
                    <a:p>
                      <a:r>
                        <a:rPr lang="en-SG" sz="1800" dirty="0"/>
                        <a:t>10.87</a:t>
                      </a:r>
                    </a:p>
                  </a:txBody>
                  <a:tcPr/>
                </a:tc>
                <a:extLst>
                  <a:ext uri="{0D108BD9-81ED-4DB2-BD59-A6C34878D82A}">
                    <a16:rowId xmlns:a16="http://schemas.microsoft.com/office/drawing/2014/main" val="661191321"/>
                  </a:ext>
                </a:extLst>
              </a:tr>
              <a:tr h="370840">
                <a:tc>
                  <a:txBody>
                    <a:bodyPr/>
                    <a:lstStyle/>
                    <a:p>
                      <a:r>
                        <a:rPr lang="en-US" sz="1800" dirty="0"/>
                        <a:t>Std dev</a:t>
                      </a:r>
                      <a:endParaRPr lang="en-SG" sz="1800" dirty="0"/>
                    </a:p>
                  </a:txBody>
                  <a:tcPr/>
                </a:tc>
                <a:tc>
                  <a:txBody>
                    <a:bodyPr/>
                    <a:lstStyle/>
                    <a:p>
                      <a:pPr marL="0" marR="0" lvl="0" indent="0" algn="l" defTabSz="1125444" rtl="0" eaLnBrk="1" fontAlgn="auto" latinLnBrk="0" hangingPunct="1">
                        <a:lnSpc>
                          <a:spcPct val="100000"/>
                        </a:lnSpc>
                        <a:spcBef>
                          <a:spcPts val="0"/>
                        </a:spcBef>
                        <a:spcAft>
                          <a:spcPts val="0"/>
                        </a:spcAft>
                        <a:buClrTx/>
                        <a:buSzTx/>
                        <a:buFontTx/>
                        <a:buNone/>
                        <a:tabLst/>
                        <a:defRPr/>
                      </a:pPr>
                      <a:r>
                        <a:rPr lang="en-SG" sz="1800" baseline="0" dirty="0"/>
                        <a:t>1.08 </a:t>
                      </a:r>
                      <a:r>
                        <a:rPr lang="en-US" sz="1800" dirty="0"/>
                        <a:t>×10</a:t>
                      </a:r>
                      <a:r>
                        <a:rPr lang="en-US" sz="1800" baseline="30000" dirty="0"/>
                        <a:t>3</a:t>
                      </a:r>
                      <a:endParaRPr lang="en-SG" sz="1800" baseline="0"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SG" sz="1800" baseline="0" dirty="0"/>
                        <a:t>2.192</a:t>
                      </a:r>
                      <a:r>
                        <a:rPr lang="en-US" sz="1800" dirty="0"/>
                        <a:t>×10</a:t>
                      </a:r>
                      <a:r>
                        <a:rPr lang="en-US" sz="1800" baseline="30000" dirty="0"/>
                        <a:t>4</a:t>
                      </a:r>
                      <a:endParaRPr lang="en-SG" sz="1800" baseline="30000" dirty="0"/>
                    </a:p>
                  </a:txBody>
                  <a:tcPr/>
                </a:tc>
                <a:extLst>
                  <a:ext uri="{0D108BD9-81ED-4DB2-BD59-A6C34878D82A}">
                    <a16:rowId xmlns:a16="http://schemas.microsoft.com/office/drawing/2014/main" val="1441148955"/>
                  </a:ext>
                </a:extLst>
              </a:tr>
              <a:tr h="185420">
                <a:tc>
                  <a:txBody>
                    <a:bodyPr/>
                    <a:lstStyle/>
                    <a:p>
                      <a:r>
                        <a:rPr lang="en-US" sz="1800" dirty="0"/>
                        <a:t>Kurtosis</a:t>
                      </a:r>
                      <a:endParaRPr lang="en-SG" sz="1800" dirty="0"/>
                    </a:p>
                  </a:txBody>
                  <a:tcPr/>
                </a:tc>
                <a:tc>
                  <a:txBody>
                    <a:bodyPr/>
                    <a:lstStyle/>
                    <a:p>
                      <a:r>
                        <a:rPr lang="en-SG" sz="1800" dirty="0"/>
                        <a:t>-0.34</a:t>
                      </a:r>
                    </a:p>
                  </a:txBody>
                  <a:tcPr/>
                </a:tc>
                <a:tc>
                  <a:txBody>
                    <a:bodyPr/>
                    <a:lstStyle/>
                    <a:p>
                      <a:r>
                        <a:rPr lang="en-SG" sz="1800" dirty="0"/>
                        <a:t>117.34</a:t>
                      </a:r>
                    </a:p>
                  </a:txBody>
                  <a:tcPr/>
                </a:tc>
                <a:extLst>
                  <a:ext uri="{0D108BD9-81ED-4DB2-BD59-A6C34878D82A}">
                    <a16:rowId xmlns:a16="http://schemas.microsoft.com/office/drawing/2014/main" val="1751074341"/>
                  </a:ext>
                </a:extLst>
              </a:tr>
              <a:tr h="185420">
                <a:tc>
                  <a:txBody>
                    <a:bodyPr/>
                    <a:lstStyle/>
                    <a:p>
                      <a:r>
                        <a:rPr lang="en-US" sz="1800" dirty="0"/>
                        <a:t>Uncertainty</a:t>
                      </a:r>
                      <a:endParaRPr lang="en-SG" sz="1800" dirty="0"/>
                    </a:p>
                  </a:txBody>
                  <a:tcPr/>
                </a:tc>
                <a:tc>
                  <a:txBody>
                    <a:bodyPr/>
                    <a:lstStyle/>
                    <a:p>
                      <a:endParaRPr lang="en-SG" sz="1800" dirty="0"/>
                    </a:p>
                  </a:txBody>
                  <a:tcPr/>
                </a:tc>
                <a:tc>
                  <a:txBody>
                    <a:bodyPr/>
                    <a:lstStyle/>
                    <a:p>
                      <a:endParaRPr lang="en-SG" sz="1800" dirty="0"/>
                    </a:p>
                  </a:txBody>
                  <a:tcPr/>
                </a:tc>
                <a:extLst>
                  <a:ext uri="{0D108BD9-81ED-4DB2-BD59-A6C34878D82A}">
                    <a16:rowId xmlns:a16="http://schemas.microsoft.com/office/drawing/2014/main" val="481532232"/>
                  </a:ext>
                </a:extLst>
              </a:tr>
            </a:tbl>
          </a:graphicData>
        </a:graphic>
      </p:graphicFrame>
      <p:sp>
        <p:nvSpPr>
          <p:cNvPr id="6" name="TextBox 5">
            <a:extLst>
              <a:ext uri="{FF2B5EF4-FFF2-40B4-BE49-F238E27FC236}">
                <a16:creationId xmlns:a16="http://schemas.microsoft.com/office/drawing/2014/main" id="{3BC3FF55-DA8A-69B6-6331-02AA461FD673}"/>
              </a:ext>
            </a:extLst>
          </p:cNvPr>
          <p:cNvSpPr txBox="1"/>
          <p:nvPr/>
        </p:nvSpPr>
        <p:spPr>
          <a:xfrm>
            <a:off x="1055440" y="4149080"/>
            <a:ext cx="10441160"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rPr>
              <a:t>Negative kurtosis refers to the shape of a probability distribution curve that is less peaked (or flatter) than the normal distribution.</a:t>
            </a:r>
            <a:endParaRPr kumimoji="1" lang="en-SG"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50" charset="-128"/>
              <a:cs typeface="Calibri" panose="020F0502020204030204" pitchFamily="34" charset="0"/>
            </a:endParaRPr>
          </a:p>
        </p:txBody>
      </p:sp>
    </p:spTree>
    <p:extLst>
      <p:ext uri="{BB962C8B-B14F-4D97-AF65-F5344CB8AC3E}">
        <p14:creationId xmlns:p14="http://schemas.microsoft.com/office/powerpoint/2010/main" val="355412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8C0EC9-765F-DF42-9503-71A4080F9871}" type="slidenum">
              <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rPr>
              <a:pPr marL="0" marR="0" lvl="0" indent="0" algn="r" defTabSz="914377" rtl="0" eaLnBrk="1" fontAlgn="auto" latinLnBrk="0" hangingPunct="1">
                <a:lnSpc>
                  <a:spcPct val="100000"/>
                </a:lnSpc>
                <a:spcBef>
                  <a:spcPts val="0"/>
                </a:spcBef>
                <a:spcAft>
                  <a:spcPts val="0"/>
                </a:spcAft>
                <a:buClrTx/>
                <a:buSzTx/>
                <a:buFontTx/>
                <a:buNone/>
                <a:tabLst/>
                <a:defRPr/>
              </a:pPr>
              <a:t>8</a:t>
            </a:fld>
            <a:endParaRPr kumimoji="1" lang="en-US" altLang="ja-JP" sz="1200" b="0" i="0" u="none" strike="noStrike" kern="1200" cap="none" spc="0" normalizeH="0" baseline="0" noProof="0">
              <a:ln>
                <a:noFill/>
              </a:ln>
              <a:solidFill>
                <a:srgbClr val="000000"/>
              </a:solidFill>
              <a:effectLst/>
              <a:uLnTx/>
              <a:uFillTx/>
              <a:latin typeface="Meiryo UI" panose="020B0604030504040204" pitchFamily="34" charset="-128"/>
              <a:ea typeface="Meiryo UI" panose="020B0604030504040204" pitchFamily="34" charset="-128"/>
              <a:cs typeface="+mn-cs"/>
            </a:endParaRPr>
          </a:p>
        </p:txBody>
      </p:sp>
      <p:sp>
        <p:nvSpPr>
          <p:cNvPr id="5" name="タイトル 4">
            <a:extLst>
              <a:ext uri="{FF2B5EF4-FFF2-40B4-BE49-F238E27FC236}">
                <a16:creationId xmlns:a16="http://schemas.microsoft.com/office/drawing/2014/main" id="{784AFDE6-E134-89DB-845B-5AF61B84F023}"/>
              </a:ext>
            </a:extLst>
          </p:cNvPr>
          <p:cNvSpPr>
            <a:spLocks noGrp="1"/>
          </p:cNvSpPr>
          <p:nvPr>
            <p:ph type="title"/>
          </p:nvPr>
        </p:nvSpPr>
        <p:spPr>
          <a:xfrm>
            <a:off x="270480" y="184089"/>
            <a:ext cx="10944000" cy="332399"/>
          </a:xfrm>
        </p:spPr>
        <p:txBody>
          <a:bodyPr/>
          <a:lstStyle/>
          <a:p>
            <a:r>
              <a:rPr lang="en-US" dirty="0"/>
              <a:t>Quantitative metrices to complement the Golden standard </a:t>
            </a:r>
            <a:endParaRPr lang="ja-JP" altLang="en-US" dirty="0"/>
          </a:p>
        </p:txBody>
      </p:sp>
      <p:sp>
        <p:nvSpPr>
          <p:cNvPr id="2" name="Content Placeholder 2">
            <a:extLst>
              <a:ext uri="{FF2B5EF4-FFF2-40B4-BE49-F238E27FC236}">
                <a16:creationId xmlns:a16="http://schemas.microsoft.com/office/drawing/2014/main" id="{ACB361CD-9CEC-A554-24BA-B4F5D29351CB}"/>
              </a:ext>
            </a:extLst>
          </p:cNvPr>
          <p:cNvSpPr>
            <a:spLocks noGrp="1"/>
          </p:cNvSpPr>
          <p:nvPr>
            <p:ph idx="1"/>
          </p:nvPr>
        </p:nvSpPr>
        <p:spPr>
          <a:xfrm>
            <a:off x="695908" y="698042"/>
            <a:ext cx="10515600" cy="4351338"/>
          </a:xfrm>
        </p:spPr>
        <p:txBody>
          <a:bodyPr>
            <a:normAutofit/>
          </a:bodyPr>
          <a:lstStyle/>
          <a:p>
            <a:r>
              <a:rPr lang="en-US" sz="1800" dirty="0">
                <a:latin typeface="Calibri" panose="020F0502020204030204" pitchFamily="34" charset="0"/>
                <a:cs typeface="Calibri" panose="020F0502020204030204" pitchFamily="34" charset="0"/>
              </a:rPr>
              <a:t>High level objective- where the market is going towards</a:t>
            </a:r>
          </a:p>
          <a:p>
            <a:r>
              <a:rPr lang="en-US" sz="1800" dirty="0">
                <a:latin typeface="Calibri" panose="020F0502020204030204" pitchFamily="34" charset="0"/>
                <a:cs typeface="Calibri" panose="020F0502020204030204" pitchFamily="34" charset="0"/>
              </a:rPr>
              <a:t>How many topics are there- relative contributions </a:t>
            </a:r>
          </a:p>
          <a:p>
            <a:r>
              <a:rPr lang="en-US" sz="1800" dirty="0">
                <a:latin typeface="Calibri" panose="020F0502020204030204" pitchFamily="34" charset="0"/>
                <a:cs typeface="Calibri" panose="020F0502020204030204" pitchFamily="34" charset="0"/>
              </a:rPr>
              <a:t>How topics are distributed- Some topics most of the share, few has less share</a:t>
            </a:r>
          </a:p>
          <a:p>
            <a:r>
              <a:rPr lang="en-US" sz="1800" dirty="0">
                <a:latin typeface="Calibri" panose="020F0502020204030204" pitchFamily="34" charset="0"/>
                <a:cs typeface="Calibri" panose="020F0502020204030204" pitchFamily="34" charset="0"/>
              </a:rPr>
              <a:t>Quantitative measurement of the tail properties of the intensity of importance of different topics</a:t>
            </a:r>
          </a:p>
          <a:p>
            <a:r>
              <a:rPr lang="en-US" sz="1800" dirty="0">
                <a:latin typeface="Calibri" panose="020F0502020204030204" pitchFamily="34" charset="0"/>
                <a:cs typeface="Calibri" panose="020F0502020204030204" pitchFamily="34" charset="0"/>
              </a:rPr>
              <a:t>Shows the effectiveness of the chosen keywords</a:t>
            </a:r>
          </a:p>
          <a:p>
            <a:r>
              <a:rPr lang="en-US" sz="1800" dirty="0">
                <a:latin typeface="Calibri" panose="020F0502020204030204" pitchFamily="34" charset="0"/>
                <a:cs typeface="Calibri" panose="020F0502020204030204" pitchFamily="34" charset="0"/>
              </a:rPr>
              <a:t>Cross scenario comparison:</a:t>
            </a:r>
          </a:p>
          <a:p>
            <a:pPr lvl="1"/>
            <a:r>
              <a:rPr lang="en-US" sz="1800" b="0" dirty="0">
                <a:latin typeface="Calibri" panose="020F0502020204030204" pitchFamily="34" charset="0"/>
                <a:cs typeface="Calibri" panose="020F0502020204030204" pitchFamily="34" charset="0"/>
              </a:rPr>
              <a:t>Cloud:  AWS, azure, GCP</a:t>
            </a:r>
          </a:p>
          <a:p>
            <a:pPr lvl="1"/>
            <a:r>
              <a:rPr lang="en-US" sz="1800" b="0" dirty="0">
                <a:latin typeface="Calibri" panose="020F0502020204030204" pitchFamily="34" charset="0"/>
                <a:cs typeface="Calibri" panose="020F0502020204030204" pitchFamily="34" charset="0"/>
              </a:rPr>
              <a:t>Infrastructure: server, data center, GPU (+/- Panasonic)</a:t>
            </a:r>
          </a:p>
          <a:p>
            <a:endParaRPr lang="en-US" sz="1800" b="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381D7E5-5B2B-A328-EE0F-F9C53CB7CE18}"/>
              </a:ext>
            </a:extLst>
          </p:cNvPr>
          <p:cNvPicPr>
            <a:picLocks noChangeAspect="1"/>
          </p:cNvPicPr>
          <p:nvPr/>
        </p:nvPicPr>
        <p:blipFill>
          <a:blip r:embed="rId2"/>
          <a:stretch>
            <a:fillRect/>
          </a:stretch>
        </p:blipFill>
        <p:spPr>
          <a:xfrm>
            <a:off x="980492" y="3933056"/>
            <a:ext cx="4794928" cy="1953320"/>
          </a:xfrm>
          <a:prstGeom prst="rect">
            <a:avLst/>
          </a:prstGeom>
        </p:spPr>
      </p:pic>
      <p:pic>
        <p:nvPicPr>
          <p:cNvPr id="6" name="Picture 5">
            <a:extLst>
              <a:ext uri="{FF2B5EF4-FFF2-40B4-BE49-F238E27FC236}">
                <a16:creationId xmlns:a16="http://schemas.microsoft.com/office/drawing/2014/main" id="{FD53A038-476C-E206-B264-BCE3A430D8E8}"/>
              </a:ext>
            </a:extLst>
          </p:cNvPr>
          <p:cNvPicPr>
            <a:picLocks noChangeAspect="1"/>
          </p:cNvPicPr>
          <p:nvPr/>
        </p:nvPicPr>
        <p:blipFill>
          <a:blip r:embed="rId3"/>
          <a:stretch>
            <a:fillRect/>
          </a:stretch>
        </p:blipFill>
        <p:spPr>
          <a:xfrm>
            <a:off x="6240016" y="3933056"/>
            <a:ext cx="4794928" cy="1953321"/>
          </a:xfrm>
          <a:prstGeom prst="rect">
            <a:avLst/>
          </a:prstGeom>
        </p:spPr>
      </p:pic>
      <p:sp>
        <p:nvSpPr>
          <p:cNvPr id="8" name="TextBox 7">
            <a:extLst>
              <a:ext uri="{FF2B5EF4-FFF2-40B4-BE49-F238E27FC236}">
                <a16:creationId xmlns:a16="http://schemas.microsoft.com/office/drawing/2014/main" id="{5623477D-8C21-C502-1044-FCFB8A955A94}"/>
              </a:ext>
            </a:extLst>
          </p:cNvPr>
          <p:cNvSpPr txBox="1"/>
          <p:nvPr/>
        </p:nvSpPr>
        <p:spPr>
          <a:xfrm>
            <a:off x="3071664" y="5886376"/>
            <a:ext cx="792088" cy="338554"/>
          </a:xfrm>
          <a:prstGeom prst="rect">
            <a:avLst/>
          </a:prstGeom>
        </p:spPr>
        <p:txBody>
          <a:bodyPr vert="horz" wrap="square" lIns="91440" tIns="45720" rIns="91440" bIns="45720" rtlCol="0" anchor="ctr">
            <a:spAutoFit/>
          </a:bodyPr>
          <a:lstStyle/>
          <a:p>
            <a:pPr algn="l">
              <a:lnSpc>
                <a:spcPct val="100000"/>
              </a:lnSpc>
            </a:pPr>
            <a:r>
              <a:rPr lang="en-US" sz="1600" b="1" i="0" dirty="0">
                <a:latin typeface="Calibri" panose="020F0502020204030204" pitchFamily="34" charset="0"/>
                <a:ea typeface="Meiryo UI" panose="020B0604030504040204" pitchFamily="34" charset="-128"/>
                <a:cs typeface="Calibri" panose="020F0502020204030204" pitchFamily="34" charset="0"/>
              </a:rPr>
              <a:t>Gen AI</a:t>
            </a:r>
            <a:endParaRPr lang="en-SG" sz="1600" b="1" i="0" dirty="0" err="1">
              <a:latin typeface="Calibri" panose="020F0502020204030204" pitchFamily="34" charset="0"/>
              <a:ea typeface="Meiryo UI" panose="020B0604030504040204" pitchFamily="34" charset="-128"/>
              <a:cs typeface="Calibri" panose="020F0502020204030204" pitchFamily="34" charset="0"/>
            </a:endParaRPr>
          </a:p>
        </p:txBody>
      </p:sp>
      <p:sp>
        <p:nvSpPr>
          <p:cNvPr id="9" name="TextBox 8">
            <a:extLst>
              <a:ext uri="{FF2B5EF4-FFF2-40B4-BE49-F238E27FC236}">
                <a16:creationId xmlns:a16="http://schemas.microsoft.com/office/drawing/2014/main" id="{1B0694CC-0254-475F-0A10-0064982253F7}"/>
              </a:ext>
            </a:extLst>
          </p:cNvPr>
          <p:cNvSpPr txBox="1"/>
          <p:nvPr/>
        </p:nvSpPr>
        <p:spPr>
          <a:xfrm>
            <a:off x="8256240" y="5886376"/>
            <a:ext cx="1224134" cy="338554"/>
          </a:xfrm>
          <a:prstGeom prst="rect">
            <a:avLst/>
          </a:prstGeom>
        </p:spPr>
        <p:txBody>
          <a:bodyPr vert="horz" wrap="square" lIns="91440" tIns="45720" rIns="91440" bIns="45720" rtlCol="0" anchor="ctr">
            <a:spAutoFit/>
          </a:bodyPr>
          <a:lstStyle/>
          <a:p>
            <a:pPr algn="l">
              <a:lnSpc>
                <a:spcPct val="100000"/>
              </a:lnSpc>
            </a:pPr>
            <a:r>
              <a:rPr lang="en-US" sz="1600" b="1" i="0" dirty="0">
                <a:latin typeface="Calibri" panose="020F0502020204030204" pitchFamily="34" charset="0"/>
                <a:ea typeface="Meiryo UI" panose="020B0604030504040204" pitchFamily="34" charset="-128"/>
                <a:cs typeface="Calibri" panose="020F0502020204030204" pitchFamily="34" charset="0"/>
              </a:rPr>
              <a:t>Industry</a:t>
            </a:r>
            <a:endParaRPr lang="en-SG" sz="1600" b="1" i="0" dirty="0" err="1">
              <a:latin typeface="Calibri" panose="020F0502020204030204" pitchFamily="34" charset="0"/>
              <a:ea typeface="Meiryo UI" panose="020B0604030504040204" pitchFamily="34" charset="-128"/>
              <a:cs typeface="Calibri" panose="020F0502020204030204" pitchFamily="34" charset="0"/>
            </a:endParaRPr>
          </a:p>
        </p:txBody>
      </p:sp>
    </p:spTree>
    <p:extLst>
      <p:ext uri="{BB962C8B-B14F-4D97-AF65-F5344CB8AC3E}">
        <p14:creationId xmlns:p14="http://schemas.microsoft.com/office/powerpoint/2010/main" val="5540747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smtClean="0">
            <a:latin typeface="+mn-lt"/>
          </a:defRPr>
        </a:defPPr>
      </a:lstStyle>
    </a:txDef>
  </a:objectDefaults>
  <a:extraClrSchemeLst/>
</a:theme>
</file>

<file path=ppt/theme/theme2.xml><?xml version="1.0" encoding="utf-8"?>
<a:theme xmlns:a="http://schemas.openxmlformats.org/drawingml/2006/main" name="top_blue_s1">
  <a:themeElements>
    <a:clrScheme name="top_blue_s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p_blue_s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top_blue_s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p_blue_s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p_blue_s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p_blue_s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p_blue_s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p_blue_s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p_blue_s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p_blue_s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p_blue_s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p_blue_s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p_blue_s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p_blue_s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34DBCF6B-A9DA-4249-8170-33E831EFF656}" vid="{7610E246-DE1F-4BEC-97BF-F06909F3F44D}"/>
    </a:ext>
  </a:extLst>
</a:theme>
</file>

<file path=ppt/theme/theme4.xml><?xml version="1.0" encoding="utf-8"?>
<a:theme xmlns:a="http://schemas.openxmlformats.org/drawingml/2006/main" name="7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34DBCF6B-A9DA-4249-8170-33E831EFF656}" vid="{7610E246-DE1F-4BEC-97BF-F06909F3F44D}"/>
    </a:ext>
  </a:extLst>
</a:theme>
</file>

<file path=ppt/theme/theme5.xml><?xml version="1.0" encoding="utf-8"?>
<a:theme xmlns:a="http://schemas.openxmlformats.org/drawingml/2006/main" name="3_Office テーマ">
  <a:themeElements>
    <a:clrScheme name="デザインカラー2">
      <a:dk1>
        <a:srgbClr val="000000"/>
      </a:dk1>
      <a:lt1>
        <a:srgbClr val="FFFFFF"/>
      </a:lt1>
      <a:dk2>
        <a:srgbClr val="003B68"/>
      </a:dk2>
      <a:lt2>
        <a:srgbClr val="DAE1E8"/>
      </a:lt2>
      <a:accent1>
        <a:srgbClr val="003B68"/>
      </a:accent1>
      <a:accent2>
        <a:srgbClr val="00A3E0"/>
      </a:accent2>
      <a:accent3>
        <a:srgbClr val="F2A900"/>
      </a:accent3>
      <a:accent4>
        <a:srgbClr val="78BE20"/>
      </a:accent4>
      <a:accent5>
        <a:srgbClr val="00B2A9"/>
      </a:accent5>
      <a:accent6>
        <a:srgbClr val="DF4661"/>
      </a:accent6>
      <a:hlink>
        <a:srgbClr val="00A3E0"/>
      </a:hlink>
      <a:folHlink>
        <a:srgbClr val="E35DBF"/>
      </a:folHlink>
    </a:clrScheme>
    <a:fontScheme name="Arial+Meiryo UI">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91440" tIns="45720" rIns="91440" bIns="45720" rtlCol="0" anchor="ctr">
        <a:spAutoFit/>
      </a:bodyPr>
      <a:lstStyle>
        <a:defPPr algn="l">
          <a:lnSpc>
            <a:spcPct val="100000"/>
          </a:lnSpc>
          <a:defRPr sz="2200" b="0" i="0" dirty="0" err="1" smtClean="0">
            <a:latin typeface="Meiryo UI" panose="020B0604030504040204" pitchFamily="34" charset="-128"/>
            <a:ea typeface="Meiryo UI" panose="020B0604030504040204" pitchFamily="34" charset="-128"/>
          </a:defRPr>
        </a:defPPr>
      </a:lstStyle>
    </a:txDef>
  </a:objectDefaults>
  <a:extraClrSchemeLst/>
  <a:extLst>
    <a:ext uri="{05A4C25C-085E-4340-85A3-A5531E510DB2}">
      <thm15:themeFamily xmlns:thm15="http://schemas.microsoft.com/office/thememl/2012/main" name="プレゼンテーション1" id="{1749F04A-A1B3-4407-B33A-371A47FA993D}" vid="{B18ACFA6-6BD1-4AC3-A523-7DDAF74B19BC}"/>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112893</TotalTime>
  <Words>1975</Words>
  <Application>Microsoft Macintosh PowerPoint</Application>
  <PresentationFormat>Widescreen</PresentationFormat>
  <Paragraphs>302</Paragraphs>
  <Slides>34</Slides>
  <Notes>9</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34</vt:i4>
      </vt:variant>
    </vt:vector>
  </HeadingPairs>
  <TitlesOfParts>
    <vt:vector size="46" baseType="lpstr">
      <vt:lpstr>HGP創英角ｺﾞｼｯｸUB</vt:lpstr>
      <vt:lpstr>メイリオ</vt:lpstr>
      <vt:lpstr>Meiryo UI</vt:lpstr>
      <vt:lpstr>ＭＳ Ｐゴシック</vt:lpstr>
      <vt:lpstr>Arial</vt:lpstr>
      <vt:lpstr>Calibri</vt:lpstr>
      <vt:lpstr>Franklin Gothic Medium</vt:lpstr>
      <vt:lpstr>Office テーマ</vt:lpstr>
      <vt:lpstr>top_blue_s1</vt:lpstr>
      <vt:lpstr>9_ホワイト</vt:lpstr>
      <vt:lpstr>7_ホワイト</vt:lpstr>
      <vt:lpstr>3_Office テーマ</vt:lpstr>
      <vt:lpstr>Midterm Demand Forecasting AI - Weekly Progress</vt:lpstr>
      <vt:lpstr>GenAI: BerTopic + HDBSCAN</vt:lpstr>
      <vt:lpstr>GenAI: BerTopic + HDBSCAN</vt:lpstr>
      <vt:lpstr>GenAI: BerTopic + HDBSCAN</vt:lpstr>
      <vt:lpstr>GenAI: BerTopic + k-means</vt:lpstr>
      <vt:lpstr>GenAI: BerTopic + k-means</vt:lpstr>
      <vt:lpstr>GenAI: BerTopic + k-means</vt:lpstr>
      <vt:lpstr>Comparison</vt:lpstr>
      <vt:lpstr>Quantitative metrices to complement the Golden standard </vt:lpstr>
      <vt:lpstr>Tail properties</vt:lpstr>
      <vt:lpstr>Skewness</vt:lpstr>
      <vt:lpstr>Kurtosis</vt:lpstr>
      <vt:lpstr>Survival function</vt:lpstr>
      <vt:lpstr>Quantiles</vt:lpstr>
      <vt:lpstr>Value at Risk</vt:lpstr>
      <vt:lpstr>Expected shortfall</vt:lpstr>
      <vt:lpstr>Tail Dependence</vt:lpstr>
      <vt:lpstr>Hill Estimator</vt:lpstr>
      <vt:lpstr>Empirical setting</vt:lpstr>
      <vt:lpstr>Proposal for a Paper</vt:lpstr>
      <vt:lpstr>Summary</vt:lpstr>
      <vt:lpstr>PowerPoint Presentation</vt:lpstr>
      <vt:lpstr>Industry: BERTopic with HBDSCAN</vt:lpstr>
      <vt:lpstr>Top 10 words</vt:lpstr>
      <vt:lpstr>Paper proposal</vt:lpstr>
      <vt:lpstr>Paper proposal</vt:lpstr>
      <vt:lpstr>Word distribution</vt:lpstr>
      <vt:lpstr>Paper proposal</vt:lpstr>
      <vt:lpstr>Novelties of the proposed paper</vt:lpstr>
      <vt:lpstr>Metrices to compared different graphs</vt:lpstr>
      <vt:lpstr>Weighted Freq of Words</vt:lpstr>
      <vt:lpstr>Comparison</vt:lpstr>
      <vt:lpstr>Summary</vt:lpstr>
      <vt:lpstr>Causal relationships</vt:lpstr>
    </vt:vector>
  </TitlesOfParts>
  <Company>ITシステム本部</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072404</dc:creator>
  <cp:lastModifiedBy>botapaul9</cp:lastModifiedBy>
  <cp:revision>4683</cp:revision>
  <cp:lastPrinted>2019-10-08T12:15:00Z</cp:lastPrinted>
  <dcterms:created xsi:type="dcterms:W3CDTF">2012-05-14T04:56:53Z</dcterms:created>
  <dcterms:modified xsi:type="dcterms:W3CDTF">2024-09-23T17:45:23Z</dcterms:modified>
</cp:coreProperties>
</file>