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3"/>
  </p:notesMasterIdLst>
  <p:sldIdLst>
    <p:sldId id="256" r:id="rId2"/>
    <p:sldId id="257" r:id="rId3"/>
    <p:sldId id="338" r:id="rId4"/>
    <p:sldId id="259" r:id="rId5"/>
    <p:sldId id="315" r:id="rId6"/>
    <p:sldId id="260" r:id="rId7"/>
    <p:sldId id="307" r:id="rId8"/>
    <p:sldId id="316" r:id="rId9"/>
    <p:sldId id="261" r:id="rId10"/>
    <p:sldId id="317" r:id="rId11"/>
    <p:sldId id="318" r:id="rId12"/>
    <p:sldId id="262" r:id="rId13"/>
    <p:sldId id="319" r:id="rId14"/>
    <p:sldId id="320" r:id="rId15"/>
    <p:sldId id="322" r:id="rId16"/>
    <p:sldId id="321" r:id="rId17"/>
    <p:sldId id="263" r:id="rId18"/>
    <p:sldId id="323" r:id="rId19"/>
    <p:sldId id="324" r:id="rId20"/>
    <p:sldId id="264" r:id="rId21"/>
    <p:sldId id="308" r:id="rId22"/>
    <p:sldId id="325" r:id="rId23"/>
    <p:sldId id="326" r:id="rId24"/>
    <p:sldId id="327" r:id="rId25"/>
    <p:sldId id="258" r:id="rId26"/>
    <p:sldId id="309" r:id="rId27"/>
    <p:sldId id="267" r:id="rId28"/>
    <p:sldId id="268" r:id="rId29"/>
    <p:sldId id="269" r:id="rId30"/>
    <p:sldId id="270" r:id="rId31"/>
    <p:sldId id="271" r:id="rId32"/>
    <p:sldId id="310" r:id="rId33"/>
    <p:sldId id="328" r:id="rId34"/>
    <p:sldId id="329" r:id="rId35"/>
    <p:sldId id="330" r:id="rId36"/>
    <p:sldId id="272" r:id="rId37"/>
    <p:sldId id="331" r:id="rId38"/>
    <p:sldId id="273" r:id="rId39"/>
    <p:sldId id="311" r:id="rId40"/>
    <p:sldId id="332" r:id="rId41"/>
    <p:sldId id="333" r:id="rId42"/>
    <p:sldId id="276" r:id="rId43"/>
    <p:sldId id="312" r:id="rId44"/>
    <p:sldId id="334" r:id="rId45"/>
    <p:sldId id="335" r:id="rId46"/>
    <p:sldId id="277" r:id="rId47"/>
    <p:sldId id="313" r:id="rId48"/>
    <p:sldId id="336" r:id="rId49"/>
    <p:sldId id="337" r:id="rId50"/>
    <p:sldId id="281" r:id="rId51"/>
    <p:sldId id="314" r:id="rId5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43"/>
    <p:restoredTop sz="85137" autoAdjust="0"/>
  </p:normalViewPr>
  <p:slideViewPr>
    <p:cSldViewPr>
      <p:cViewPr varScale="1">
        <p:scale>
          <a:sx n="90" d="100"/>
          <a:sy n="90" d="100"/>
        </p:scale>
        <p:origin x="154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F827126C-6DE8-475F-81BF-A90957CE16D0}" type="datetimeFigureOut">
              <a:rPr lang="en-US"/>
              <a:pPr>
                <a:defRPr/>
              </a:pPr>
              <a:t>8/19/25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1AA3D24-05D9-4757-8822-2CCAE45F44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93180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SG" dirty="0">
                <a:solidFill>
                  <a:srgbClr val="F2F2F2"/>
                </a:solidFill>
                <a:effectLst/>
                <a:latin typeface="Monaco" pitchFamily="2" charset="77"/>
              </a:rPr>
              <a:t>g++ -std=</a:t>
            </a:r>
            <a:r>
              <a:rPr lang="en-SG" dirty="0" err="1">
                <a:solidFill>
                  <a:srgbClr val="F2F2F2"/>
                </a:solidFill>
                <a:effectLst/>
                <a:latin typeface="Monaco" pitchFamily="2" charset="77"/>
              </a:rPr>
              <a:t>c++</a:t>
            </a:r>
            <a:r>
              <a:rPr lang="en-SG">
                <a:solidFill>
                  <a:srgbClr val="F2F2F2"/>
                </a:solidFill>
                <a:effectLst/>
                <a:latin typeface="Monaco" pitchFamily="2" charset="77"/>
              </a:rPr>
              <a:t>17 demo2-7.cpp -o demo2-7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1AA3D24-05D9-4757-8822-2CCAE45F44B7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49111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A3D24-05D9-4757-8822-2CCAE45F44B7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83947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A460BDC-FE9A-49E5-A879-CB3F7A1F2BB9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0462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08592BB-FCB8-4186-8AB1-9DC4232CE8BA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1115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08592BB-FCB8-4186-8AB1-9DC4232CE8BA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44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5619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08592BB-FCB8-4186-8AB1-9DC4232CE8BA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45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92512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08DA31D-AA21-4532-9D81-86ABC753F661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46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5821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EC104D5-07D9-4CA5-8AE8-85F83E495844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1575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EC104D5-07D9-4CA5-8AE8-85F83E495844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48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4822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EC104D5-07D9-4CA5-8AE8-85F83E495844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49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45823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C793005-FA82-4BB7-A1BE-5610DA51CF99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50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651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SG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F90F07B-20A7-4E18-ABA7-1AFA5AD34DEE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86579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AA8431C-707B-43D6-9DD4-C6D48482EF49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997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SG" altLang="en-US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F90F07B-20A7-4E18-ABA7-1AFA5AD34DEE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4049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D65B583-D715-4989-A4A1-D77FE358D298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27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246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1796411-6710-4AB3-86F4-639D5FCD3C92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28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775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42612DD-4D68-4A67-92F8-3F1D8D0DBA7D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29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213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EBBE85D-2014-4B8D-B3F8-E14BF5E469CB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30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904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A3D24-05D9-4757-8822-2CCAE45F44B7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1569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1AA3D24-05D9-4757-8822-2CCAE45F44B7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9681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MTD215 Application of C++ in Multimedia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A19327-61B8-4481-9855-4E25B8A94C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3080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MTD215 Application of C++ in Multimedia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1B43A4-0B46-450B-9AB8-8AC26995FD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5848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MTD215 Application of C++ in Multimedia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4CA47A-6CBA-4750-B1E9-708555AE5C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1724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MTD215 Application of C++ in Multimedia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744B59-0D63-4867-95F6-59F4600FB1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9307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MTD215 Application of C++ in Multimedia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7BDC19-D099-4AB0-A720-BA2BD3529A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8691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MTD215 Application of C++ in Multimedia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1742A-CBDE-4C04-9429-3AD47D4EEC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5062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MTD215 Application of C++ in Multimedia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4A73E0-249F-469A-BC26-55BC45730D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0161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MTD215 Application of C++ in Multimedia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3522B0-CBDA-4796-A91B-F89873FCBF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4140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MTD215 Application of C++ in Multimedia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6088D7-DF61-45FB-A583-C7C8123C25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6273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MTD215 Application of C++ in Multimedia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2510C3-090C-422E-83FE-F30F6FE3DD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3788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MTD215 Application of C++ in Multimedia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6EFC35-A669-4114-8061-47A81DC820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3745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j-lt"/>
              </a:defRPr>
            </a:lvl1pPr>
          </a:lstStyle>
          <a:p>
            <a:pPr>
              <a:defRPr/>
            </a:pPr>
            <a:r>
              <a:rPr lang="en-US" altLang="en-US"/>
              <a:t>MTD215 Application of C++ in Multimedia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9F53F51B-8338-4E90-ADAA-788D4AE7DD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Lecture </a:t>
            </a:r>
            <a:r>
              <a:rPr lang="en-US" altLang="en-US" b="1" dirty="0"/>
              <a:t>2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Using Classes</a:t>
            </a:r>
          </a:p>
        </p:txBody>
      </p:sp>
      <p:sp>
        <p:nvSpPr>
          <p:cNvPr id="410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9A214C2-C10E-45A3-B6E9-223E14F393E9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MTD215 Application of C++ in Multimedia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/>
              <a:t>Implementing Functions In A Class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en-SG" sz="2400" b="1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declaration</a:t>
            </a:r>
            <a:r>
              <a:rPr lang="en-SG" sz="24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section:</a:t>
            </a:r>
            <a:endParaRPr lang="en-SG" sz="24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class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24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Student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{</a:t>
            </a:r>
            <a:endParaRPr lang="en-SG" sz="24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private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:</a:t>
            </a:r>
            <a:endParaRPr lang="en-SG" sz="24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SG" sz="2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idNum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;</a:t>
            </a:r>
            <a:endParaRPr lang="en-SG" sz="24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string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lastName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;</a:t>
            </a:r>
            <a:endParaRPr lang="en-SG" sz="24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SG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gradePointAverage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;</a:t>
            </a:r>
            <a:endParaRPr lang="en-SG" sz="24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public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:</a:t>
            </a:r>
            <a:endParaRPr lang="en-SG" sz="24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lang="en-SG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displayStudentData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();</a:t>
            </a:r>
            <a:endParaRPr lang="en-SG" sz="24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SG" sz="24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3764907-259B-4B26-AF34-09DA029844BB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MTD215 Application of C++ in Multimedia</a:t>
            </a:r>
          </a:p>
        </p:txBody>
      </p:sp>
    </p:spTree>
    <p:extLst>
      <p:ext uri="{BB962C8B-B14F-4D97-AF65-F5344CB8AC3E}">
        <p14:creationId xmlns:p14="http://schemas.microsoft.com/office/powerpoint/2010/main" val="2504572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/>
              <a:t>Implementing Functions In A Class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// implementation section:</a:t>
            </a:r>
            <a:endParaRPr lang="en-SG" sz="20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20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Student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SG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displayStudentData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()  {</a:t>
            </a:r>
            <a:endParaRPr lang="en-SG" sz="20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SG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cout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&lt;&lt; </a:t>
            </a:r>
            <a:r>
              <a:rPr lang="en-SG" sz="20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"Student #"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&lt;&lt; </a:t>
            </a:r>
            <a:r>
              <a:rPr lang="en-SG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idNum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&lt;&lt; </a:t>
            </a:r>
            <a:r>
              <a:rPr lang="en-SG" sz="20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"'s </a:t>
            </a:r>
            <a:r>
              <a:rPr lang="en-SG" sz="20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las</a:t>
            </a:r>
            <a:r>
              <a:rPr lang="en-SG" sz="20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name is "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&lt;&lt; </a:t>
            </a:r>
            <a:r>
              <a:rPr lang="en-SG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lastName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&lt;&lt; </a:t>
            </a:r>
            <a:r>
              <a:rPr lang="en-SG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endl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;</a:t>
            </a:r>
            <a:endParaRPr lang="en-SG" sz="20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SG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cout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&lt;&lt; </a:t>
            </a:r>
            <a:r>
              <a:rPr lang="en-SG" sz="20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"</a:t>
            </a:r>
            <a:r>
              <a:rPr lang="en-SG" sz="20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The grade</a:t>
            </a:r>
            <a:r>
              <a:rPr lang="en-SG" sz="20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point average for this student is "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SG" sz="20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&lt;&lt; </a:t>
            </a:r>
            <a:r>
              <a:rPr lang="en-SG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gradePointAverage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&lt;&lt; </a:t>
            </a:r>
            <a:r>
              <a:rPr lang="en-SG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endl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;</a:t>
            </a:r>
            <a:endParaRPr lang="en-SG" sz="20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  <a:endParaRPr lang="en-SG" sz="2000" b="1" dirty="0">
              <a:effectLst/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3764907-259B-4B26-AF34-09DA029844BB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MTD215 Application of C++ in Multimedia</a:t>
            </a:r>
          </a:p>
        </p:txBody>
      </p:sp>
    </p:spTree>
    <p:extLst>
      <p:ext uri="{BB962C8B-B14F-4D97-AF65-F5344CB8AC3E}">
        <p14:creationId xmlns:p14="http://schemas.microsoft.com/office/powerpoint/2010/main" val="462311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 dirty="0"/>
              <a:t>Using Private Functions And Public Data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we create a class, usually we want to make data items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to control how they are used, and to make functions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to provide a means to access and manipulate the data.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if you have a reason to do so, you are free to make particular data items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Similarly, not all functions are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some are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CF292A-055E-4A41-A6B8-C21FCA14F231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MTD215 Application of C++ in Multimedia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 dirty="0"/>
              <a:t>Using Private Functions And Public Data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include</a:t>
            </a:r>
            <a:r>
              <a:rPr lang="en-SG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18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SG" sz="18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iostream</a:t>
            </a:r>
            <a:r>
              <a:rPr lang="en-SG" sz="18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&gt;</a:t>
            </a:r>
            <a:endParaRPr lang="en-SG" sz="18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286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using</a:t>
            </a:r>
            <a:r>
              <a:rPr lang="en-SG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namespace</a:t>
            </a:r>
            <a:r>
              <a:rPr lang="en-SG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SG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;</a:t>
            </a:r>
            <a:endParaRPr lang="en-SG" sz="18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286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// declaration section</a:t>
            </a:r>
            <a:endParaRPr lang="en-SG" sz="18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286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class</a:t>
            </a:r>
            <a:r>
              <a:rPr lang="en-SG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18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Carpet</a:t>
            </a:r>
            <a:r>
              <a:rPr lang="en-SG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{</a:t>
            </a:r>
            <a:endParaRPr lang="en-SG" sz="18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286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private</a:t>
            </a:r>
            <a:r>
              <a:rPr lang="en-SG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:</a:t>
            </a:r>
            <a:endParaRPr lang="en-SG" sz="18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286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SG" sz="18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SG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length;</a:t>
            </a:r>
            <a:endParaRPr lang="en-SG" sz="18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286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SG" sz="18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SG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width;</a:t>
            </a:r>
            <a:endParaRPr lang="en-SG" sz="18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286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SG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en-SG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price;</a:t>
            </a:r>
            <a:endParaRPr lang="en-SG" sz="18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286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SG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SG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setPrice</a:t>
            </a:r>
            <a:r>
              <a:rPr lang="en-SG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();</a:t>
            </a:r>
            <a:endParaRPr lang="en-SG" sz="18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286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public</a:t>
            </a:r>
            <a:r>
              <a:rPr lang="en-SG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:</a:t>
            </a:r>
            <a:endParaRPr lang="en-SG" sz="18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286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SG" sz="18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SG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getLength</a:t>
            </a:r>
            <a:r>
              <a:rPr lang="en-SG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();</a:t>
            </a:r>
            <a:endParaRPr lang="en-SG" sz="18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286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SG" sz="18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SG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getWidth</a:t>
            </a:r>
            <a:r>
              <a:rPr lang="en-SG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();</a:t>
            </a:r>
            <a:endParaRPr lang="en-SG" sz="18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286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SG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en-SG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getPrice</a:t>
            </a:r>
            <a:r>
              <a:rPr lang="en-SG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();</a:t>
            </a:r>
            <a:endParaRPr lang="en-SG" sz="18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286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SG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SG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setLength</a:t>
            </a:r>
            <a:r>
              <a:rPr lang="en-SG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SG" sz="18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SG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);</a:t>
            </a:r>
            <a:endParaRPr lang="en-SG" sz="18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286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SG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SG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setWidth</a:t>
            </a:r>
            <a:r>
              <a:rPr lang="en-SG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SG" sz="18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SG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);</a:t>
            </a:r>
            <a:endParaRPr lang="en-SG" sz="18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286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};</a:t>
            </a:r>
            <a:endParaRPr lang="en-SG" sz="18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CF292A-055E-4A41-A6B8-C21FCA14F231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MTD215 Application of C++ in Multimedia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019401-B348-C70D-0256-BACD61DFEF32}"/>
              </a:ext>
            </a:extLst>
          </p:cNvPr>
          <p:cNvSpPr txBox="1"/>
          <p:nvPr/>
        </p:nvSpPr>
        <p:spPr>
          <a:xfrm>
            <a:off x="3395662" y="36576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return type. This function doesn’t return a value.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855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/>
              <a:t>Using Private Functions And Public Data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// implementation section</a:t>
            </a:r>
            <a:endParaRPr lang="en-SG" sz="24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286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24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Carpet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SG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getLength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() {</a:t>
            </a:r>
            <a:endParaRPr lang="en-SG" sz="24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286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SG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length;</a:t>
            </a:r>
            <a:endParaRPr lang="en-SG" sz="24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286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  <a:endParaRPr lang="en-SG" sz="24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286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24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Carpet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SG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getWidth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() {</a:t>
            </a:r>
            <a:endParaRPr lang="en-SG" sz="24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286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SG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width;</a:t>
            </a:r>
            <a:endParaRPr lang="en-SG" sz="24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286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  <a:endParaRPr lang="en-SG" sz="24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286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24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Carpet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SG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getPrice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() {</a:t>
            </a:r>
            <a:endParaRPr lang="en-SG" sz="24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286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SG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price;</a:t>
            </a:r>
            <a:endParaRPr lang="en-SG" sz="24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286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  <a:endParaRPr lang="en-SG" sz="24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CF292A-055E-4A41-A6B8-C21FCA14F231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MTD215 Application of C++ in Multimedia</a:t>
            </a:r>
          </a:p>
        </p:txBody>
      </p:sp>
    </p:spTree>
    <p:extLst>
      <p:ext uri="{BB962C8B-B14F-4D97-AF65-F5344CB8AC3E}">
        <p14:creationId xmlns:p14="http://schemas.microsoft.com/office/powerpoint/2010/main" val="3030707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/>
              <a:t>Using Private Functions And Public Data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24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Carpet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SG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setLength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SG" sz="2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2400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 {</a:t>
            </a:r>
            <a:endParaRPr lang="en-SG" sz="24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286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length = </a:t>
            </a:r>
            <a:r>
              <a:rPr lang="en-SG" sz="2400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;</a:t>
            </a:r>
            <a:endParaRPr lang="en-SG" sz="24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286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SG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setPrice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();</a:t>
            </a:r>
            <a:endParaRPr lang="en-SG" sz="24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286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  <a:endParaRPr lang="en-SG" sz="24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286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24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Carpet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SG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setWidth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SG" sz="2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2400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wid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 {</a:t>
            </a:r>
            <a:endParaRPr lang="en-SG" sz="24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286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width = </a:t>
            </a:r>
            <a:r>
              <a:rPr lang="en-SG" sz="2400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wid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;</a:t>
            </a:r>
            <a:endParaRPr lang="en-SG" sz="24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286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SG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setPrice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();</a:t>
            </a:r>
            <a:endParaRPr lang="en-SG" sz="24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286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  <a:endParaRPr lang="en-SG" sz="24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CF292A-055E-4A41-A6B8-C21FCA14F231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MTD215 Application of C++ in Multimedia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1FD84F-CD84-2697-D619-155C89A1BD96}"/>
              </a:ext>
            </a:extLst>
          </p:cNvPr>
          <p:cNvSpPr txBox="1"/>
          <p:nvPr/>
        </p:nvSpPr>
        <p:spPr>
          <a:xfrm>
            <a:off x="3733800" y="3898899"/>
            <a:ext cx="4572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b="1" dirty="0"/>
              <a:t>Class context (Carpet::)</a:t>
            </a:r>
            <a:br>
              <a:rPr lang="en-SG" dirty="0"/>
            </a:br>
            <a:r>
              <a:rPr lang="en-SG" dirty="0"/>
              <a:t>These are </a:t>
            </a:r>
            <a:r>
              <a:rPr lang="en-SG" b="1" dirty="0"/>
              <a:t>member functions</a:t>
            </a:r>
            <a:r>
              <a:rPr lang="en-SG" dirty="0"/>
              <a:t> of a class called Carpet.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 err="1"/>
              <a:t>setLength</a:t>
            </a:r>
            <a:r>
              <a:rPr lang="en-SG" dirty="0"/>
              <a:t> sets the carpet’s length.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dirty="0" err="1"/>
              <a:t>setWidth</a:t>
            </a:r>
            <a:r>
              <a:rPr lang="en-SG" dirty="0"/>
              <a:t> sets the carpet’s width.</a:t>
            </a:r>
          </a:p>
          <a:p>
            <a:r>
              <a:rPr lang="en-SG" dirty="0"/>
              <a:t>The Carpet:: tells the compiler </a:t>
            </a:r>
            <a:r>
              <a:rPr lang="en-SG" i="1" dirty="0"/>
              <a:t>this function belongs to the class Carpet</a:t>
            </a:r>
            <a:r>
              <a:rPr lang="en-SG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0913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/>
              <a:t>Using Private Functions And Public Data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SG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18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Carpet</a:t>
            </a:r>
            <a:r>
              <a:rPr lang="en-SG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SG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setPrice</a:t>
            </a:r>
            <a:r>
              <a:rPr lang="en-SG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() {</a:t>
            </a:r>
            <a:endParaRPr lang="en-SG" sz="18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286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SG" sz="18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SG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18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SG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SMALL = 12;</a:t>
            </a:r>
            <a:endParaRPr lang="en-SG" sz="18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286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SG" sz="18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SG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18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SG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MED = 24;</a:t>
            </a:r>
            <a:endParaRPr lang="en-SG" sz="18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286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SG" sz="18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SG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en-SG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PRICE1 = 29.99;</a:t>
            </a:r>
            <a:endParaRPr lang="en-SG" sz="18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286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SG" sz="18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SG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en-SG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PRICE2 = 59.99;</a:t>
            </a:r>
            <a:endParaRPr lang="en-SG" sz="18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286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SG" sz="18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SG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en-SG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PRICE3 = 89.99;</a:t>
            </a:r>
            <a:endParaRPr lang="en-SG" sz="18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286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SG" sz="18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SG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area = length * width;</a:t>
            </a:r>
            <a:endParaRPr lang="en-SG" sz="18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286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SG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SG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(area &lt;= SMALL)</a:t>
            </a:r>
            <a:endParaRPr lang="en-SG" sz="18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286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  price = PRICE1;</a:t>
            </a:r>
            <a:endParaRPr lang="en-SG" sz="18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286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SG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else</a:t>
            </a:r>
            <a:endParaRPr lang="en-SG" sz="18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286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SG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SG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(area &lt;= MED)</a:t>
            </a:r>
            <a:endParaRPr lang="en-SG" sz="18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286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price = PRICE2;</a:t>
            </a:r>
            <a:endParaRPr lang="en-SG" sz="18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286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SG" sz="18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else</a:t>
            </a:r>
            <a:endParaRPr lang="en-SG" sz="18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286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price = PRICE3;</a:t>
            </a:r>
            <a:endParaRPr lang="en-SG" sz="18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2286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18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  <a:endParaRPr lang="en-SG" sz="1800" b="1" dirty="0">
              <a:effectLst/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CF292A-055E-4A41-A6B8-C21FCA14F231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MTD215 Application of C++ in Multimedia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141D6E-FDE0-7C2A-CC66-0B41FACE2792}"/>
              </a:ext>
            </a:extLst>
          </p:cNvPr>
          <p:cNvSpPr txBox="1"/>
          <p:nvPr/>
        </p:nvSpPr>
        <p:spPr>
          <a:xfrm>
            <a:off x="4876800" y="1530351"/>
            <a:ext cx="39624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This is the </a:t>
            </a:r>
            <a:r>
              <a:rPr lang="en-SG" b="1" dirty="0"/>
              <a:t>definition</a:t>
            </a:r>
            <a:r>
              <a:rPr lang="en-SG" dirty="0"/>
              <a:t> of the </a:t>
            </a:r>
            <a:r>
              <a:rPr lang="en-SG" dirty="0" err="1"/>
              <a:t>setPrice</a:t>
            </a:r>
            <a:r>
              <a:rPr lang="en-SG" dirty="0"/>
              <a:t>() function we saw earlier.</a:t>
            </a:r>
          </a:p>
          <a:p>
            <a:r>
              <a:rPr lang="en-SG" dirty="0"/>
              <a:t>It belongs to the Carpet class (Carpet:: scope resolution).</a:t>
            </a:r>
          </a:p>
          <a:p>
            <a:r>
              <a:rPr lang="en-SG" dirty="0"/>
              <a:t>Return type void = it doesn’t return anything; instead, it updates the object’s internal price variable.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744E46-6CF4-9A28-B7DB-7C8BA1C1CBC4}"/>
              </a:ext>
            </a:extLst>
          </p:cNvPr>
          <p:cNvSpPr txBox="1"/>
          <p:nvPr/>
        </p:nvSpPr>
        <p:spPr>
          <a:xfrm>
            <a:off x="4267201" y="3966141"/>
            <a:ext cx="4572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b="1" dirty="0"/>
              <a:t>Why is this private?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1400" dirty="0"/>
              <a:t>You don’t want outside code calling </a:t>
            </a:r>
            <a:r>
              <a:rPr lang="en-SG" sz="1400" dirty="0" err="1"/>
              <a:t>setPrice</a:t>
            </a:r>
            <a:r>
              <a:rPr lang="en-SG" sz="1400" dirty="0"/>
              <a:t>() directly (otherwise someone could set the price without updating the dimensions).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1400" dirty="0"/>
              <a:t>Instead, you </a:t>
            </a:r>
            <a:r>
              <a:rPr lang="en-SG" sz="1400" b="1" dirty="0"/>
              <a:t>only allow length and width setters to be public</a:t>
            </a:r>
            <a:r>
              <a:rPr lang="en-SG" sz="1400" dirty="0"/>
              <a:t>, and inside them you call </a:t>
            </a:r>
            <a:r>
              <a:rPr lang="en-SG" sz="1400" dirty="0" err="1"/>
              <a:t>setPrice</a:t>
            </a:r>
            <a:r>
              <a:rPr lang="en-SG" sz="1400" dirty="0"/>
              <a:t>().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1400" dirty="0"/>
              <a:t>This guarantees the </a:t>
            </a:r>
            <a:r>
              <a:rPr lang="en-SG" sz="1400" b="1" dirty="0"/>
              <a:t>price is always consistent with the dimensions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354879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/>
              <a:t>Considering Scope When Defining Member Functions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scope resolution operator is a C++ operator that identifies a member function as being in scope within a class.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consists of two colons (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6CDFF4B-E03C-4630-B0E5-1D6B79A53244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MTD215 Application of C++ in Multimedia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/>
              <a:t>Considering Scope When Defining Member Functions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#include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20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SG" sz="20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iostream</a:t>
            </a:r>
            <a:r>
              <a:rPr lang="en-SG" sz="20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&gt;</a:t>
            </a:r>
            <a:endParaRPr lang="en-SG" sz="20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#include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20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&lt;string&gt;</a:t>
            </a:r>
            <a:endParaRPr lang="en-SG" sz="20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using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namespace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; </a:t>
            </a:r>
            <a:endParaRPr lang="en-SG" sz="20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// declaration section:</a:t>
            </a:r>
            <a:endParaRPr lang="en-SG" sz="20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class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20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Customer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{</a:t>
            </a:r>
            <a:endParaRPr lang="en-SG" sz="20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private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:</a:t>
            </a:r>
            <a:endParaRPr lang="en-SG" sz="20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SG" sz="20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string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name;</a:t>
            </a:r>
            <a:endParaRPr lang="en-SG" sz="20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SG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balance;</a:t>
            </a:r>
            <a:endParaRPr lang="en-SG" sz="20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public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:</a:t>
            </a:r>
            <a:endParaRPr lang="en-SG" sz="20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SG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setName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SG" sz="20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string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);</a:t>
            </a:r>
            <a:endParaRPr lang="en-SG" sz="20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SG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setBalance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SG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);</a:t>
            </a:r>
            <a:endParaRPr lang="en-SG" sz="20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SG" sz="20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string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getName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();</a:t>
            </a:r>
            <a:endParaRPr lang="en-SG" sz="20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SG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getBalance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();</a:t>
            </a:r>
            <a:endParaRPr lang="en-SG" sz="20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};</a:t>
            </a:r>
            <a:endParaRPr lang="en-SG" sz="20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6CDFF4B-E03C-4630-B0E5-1D6B79A53244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MTD215 Application of C++ in Multimedia</a:t>
            </a:r>
          </a:p>
        </p:txBody>
      </p:sp>
    </p:spTree>
    <p:extLst>
      <p:ext uri="{BB962C8B-B14F-4D97-AF65-F5344CB8AC3E}">
        <p14:creationId xmlns:p14="http://schemas.microsoft.com/office/powerpoint/2010/main" val="1782829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/>
              <a:t>Considering Scope When Defining Member Functions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// implementation section:</a:t>
            </a:r>
            <a:endParaRPr lang="en-SG" sz="20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20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Customer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SG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setName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SG" sz="20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string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2000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custName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  {</a:t>
            </a:r>
            <a:endParaRPr lang="en-SG" sz="20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name = </a:t>
            </a:r>
            <a:r>
              <a:rPr lang="en-SG" sz="2000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custName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;</a:t>
            </a:r>
            <a:endParaRPr lang="en-SG" sz="20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  <a:endParaRPr lang="en-SG" sz="20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20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Customer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SG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setBalance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SG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20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amount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 {</a:t>
            </a:r>
            <a:endParaRPr lang="en-SG" sz="20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balance = </a:t>
            </a:r>
            <a:r>
              <a:rPr lang="en-SG" sz="20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amount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;</a:t>
            </a:r>
            <a:endParaRPr lang="en-SG" sz="20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  <a:endParaRPr lang="en-SG" sz="20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string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20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Customer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SG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getName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() {</a:t>
            </a:r>
            <a:endParaRPr lang="en-SG" sz="20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SG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name;</a:t>
            </a:r>
            <a:endParaRPr lang="en-SG" sz="20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  <a:endParaRPr lang="en-SG" sz="20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20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Customer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SG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getBalance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() {</a:t>
            </a:r>
            <a:endParaRPr lang="en-SG" sz="20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SG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balance;</a:t>
            </a:r>
            <a:endParaRPr lang="en-SG" sz="20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  <a:endParaRPr lang="en-SG" sz="2000" b="1" dirty="0">
              <a:effectLst/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6CDFF4B-E03C-4630-B0E5-1D6B79A53244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MTD215 Application of C++ in Multimedia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528F3F-8BA0-E6AE-8277-798F810D4C3B}"/>
              </a:ext>
            </a:extLst>
          </p:cNvPr>
          <p:cNvSpPr txBox="1"/>
          <p:nvPr/>
        </p:nvSpPr>
        <p:spPr>
          <a:xfrm>
            <a:off x="4991100" y="3167301"/>
            <a:ext cx="39624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Setter: </a:t>
            </a:r>
            <a:r>
              <a:rPr lang="en-SG" sz="1400" b="1" dirty="0" err="1"/>
              <a:t>setName</a:t>
            </a:r>
            <a:r>
              <a:rPr lang="en-SG" sz="1400" b="1" dirty="0"/>
              <a:t>(string </a:t>
            </a:r>
            <a:r>
              <a:rPr lang="en-SG" sz="1400" b="1" dirty="0" err="1"/>
              <a:t>custName</a:t>
            </a:r>
            <a:r>
              <a:rPr lang="en-SG" sz="1400" b="1" dirty="0"/>
              <a:t>)</a:t>
            </a:r>
            <a:endParaRPr lang="en-SG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SG" sz="1400" dirty="0"/>
              <a:t>Takes a string (</a:t>
            </a:r>
            <a:r>
              <a:rPr lang="en-SG" sz="1400" dirty="0" err="1"/>
              <a:t>custName</a:t>
            </a:r>
            <a:r>
              <a:rPr lang="en-SG" sz="1400" dirty="0"/>
              <a:t>) from outside.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1400" dirty="0"/>
              <a:t>Stores it in the private data member name.</a:t>
            </a:r>
          </a:p>
          <a:p>
            <a:r>
              <a:rPr lang="en-SG" sz="1400" b="1" dirty="0"/>
              <a:t>Setter: </a:t>
            </a:r>
            <a:r>
              <a:rPr lang="en-SG" sz="1400" b="1" dirty="0" err="1"/>
              <a:t>setBalance</a:t>
            </a:r>
            <a:r>
              <a:rPr lang="en-SG" sz="1400" b="1" dirty="0"/>
              <a:t>(double amount)</a:t>
            </a:r>
            <a:endParaRPr lang="en-SG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SG" sz="1400" dirty="0"/>
              <a:t>Takes a double (amount) from outside.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1400" dirty="0"/>
              <a:t>Stores it in the private data member balance.</a:t>
            </a:r>
          </a:p>
          <a:p>
            <a:r>
              <a:rPr lang="en-SG" sz="1400" b="1" dirty="0"/>
              <a:t>Getter: </a:t>
            </a:r>
            <a:r>
              <a:rPr lang="en-SG" sz="1400" b="1" dirty="0" err="1"/>
              <a:t>getName</a:t>
            </a:r>
            <a:r>
              <a:rPr lang="en-SG" sz="1400" b="1" dirty="0"/>
              <a:t>()</a:t>
            </a:r>
            <a:endParaRPr lang="en-SG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SG" sz="1400" dirty="0"/>
              <a:t>Returns the customer’s name (a string).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1400" dirty="0"/>
              <a:t>Allows controlled read access to the private variable name.</a:t>
            </a:r>
          </a:p>
          <a:p>
            <a:r>
              <a:rPr lang="en-SG" sz="1400" b="1" dirty="0"/>
              <a:t>Getter: </a:t>
            </a:r>
            <a:r>
              <a:rPr lang="en-SG" sz="1400" b="1" dirty="0" err="1"/>
              <a:t>getBalance</a:t>
            </a:r>
            <a:r>
              <a:rPr lang="en-SG" sz="1400" b="1" dirty="0"/>
              <a:t>()</a:t>
            </a:r>
            <a:endParaRPr lang="en-SG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SG" sz="1400" dirty="0"/>
              <a:t>Returns the balance (a double).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1400" dirty="0"/>
              <a:t>Controlled read access to the private variable balance.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98681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b="1"/>
              <a:t>Objectives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classes</a:t>
            </a:r>
          </a:p>
          <a:p>
            <a:pPr eaLnBrk="1" hangingPunct="1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about encapsulating class components</a:t>
            </a:r>
          </a:p>
          <a:p>
            <a:pPr eaLnBrk="1" hangingPunct="1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functions in a class</a:t>
            </a:r>
          </a:p>
          <a:p>
            <a:pPr eaLnBrk="1" hangingPunct="1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unusual use of private functions and public data</a:t>
            </a:r>
          </a:p>
          <a:p>
            <a:pPr eaLnBrk="1" hangingPunct="1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scope when defining member functions</a:t>
            </a:r>
          </a:p>
          <a:p>
            <a:pPr eaLnBrk="1" hangingPunct="1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static class members</a:t>
            </a:r>
          </a:p>
          <a:p>
            <a:pPr eaLnBrk="1" hangingPunct="1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about the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pointer</a:t>
            </a:r>
          </a:p>
          <a:p>
            <a:pPr eaLnBrk="1" hangingPunct="1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advantages of polymorphism</a:t>
            </a:r>
          </a:p>
          <a:p>
            <a:pPr eaLnBrk="1" hangingPunct="1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Classify the roles of member functions</a:t>
            </a: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141DAFE-958C-480C-939B-B2F701BA6043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MTD215 Application of C++ in Multimedia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b="1" dirty="0"/>
              <a:t>Using Static Class Members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it is created, each object gets its own block of memory for its data members.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we declare a field as static within a class, only one memory location is allocated, no matter how many objects we instantiate.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other words, all members of the class share a single storage location for a static data member of that same class.</a:t>
            </a: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0B3CA1-0A14-43F9-B687-86B4AF32D409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MTD215 Application of C++ in Multimedia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b="1"/>
              <a:t>Using Static Class Members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it uses only one memory location, a static data member is defined (given a value) in a single statement outside the class definition.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fields frequently are also defined to be constant although they do not have to be.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we do not want to declare an object, we still can access a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class wide, field only by using a function that is also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B7EA9FB-4449-4ABF-88EF-98A4080D1052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MTD215 Application of C++ in Multimedia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b="1"/>
              <a:t>Using Static Class Members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#include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24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SG" sz="24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iostream</a:t>
            </a:r>
            <a:r>
              <a:rPr lang="en-SG" sz="24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&gt;</a:t>
            </a:r>
            <a:endParaRPr lang="en-SG" sz="24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using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namespace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;</a:t>
            </a:r>
            <a:endParaRPr lang="en-SG" sz="24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// declaration section</a:t>
            </a:r>
            <a:endParaRPr lang="en-SG" sz="24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class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24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Student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{</a:t>
            </a:r>
            <a:endParaRPr lang="en-SG" sz="24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private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:</a:t>
            </a:r>
            <a:endParaRPr lang="en-SG" sz="24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SG" sz="2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idNum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;</a:t>
            </a:r>
            <a:endParaRPr lang="en-SG" sz="24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SG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static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athleticFee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;</a:t>
            </a:r>
            <a:endParaRPr lang="en-SG" sz="24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public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:</a:t>
            </a:r>
            <a:endParaRPr lang="en-SG" sz="24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SG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setIdNum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SG" sz="2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);</a:t>
            </a:r>
            <a:endParaRPr lang="en-SG" sz="24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SG" sz="2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getIdNum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();</a:t>
            </a:r>
            <a:endParaRPr lang="en-SG" sz="24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SG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getAthleticFee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();</a:t>
            </a:r>
            <a:endParaRPr lang="en-SG" sz="24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};</a:t>
            </a:r>
            <a:endParaRPr lang="en-SG" sz="24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B7EA9FB-4449-4ABF-88EF-98A4080D1052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MTD215 Application of C++ in Multimedia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B0C445-801F-470E-973F-BDA3A759EB8E}"/>
              </a:ext>
            </a:extLst>
          </p:cNvPr>
          <p:cNvSpPr txBox="1"/>
          <p:nvPr/>
        </p:nvSpPr>
        <p:spPr>
          <a:xfrm>
            <a:off x="4114800" y="2743200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Yes, </a:t>
            </a:r>
            <a:r>
              <a:rPr lang="en-SG" dirty="0" err="1"/>
              <a:t>setIdNum</a:t>
            </a:r>
            <a:r>
              <a:rPr lang="en-SG" dirty="0"/>
              <a:t>, </a:t>
            </a:r>
            <a:r>
              <a:rPr lang="en-SG" dirty="0" err="1"/>
              <a:t>getIdNum</a:t>
            </a:r>
            <a:r>
              <a:rPr lang="en-SG" dirty="0"/>
              <a:t>, </a:t>
            </a:r>
            <a:r>
              <a:rPr lang="en-SG" dirty="0" err="1"/>
              <a:t>getAthleticFee</a:t>
            </a:r>
            <a:r>
              <a:rPr lang="en-SG" dirty="0"/>
              <a:t> are methods inside the Student class.</a:t>
            </a:r>
          </a:p>
          <a:p>
            <a:r>
              <a:rPr lang="en-SG" dirty="0"/>
              <a:t>The first word is always the return type.</a:t>
            </a:r>
          </a:p>
        </p:txBody>
      </p:sp>
    </p:spTree>
    <p:extLst>
      <p:ext uri="{BB962C8B-B14F-4D97-AF65-F5344CB8AC3E}">
        <p14:creationId xmlns:p14="http://schemas.microsoft.com/office/powerpoint/2010/main" val="1351452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b="1"/>
              <a:t>Using Static Class Members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// implementation section</a:t>
            </a:r>
            <a:endParaRPr lang="en-SG" sz="24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24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Student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SG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athleticFee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= 45.25;</a:t>
            </a:r>
            <a:endParaRPr lang="en-SG" sz="24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24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Student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SG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setIdNum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SG" sz="2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2400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 {</a:t>
            </a:r>
            <a:endParaRPr lang="en-SG" sz="24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SG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idNum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SG" sz="2400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;</a:t>
            </a:r>
            <a:endParaRPr lang="en-SG" sz="24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  <a:endParaRPr lang="en-SG" sz="24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24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Student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SG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getIdNum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() {</a:t>
            </a:r>
            <a:endParaRPr lang="en-SG" sz="24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SG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idNum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;</a:t>
            </a:r>
            <a:endParaRPr lang="en-SG" sz="24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  <a:endParaRPr lang="en-SG" sz="24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24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Student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SG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getAthleticFee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() {</a:t>
            </a:r>
            <a:endParaRPr lang="en-SG" sz="24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SG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athleticFee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;</a:t>
            </a:r>
            <a:endParaRPr lang="en-SG" sz="24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  <a:endParaRPr lang="en-SG" sz="24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B7EA9FB-4449-4ABF-88EF-98A4080D1052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MTD215 Application of C++ in Multimedia</a:t>
            </a:r>
          </a:p>
        </p:txBody>
      </p:sp>
    </p:spTree>
    <p:extLst>
      <p:ext uri="{BB962C8B-B14F-4D97-AF65-F5344CB8AC3E}">
        <p14:creationId xmlns:p14="http://schemas.microsoft.com/office/powerpoint/2010/main" val="29045563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b="1"/>
              <a:t>Using Static Class Members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main() {</a:t>
            </a:r>
            <a:endParaRPr lang="en-SG" sz="20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SG" sz="20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Student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aFreshman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SG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aSophomore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;</a:t>
            </a:r>
            <a:endParaRPr lang="en-SG" sz="20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SG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aFreshman.setIdNum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(1234);</a:t>
            </a:r>
            <a:endParaRPr lang="en-SG" sz="20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SG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aSophomore.setIdNum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(2345);</a:t>
            </a:r>
            <a:endParaRPr lang="en-SG" sz="20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SG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cout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&lt;&lt; </a:t>
            </a:r>
            <a:r>
              <a:rPr lang="en-SG" sz="20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"Freshman: "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&lt;&lt; </a:t>
            </a:r>
            <a:r>
              <a:rPr lang="en-SG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aFreshman.getIdNum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() </a:t>
            </a:r>
            <a:endParaRPr lang="en-SG" sz="20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&lt;&lt; </a:t>
            </a:r>
            <a:r>
              <a:rPr lang="en-SG" sz="20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" Athletic Fee: "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&lt;&lt; </a:t>
            </a:r>
            <a:r>
              <a:rPr lang="en-SG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aFreshman.getAthleticFee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() &lt;&lt; </a:t>
            </a:r>
            <a:r>
              <a:rPr lang="en-SG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endl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;</a:t>
            </a:r>
            <a:endParaRPr lang="en-SG" sz="20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SG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cout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&lt;&lt; </a:t>
            </a:r>
            <a:r>
              <a:rPr lang="en-SG" sz="20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"Sophomore: "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&lt;&lt; </a:t>
            </a:r>
            <a:r>
              <a:rPr lang="en-SG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aSophomore.getIdNum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() </a:t>
            </a:r>
            <a:endParaRPr lang="en-SG" sz="20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&lt;&lt; </a:t>
            </a:r>
            <a:r>
              <a:rPr lang="en-SG" sz="20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" Athletic Fee: "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&lt;&lt; </a:t>
            </a:r>
            <a:r>
              <a:rPr lang="en-SG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aSophomore.getAthleticFee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() &lt;&lt; </a:t>
            </a:r>
            <a:r>
              <a:rPr lang="en-SG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endl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;</a:t>
            </a:r>
            <a:endParaRPr lang="en-SG" sz="20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return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0;</a:t>
            </a:r>
            <a:endParaRPr lang="en-SG" sz="20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  <a:endParaRPr lang="en-SG" sz="2000" b="1" dirty="0">
              <a:effectLst/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B7EA9FB-4449-4ABF-88EF-98A4080D1052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MTD215 Application of C++ in Multimedia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C67B34-39FE-48FB-0604-12BA43A6C342}"/>
              </a:ext>
            </a:extLst>
          </p:cNvPr>
          <p:cNvSpPr txBox="1"/>
          <p:nvPr/>
        </p:nvSpPr>
        <p:spPr>
          <a:xfrm>
            <a:off x="1295400" y="5043309"/>
            <a:ext cx="68403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err="1"/>
              <a:t>setIdNum</a:t>
            </a:r>
            <a:r>
              <a:rPr lang="en-SG" dirty="0"/>
              <a:t>, </a:t>
            </a:r>
            <a:r>
              <a:rPr lang="en-SG" dirty="0" err="1"/>
              <a:t>getIdNum</a:t>
            </a:r>
            <a:r>
              <a:rPr lang="en-SG" dirty="0"/>
              <a:t>, </a:t>
            </a:r>
            <a:r>
              <a:rPr lang="en-SG" dirty="0" err="1"/>
              <a:t>getAthleticFee</a:t>
            </a:r>
            <a:r>
              <a:rPr lang="en-SG" dirty="0"/>
              <a:t> are methods inside Student.</a:t>
            </a:r>
          </a:p>
          <a:p>
            <a:r>
              <a:rPr lang="en-SG" dirty="0"/>
              <a:t>The first word (void, int, double) is always the return type.</a:t>
            </a:r>
          </a:p>
          <a:p>
            <a:r>
              <a:rPr lang="en-SG" dirty="0"/>
              <a:t>Student::</a:t>
            </a:r>
            <a:r>
              <a:rPr lang="en-SG" dirty="0" err="1"/>
              <a:t>athleticFee</a:t>
            </a:r>
            <a:r>
              <a:rPr lang="en-SG" dirty="0"/>
              <a:t> is a static variable shared by all students.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840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b="1" dirty="0"/>
              <a:t>Understanding The </a:t>
            </a:r>
            <a:r>
              <a:rPr lang="en-US" altLang="en-US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4400" b="1" dirty="0"/>
              <a:t> Pointer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copy of each member function in a class is stored no matter how many objects exist, and each instance of a class uses the same function code.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we call a member function, it knows which object to use because we use the object’s name, such as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clerk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driver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with the dot operator.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38E5A68-3BC2-4543-97C1-BAFEAB879837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MTD215 Application of C++ in Multimedia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b="1"/>
              <a:t>Understanding The </a:t>
            </a:r>
            <a:r>
              <a:rPr lang="en-US" altLang="en-US" sz="4400" b="1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4400" b="1"/>
              <a:t> Pointer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address of the correct object is stored in the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pointer and automatically passed to the function.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 any member function, we can explicitly use the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pointer to access the object’s data fields.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use the C++ pointer-to-member operator, which looks like an arrow and is constructed by using a dash followed by a right angle bracket (or greater-than sign)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0C7F2C3-261A-4ED4-8DC7-7FA3C88037AD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MTD215 Application of C++ in Multimedia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b="1" dirty="0"/>
              <a:t>Understanding Polymorphism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Polymorphism is the object-oriented feature that allows the same operation to be carried out differently depending on the object.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we can apply the same function name to different objects, our programs become easier to read and make more sense.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makes less time to develop a project; we also can make later changes more rapidly.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EF6D14A-1C0B-4741-9692-D363FBD1889E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MTD215 Application of C++ in Multimedia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 dirty="0"/>
              <a:t>Classifying The Roles Of Member Functions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classify the roles of member functions into four basic groups: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Inspector functions that return information about an object.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Mutator functions that change an object.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Auxiliary functions that perform some action or service.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 functions, that create and destroy objects for us.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8180F62-F095-4FE2-946F-5E481709D5AF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MTD215 Application of C++ in Multimedia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b="1" dirty="0"/>
              <a:t>Understanding Constructors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constructor is a function that is called automatically each time an object is created.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default constructor is one that does not require any argument.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non-default constructor requires at least one argument.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D83F7A7-AB91-41E6-B4B2-75C1D68DDDD1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MTD215 Application of C++ in Multimedia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b="1"/>
              <a:t>Objectives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constructors</a:t>
            </a:r>
          </a:p>
          <a:p>
            <a:pPr eaLnBrk="1" hangingPunct="1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constructors both with and without parameters</a:t>
            </a:r>
          </a:p>
          <a:p>
            <a:pPr eaLnBrk="1" hangingPunct="1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Overload constructors</a:t>
            </a:r>
          </a:p>
          <a:p>
            <a:pPr eaLnBrk="1" hangingPunct="1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destructors</a:t>
            </a:r>
          </a:p>
          <a:p>
            <a:pPr eaLnBrk="1" hangingPunct="1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composition</a:t>
            </a:r>
          </a:p>
          <a:p>
            <a:pPr eaLnBrk="1" hangingPunct="1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Learn, how, why and when to use the preprocessor directives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#define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/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techniques for improving classes</a:t>
            </a: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141DAFE-958C-480C-939B-B2F701BA6043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MTD215 Application of C++ in Multimedia</a:t>
            </a:r>
          </a:p>
        </p:txBody>
      </p:sp>
    </p:spTree>
    <p:extLst>
      <p:ext uri="{BB962C8B-B14F-4D97-AF65-F5344CB8AC3E}">
        <p14:creationId xmlns:p14="http://schemas.microsoft.com/office/powerpoint/2010/main" val="9257470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b="1"/>
              <a:t>Understanding Constructors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write our own constructors for classes any time we want specific task performed when an object is instantiated.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must give a constructor the same name as the class for which it is a constructor and we cannot give a constructor a return type.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A138BEF-334A-4C4F-B55A-3F337434F6DE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MTD215 Application of C++ in Multimedia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 dirty="0"/>
              <a:t>Writing Constructors With And Without Parameters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other functions, a constructor header can contain an argument list.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only constructor in a class is non-default, we must provide appropriate arguments when we instantiate an object.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create constructors that have default values for one or more of the arguments.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FEB6447-7C0A-4134-994D-306E116971BD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MTD215 Application of C++ in Multimedia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/>
              <a:t>Writing Constructors With And Without Parameters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 as with ordinary functions, once we provide a value for one of the arguments in a constructor’s argument list, then we must provide for default values for all the remaining arguments listed to the right.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5A05A28-C2D4-4BAB-AAAD-5EA2DEF0BC75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MTD215 Application of C++ in Multimedia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/>
              <a:t>Writing Constructors With And Without Parameters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#include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20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SG" sz="20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iostream</a:t>
            </a:r>
            <a:r>
              <a:rPr lang="en-SG" sz="20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&gt;</a:t>
            </a:r>
            <a:endParaRPr lang="en-SG" sz="20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using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namespace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;</a:t>
            </a:r>
            <a:endParaRPr lang="en-SG" sz="20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class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20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Employee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{</a:t>
            </a:r>
            <a:endParaRPr lang="en-SG" sz="20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private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:</a:t>
            </a:r>
            <a:endParaRPr lang="en-SG" sz="20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SG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idNum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;</a:t>
            </a:r>
            <a:endParaRPr lang="en-SG" sz="20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SG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hourlyRate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;</a:t>
            </a:r>
            <a:endParaRPr lang="en-SG" sz="20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public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:</a:t>
            </a:r>
            <a:endParaRPr lang="en-SG" sz="20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Employee();</a:t>
            </a:r>
            <a:endParaRPr lang="en-SG" sz="20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SG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setIdNum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SG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);</a:t>
            </a:r>
            <a:endParaRPr lang="en-SG" sz="20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SG" sz="20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SG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setHourlyRate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SG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const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);</a:t>
            </a:r>
            <a:endParaRPr lang="en-SG" sz="20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SG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getIdNum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();</a:t>
            </a:r>
            <a:endParaRPr lang="en-SG" sz="20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SG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getHourlyRate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();</a:t>
            </a:r>
            <a:endParaRPr lang="en-SG" sz="20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};</a:t>
            </a:r>
            <a:endParaRPr lang="en-SG" sz="20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5A05A28-C2D4-4BAB-AAAD-5EA2DEF0BC75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MTD215 Application of C++ in Multimedia</a:t>
            </a:r>
          </a:p>
        </p:txBody>
      </p:sp>
    </p:spTree>
    <p:extLst>
      <p:ext uri="{BB962C8B-B14F-4D97-AF65-F5344CB8AC3E}">
        <p14:creationId xmlns:p14="http://schemas.microsoft.com/office/powerpoint/2010/main" val="18675130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/>
              <a:t>Writing Constructors With And Without Parameters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Employee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::Employee() {</a:t>
            </a:r>
            <a:endParaRPr lang="en-SG" sz="24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SG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idNum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= 9999;</a:t>
            </a:r>
            <a:endParaRPr lang="en-SG" sz="24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SG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hourlyRate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= 6.15;</a:t>
            </a:r>
            <a:endParaRPr lang="en-SG" sz="24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  <a:endParaRPr lang="en-SG" sz="2400" b="1" dirty="0">
              <a:effectLst/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5A05A28-C2D4-4BAB-AAAD-5EA2DEF0BC75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MTD215 Application of C++ in Multimedia</a:t>
            </a:r>
          </a:p>
        </p:txBody>
      </p:sp>
    </p:spTree>
    <p:extLst>
      <p:ext uri="{BB962C8B-B14F-4D97-AF65-F5344CB8AC3E}">
        <p14:creationId xmlns:p14="http://schemas.microsoft.com/office/powerpoint/2010/main" val="40101164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/>
              <a:t>Writing Constructors With And Without Parameters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SG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Employee</a:t>
            </a:r>
            <a:r>
              <a:rPr lang="en-SG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::Employee(</a:t>
            </a:r>
            <a:r>
              <a:rPr lang="en-SG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SG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en-SG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SG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en-SG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hourly</a:t>
            </a:r>
            <a:r>
              <a:rPr lang="en-SG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 {</a:t>
            </a:r>
            <a:endParaRPr lang="en-SG" sz="3600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SG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SG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idNum</a:t>
            </a:r>
            <a:r>
              <a:rPr lang="en-SG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SG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en-SG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;</a:t>
            </a:r>
            <a:endParaRPr lang="en-SG" sz="3600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SG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SG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hourlyRate</a:t>
            </a:r>
            <a:r>
              <a:rPr lang="en-SG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SG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hourly</a:t>
            </a:r>
            <a:r>
              <a:rPr lang="en-SG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;</a:t>
            </a:r>
            <a:endParaRPr lang="en-SG" sz="3600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SG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  <a:endParaRPr lang="en-SG" sz="3600" dirty="0">
              <a:effectLst/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5A05A28-C2D4-4BAB-AAAD-5EA2DEF0BC75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MTD215 Application of C++ in Multimedia</a:t>
            </a:r>
          </a:p>
        </p:txBody>
      </p:sp>
    </p:spTree>
    <p:extLst>
      <p:ext uri="{BB962C8B-B14F-4D97-AF65-F5344CB8AC3E}">
        <p14:creationId xmlns:p14="http://schemas.microsoft.com/office/powerpoint/2010/main" val="476940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b="1"/>
              <a:t>Overloading Constructors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Constructors can be overloaded.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provide two or more constructors for the same class, they are overloaded by definition.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with other overloaded functions, two constructors used in the same class must have different argument lists so that the compiler can tell them apart.</a:t>
            </a: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42DB671-F6A8-4896-ADAB-20D6048D2E80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MTD215 Application of C++ in Multimedia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b="1"/>
              <a:t>Overloading Constructors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class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20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Writer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{</a:t>
            </a:r>
            <a:endParaRPr lang="en-SG" sz="20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private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:</a:t>
            </a:r>
            <a:endParaRPr lang="en-SG" sz="20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SG" sz="20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string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firstName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;</a:t>
            </a:r>
            <a:endParaRPr lang="en-SG" sz="20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SG" sz="20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string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middleName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;</a:t>
            </a:r>
            <a:endParaRPr lang="en-SG" sz="20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SG" sz="20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string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lastName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;</a:t>
            </a:r>
            <a:endParaRPr lang="en-SG" sz="20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SG" sz="20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// other data members can go here</a:t>
            </a:r>
            <a:endParaRPr lang="en-SG" sz="20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public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:</a:t>
            </a:r>
            <a:endParaRPr lang="en-SG" sz="20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Writer(</a:t>
            </a:r>
            <a:r>
              <a:rPr lang="en-SG" sz="20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string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SG" sz="20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string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SG" sz="20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string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);</a:t>
            </a:r>
            <a:endParaRPr lang="en-SG" sz="20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Writer(</a:t>
            </a:r>
            <a:r>
              <a:rPr lang="en-SG" sz="20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string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SG" sz="20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string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);</a:t>
            </a:r>
            <a:endParaRPr lang="en-SG" sz="20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SG" sz="20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string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toString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();</a:t>
            </a:r>
            <a:endParaRPr lang="en-SG" sz="20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SG" sz="20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// other functions can go here.</a:t>
            </a:r>
            <a:endParaRPr lang="en-SG" sz="20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};</a:t>
            </a:r>
            <a:endParaRPr lang="en-SG" sz="2000" b="1" dirty="0">
              <a:effectLst/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42DB671-F6A8-4896-ADAB-20D6048D2E80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MTD215 Application of C++ in Multimedia</a:t>
            </a:r>
          </a:p>
        </p:txBody>
      </p:sp>
    </p:spTree>
    <p:extLst>
      <p:ext uri="{BB962C8B-B14F-4D97-AF65-F5344CB8AC3E}">
        <p14:creationId xmlns:p14="http://schemas.microsoft.com/office/powerpoint/2010/main" val="25189302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b="1" dirty="0"/>
              <a:t>Using Destructors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destructor is a function that is called automatically each time an object is destroyed.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with constructors, we must give a destructor the same name as its class (and therefore the same name as any constructor for that class).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Unlike constructors, we must precede the destructor name with a tilde (~).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F4FD8ED-6EE0-43F2-9A86-20B314481464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MTD215 Application of C++ in Multimedia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b="1"/>
              <a:t>Using Destructors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with constructors, we cannot give a destructor a return type (It is not necessary because destructor never return anything).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Unlike constructors, we cannot pass any values to a destructor.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cannot overload destructors.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87A8B6C-360E-4B83-99B4-4DC05C0E5C46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MTD215 Application of C++ in Multimedia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b="1"/>
              <a:t>Creating Classes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class is a category of objects; they provide a convenient way to group related data and functions.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default, all members of a class are private, meaning they cannot be accessed using any statements in any functions that are not part of the class.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F29B355-4F68-4D15-B9C0-32D6D30E5B70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MTD215 Application of C++ in Multimedia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b="1"/>
              <a:t>Using Destructors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#include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20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&lt;</a:t>
            </a:r>
            <a:r>
              <a:rPr lang="en-SG" sz="2000" b="1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iostream</a:t>
            </a:r>
            <a:r>
              <a:rPr lang="en-SG" sz="20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&gt;</a:t>
            </a:r>
            <a:endParaRPr lang="en-SG" sz="20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using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namespace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std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;</a:t>
            </a:r>
            <a:endParaRPr lang="en-SG" sz="20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class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20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House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{</a:t>
            </a:r>
            <a:endParaRPr lang="en-SG" sz="20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private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:</a:t>
            </a:r>
            <a:endParaRPr lang="en-SG" sz="20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SG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squareFeet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;</a:t>
            </a:r>
            <a:endParaRPr lang="en-SG" sz="20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public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:</a:t>
            </a:r>
            <a:endParaRPr lang="en-SG" sz="20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House();</a:t>
            </a:r>
            <a:endParaRPr lang="en-SG" sz="20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~House();</a:t>
            </a:r>
            <a:endParaRPr lang="en-SG" sz="20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SG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getSquareFeet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();</a:t>
            </a:r>
            <a:endParaRPr lang="en-SG" sz="20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};</a:t>
            </a:r>
            <a:endParaRPr lang="en-SG" sz="20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House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::House() {</a:t>
            </a:r>
            <a:endParaRPr lang="en-SG" sz="20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SG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squareFeet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= 1000;</a:t>
            </a:r>
            <a:endParaRPr lang="en-SG" sz="20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SG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cout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&lt;&lt; </a:t>
            </a:r>
            <a:r>
              <a:rPr lang="en-SG" sz="20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"House created."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&lt;&lt; </a:t>
            </a:r>
            <a:r>
              <a:rPr lang="en-SG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endl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;</a:t>
            </a:r>
            <a:endParaRPr lang="en-SG" sz="20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  <a:endParaRPr lang="en-SG" sz="20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F4FD8ED-6EE0-43F2-9A86-20B314481464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MTD215 Application of C++ in Multimedia</a:t>
            </a:r>
          </a:p>
        </p:txBody>
      </p:sp>
    </p:spTree>
    <p:extLst>
      <p:ext uri="{BB962C8B-B14F-4D97-AF65-F5344CB8AC3E}">
        <p14:creationId xmlns:p14="http://schemas.microsoft.com/office/powerpoint/2010/main" val="41992543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b="1"/>
              <a:t>Using Destructors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House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::~House() {</a:t>
            </a:r>
            <a:endParaRPr lang="en-SG" sz="20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SG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cout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&lt;&lt; </a:t>
            </a:r>
            <a:r>
              <a:rPr lang="en-SG" sz="20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"House destroyed."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&lt;&lt; </a:t>
            </a:r>
            <a:r>
              <a:rPr lang="en-SG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endl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;</a:t>
            </a:r>
            <a:endParaRPr lang="en-SG" sz="20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  <a:endParaRPr lang="en-SG" sz="20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20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House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SG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getSquareFeet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() {</a:t>
            </a:r>
            <a:endParaRPr lang="en-SG" sz="20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SG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squareFeet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;</a:t>
            </a:r>
            <a:endParaRPr lang="en-SG" sz="20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  <a:endParaRPr lang="en-SG" sz="20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main() {</a:t>
            </a:r>
            <a:endParaRPr lang="en-SG" sz="20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SG" sz="20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House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aHouse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;</a:t>
            </a:r>
            <a:endParaRPr lang="en-SG" sz="20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SG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cout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&lt;&lt; </a:t>
            </a:r>
            <a:r>
              <a:rPr lang="en-SG" sz="20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"Square feet in House object = "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SG" sz="20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&lt;&lt; </a:t>
            </a:r>
            <a:r>
              <a:rPr lang="en-SG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aHouse.getSquareFeet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() &lt;&lt; </a:t>
            </a:r>
            <a:r>
              <a:rPr lang="en-SG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endl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;</a:t>
            </a:r>
            <a:endParaRPr lang="en-SG" sz="20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SG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return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0;</a:t>
            </a:r>
            <a:endParaRPr lang="en-SG" sz="20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  <a:endParaRPr lang="en-SG" sz="2000" b="1" dirty="0">
              <a:effectLst/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F4FD8ED-6EE0-43F2-9A86-20B314481464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MTD215 Application of C++ in Multimedia</a:t>
            </a:r>
          </a:p>
        </p:txBody>
      </p:sp>
    </p:spTree>
    <p:extLst>
      <p:ext uri="{BB962C8B-B14F-4D97-AF65-F5344CB8AC3E}">
        <p14:creationId xmlns:p14="http://schemas.microsoft.com/office/powerpoint/2010/main" val="5797434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b="1"/>
              <a:t>Understanding Composition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an object as a field within another object is known as composition.</a:t>
            </a:r>
          </a:p>
          <a:p>
            <a:pPr>
              <a:lnSpc>
                <a:spcPct val="15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benefit of object-oriented programming is that we can reuse well crafted components as member objects, instead of starting from scratch each time we create a class.</a:t>
            </a:r>
          </a:p>
          <a:p>
            <a:pPr>
              <a:lnSpc>
                <a:spcPct val="15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composition relationship is called a “has-a” relationship.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B223411-8D1B-46A2-8D3F-C027B79F032A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MTD215 Application of C++ in Multimedia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b="1"/>
              <a:t>Understanding Composition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one class contains members of others that have only non-default constructors, then the constructor of the containing class must provide values for its members; constructors by using an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initialization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list.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3BE835B-E895-4C75-BB60-DB37332B06BB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MTD215 Application of C++ in Multimedia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b="1"/>
              <a:t>Understanding Composition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class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24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Transaction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{</a:t>
            </a:r>
            <a:endParaRPr lang="en-SG" sz="24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private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:</a:t>
            </a:r>
            <a:endParaRPr lang="en-SG" sz="24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SG" sz="2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transNum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;</a:t>
            </a:r>
            <a:endParaRPr lang="en-SG" sz="24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SG" sz="2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InventoryItem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itemSold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;</a:t>
            </a:r>
            <a:endParaRPr lang="en-SG" sz="24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SG" sz="24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Salesperson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seller;</a:t>
            </a:r>
            <a:endParaRPr lang="en-SG" sz="24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public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:</a:t>
            </a:r>
            <a:endParaRPr lang="en-SG" sz="24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Transaction(</a:t>
            </a:r>
            <a:r>
              <a:rPr lang="en-SG" sz="2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SG" sz="2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SG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SG" sz="2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SG" sz="24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string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);</a:t>
            </a:r>
            <a:endParaRPr lang="en-SG" sz="24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SG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display();</a:t>
            </a:r>
            <a:endParaRPr lang="en-SG" sz="24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};</a:t>
            </a:r>
            <a:endParaRPr lang="en-SG" sz="24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3BE835B-E895-4C75-BB60-DB37332B06BB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MTD215 Application of C++ in Multimedia</a:t>
            </a:r>
          </a:p>
        </p:txBody>
      </p:sp>
    </p:spTree>
    <p:extLst>
      <p:ext uri="{BB962C8B-B14F-4D97-AF65-F5344CB8AC3E}">
        <p14:creationId xmlns:p14="http://schemas.microsoft.com/office/powerpoint/2010/main" val="40242464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b="1"/>
              <a:t>Understanding Composition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Transaction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::Transaction(</a:t>
            </a:r>
            <a:r>
              <a:rPr lang="en-SG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2000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SG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20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item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SG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2000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pr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endParaRPr lang="en-SG" sz="20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                </a:t>
            </a:r>
            <a:r>
              <a:rPr lang="en-SG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2000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salesId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SG" sz="20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string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20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name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 {</a:t>
            </a:r>
            <a:endParaRPr lang="en-SG" sz="20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SG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transNum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en-SG" sz="2000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num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;</a:t>
            </a:r>
            <a:endParaRPr lang="en-SG" sz="20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SG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itemSold.setStockNum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SG" sz="20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item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);</a:t>
            </a:r>
            <a:endParaRPr lang="en-SG" sz="20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SG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itemSold.setPrice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SG" sz="2000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pr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);</a:t>
            </a:r>
            <a:endParaRPr lang="en-SG" sz="20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SG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seller.setIdNum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SG" sz="2000" b="1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salesId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);</a:t>
            </a:r>
            <a:endParaRPr lang="en-SG" sz="20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SG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seller.setName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SG" sz="20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name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);</a:t>
            </a:r>
            <a:endParaRPr lang="en-SG" sz="20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  <a:endParaRPr lang="en-SG" sz="20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20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Transaction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::display() {</a:t>
            </a:r>
            <a:endParaRPr lang="en-SG" sz="20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SG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cout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&lt;&lt; </a:t>
            </a:r>
            <a:r>
              <a:rPr lang="en-SG" sz="20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"Data for transaction #"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&lt;&lt; </a:t>
            </a:r>
            <a:r>
              <a:rPr lang="en-SG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transNum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&lt;&lt; </a:t>
            </a:r>
            <a:r>
              <a:rPr lang="en-SG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endl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;</a:t>
            </a:r>
            <a:endParaRPr lang="en-SG" sz="20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SG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itemSold.display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();</a:t>
            </a:r>
            <a:endParaRPr lang="en-SG" sz="20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SG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seller.display</a:t>
            </a: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();</a:t>
            </a:r>
            <a:endParaRPr lang="en-SG" sz="20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  <a:endParaRPr lang="en-SG" sz="2000" b="1" dirty="0">
              <a:effectLst/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3BE835B-E895-4C75-BB60-DB37332B06BB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MTD215 Application of C++ in Multimedia</a:t>
            </a:r>
          </a:p>
        </p:txBody>
      </p:sp>
    </p:spTree>
    <p:extLst>
      <p:ext uri="{BB962C8B-B14F-4D97-AF65-F5344CB8AC3E}">
        <p14:creationId xmlns:p14="http://schemas.microsoft.com/office/powerpoint/2010/main" val="7373566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b="1" dirty="0"/>
              <a:t>Using </a:t>
            </a:r>
            <a:r>
              <a:rPr lang="en-US" alt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en-US" sz="4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altLang="en-US" sz="4000" b="1" dirty="0"/>
              <a:t>, </a:t>
            </a:r>
            <a:r>
              <a:rPr lang="en-US" alt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#define</a:t>
            </a:r>
            <a:r>
              <a:rPr lang="en-US" altLang="en-US" sz="4000" b="1" dirty="0"/>
              <a:t>, And </a:t>
            </a:r>
            <a:r>
              <a:rPr lang="en-US" alt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#endif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Reusability is a major focus of object-oriented thinking.</a:t>
            </a:r>
          </a:p>
          <a:p>
            <a:pPr>
              <a:lnSpc>
                <a:spcPct val="15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we have created a collection of useful classes, often called a library, we may find that many class files contain the same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statements.</a:t>
            </a:r>
          </a:p>
          <a:p>
            <a:pPr>
              <a:lnSpc>
                <a:spcPct val="15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resolve conflicts, we can give each class a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#define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name, which is simply an internal name for the group of statements that make up the definition of the class.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43F34D-AB71-4419-B1DE-11FC87020CEC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MTD215 Application of C++ in Multimedia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b="1"/>
              <a:t>Using </a:t>
            </a:r>
            <a:r>
              <a:rPr lang="en-US" altLang="en-US" sz="4000" b="1">
                <a:latin typeface="Courier New" panose="02070309020205020404" pitchFamily="49" charset="0"/>
                <a:cs typeface="Courier New" panose="02070309020205020404" pitchFamily="49" charset="0"/>
              </a:rPr>
              <a:t>#ifndef</a:t>
            </a:r>
            <a:r>
              <a:rPr lang="en-US" altLang="en-US" sz="4000" b="1"/>
              <a:t>, </a:t>
            </a:r>
            <a:r>
              <a:rPr lang="en-US" altLang="en-US" sz="4000" b="1">
                <a:latin typeface="Courier New" panose="02070309020205020404" pitchFamily="49" charset="0"/>
                <a:cs typeface="Courier New" panose="02070309020205020404" pitchFamily="49" charset="0"/>
              </a:rPr>
              <a:t>#define</a:t>
            </a:r>
            <a:r>
              <a:rPr lang="en-US" altLang="en-US" sz="4000" b="1"/>
              <a:t>, And </a:t>
            </a:r>
            <a:r>
              <a:rPr lang="en-US" altLang="en-US" sz="4000" b="1">
                <a:latin typeface="Courier New" panose="02070309020205020404" pitchFamily="49" charset="0"/>
                <a:cs typeface="Courier New" panose="02070309020205020404" pitchFamily="49" charset="0"/>
              </a:rPr>
              <a:t>#endif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#define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 is usually coupled with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C++ directive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ifndefine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allows us to test whether a class has already been defined in a project; if the class has already been defined, everything up to the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directive will be ignored.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2541C0-C00C-4D97-93F6-895DC021541B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MTD215 Application of C++ in Multimedia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b="1"/>
              <a:t>Using </a:t>
            </a:r>
            <a:r>
              <a:rPr lang="en-US" altLang="en-US" sz="4000" b="1">
                <a:latin typeface="Courier New" panose="02070309020205020404" pitchFamily="49" charset="0"/>
                <a:cs typeface="Courier New" panose="02070309020205020404" pitchFamily="49" charset="0"/>
              </a:rPr>
              <a:t>#ifndef</a:t>
            </a:r>
            <a:r>
              <a:rPr lang="en-US" altLang="en-US" sz="4000" b="1"/>
              <a:t>, </a:t>
            </a:r>
            <a:r>
              <a:rPr lang="en-US" altLang="en-US" sz="4000" b="1">
                <a:latin typeface="Courier New" panose="02070309020205020404" pitchFamily="49" charset="0"/>
                <a:cs typeface="Courier New" panose="02070309020205020404" pitchFamily="49" charset="0"/>
              </a:rPr>
              <a:t>#define</a:t>
            </a:r>
            <a:r>
              <a:rPr lang="en-US" altLang="en-US" sz="4000" b="1"/>
              <a:t>, And </a:t>
            </a:r>
            <a:r>
              <a:rPr lang="en-US" altLang="en-US" sz="4000" b="1">
                <a:latin typeface="Courier New" panose="02070309020205020404" pitchFamily="49" charset="0"/>
                <a:cs typeface="Courier New" panose="02070309020205020404" pitchFamily="49" charset="0"/>
              </a:rPr>
              <a:t>#endif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</a:t>
            </a:r>
            <a:r>
              <a:rPr lang="en-SG" sz="2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ifndef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2400" b="1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SALESPERSON_CPP</a:t>
            </a:r>
            <a:endParaRPr lang="en-SG" sz="2400" b="1" dirty="0">
              <a:highlight>
                <a:srgbClr val="FFFFFF"/>
              </a:highlight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#define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SALESPERSON_CPP</a:t>
            </a:r>
            <a:endParaRPr lang="en-SG" sz="2400" b="1" dirty="0">
              <a:highlight>
                <a:srgbClr val="FFFFFF"/>
              </a:highlight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class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24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Salesperson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{</a:t>
            </a:r>
            <a:endParaRPr lang="en-SG" sz="2400" b="1" dirty="0">
              <a:highlight>
                <a:srgbClr val="FFFFFF"/>
              </a:highlight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private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:</a:t>
            </a:r>
            <a:endParaRPr lang="en-SG" sz="2400" b="1" dirty="0">
              <a:highlight>
                <a:srgbClr val="FFFFFF"/>
              </a:highlight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SG" sz="2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idNum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;</a:t>
            </a:r>
            <a:endParaRPr lang="en-SG" sz="2400" b="1" dirty="0">
              <a:highlight>
                <a:srgbClr val="FFFFFF"/>
              </a:highlight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string name;</a:t>
            </a:r>
            <a:endParaRPr lang="en-SG" sz="2400" b="1" dirty="0">
              <a:highlight>
                <a:srgbClr val="FFFFFF"/>
              </a:highlight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public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:</a:t>
            </a:r>
            <a:endParaRPr lang="en-SG" sz="2400" b="1" dirty="0">
              <a:highlight>
                <a:srgbClr val="FFFFFF"/>
              </a:highlight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SG" sz="24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Salesperson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SG" sz="2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, string);</a:t>
            </a:r>
            <a:endParaRPr lang="en-SG" sz="2400" b="1" dirty="0">
              <a:highlight>
                <a:srgbClr val="FFFFFF"/>
              </a:highlight>
              <a:latin typeface="Consolas" panose="020B0609020204030204" pitchFamily="49" charset="0"/>
              <a:ea typeface="SimSun" panose="02010600030101010101" pitchFamily="2" charset="-122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    </a:t>
            </a:r>
            <a:r>
              <a:rPr lang="en-SG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display();</a:t>
            </a:r>
            <a:endParaRPr lang="en-SG" sz="2400" b="1" dirty="0">
              <a:highlight>
                <a:srgbClr val="FFFFFF"/>
              </a:highlight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};</a:t>
            </a:r>
            <a:endParaRPr lang="en-SG" sz="2400" b="1" dirty="0">
              <a:highlight>
                <a:srgbClr val="FFFFFF"/>
              </a:highlight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2541C0-C00C-4D97-93F6-895DC021541B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/>
              <a:t>MTD215 Application of C++ in Multimedia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3449A2-362F-64DC-549C-D294B676A499}"/>
              </a:ext>
            </a:extLst>
          </p:cNvPr>
          <p:cNvSpPr txBox="1"/>
          <p:nvPr/>
        </p:nvSpPr>
        <p:spPr>
          <a:xfrm>
            <a:off x="4800600" y="1530351"/>
            <a:ext cx="2971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display() is a method inside the Salesperson class.</a:t>
            </a:r>
          </a:p>
          <a:p>
            <a:r>
              <a:rPr lang="en-SG" dirty="0"/>
              <a:t>The first word is the return type (void here).</a:t>
            </a:r>
          </a:p>
          <a:p>
            <a:r>
              <a:rPr lang="en-SG" dirty="0"/>
              <a:t>Constructor (Salesperson(</a:t>
            </a:r>
            <a:r>
              <a:rPr lang="en-SG" dirty="0" err="1"/>
              <a:t>int,string</a:t>
            </a:r>
            <a:r>
              <a:rPr lang="en-SG" dirty="0"/>
              <a:t>)) has no return type, not even void.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9144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b="1" dirty="0"/>
              <a:t>Using </a:t>
            </a:r>
            <a:r>
              <a:rPr lang="en-US" alt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en-US" sz="4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altLang="en-US" sz="4000" b="1" dirty="0"/>
              <a:t>, </a:t>
            </a:r>
            <a:r>
              <a:rPr lang="en-US" alt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#define</a:t>
            </a:r>
            <a:r>
              <a:rPr lang="en-US" altLang="en-US" sz="4000" b="1" dirty="0"/>
              <a:t>, And </a:t>
            </a:r>
            <a:r>
              <a:rPr lang="en-US" altLang="en-US" sz="4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#endif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Salesperson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en-SG" sz="24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Salesperson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SG" sz="2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id, string </a:t>
            </a:r>
            <a:r>
              <a:rPr lang="en-SG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lastName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) {</a:t>
            </a:r>
            <a:endParaRPr lang="en-SG" sz="2400" b="1" dirty="0">
              <a:highlight>
                <a:srgbClr val="FFFFFF"/>
              </a:highlight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SG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idNum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= id;</a:t>
            </a:r>
            <a:endParaRPr lang="en-SG" sz="2400" b="1" dirty="0">
              <a:highlight>
                <a:srgbClr val="FFFFFF"/>
              </a:highlight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name = </a:t>
            </a:r>
            <a:r>
              <a:rPr lang="en-SG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lastName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;</a:t>
            </a:r>
            <a:endParaRPr lang="en-SG" sz="2400" b="1" dirty="0">
              <a:highlight>
                <a:srgbClr val="FFFFFF"/>
              </a:highlight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  <a:endParaRPr lang="en-SG" sz="2400" b="1" dirty="0">
              <a:highlight>
                <a:srgbClr val="FFFFFF"/>
              </a:highlight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24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Salesperson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::display() {</a:t>
            </a:r>
            <a:endParaRPr lang="en-SG" sz="2400" b="1" dirty="0">
              <a:highlight>
                <a:srgbClr val="FFFFFF"/>
              </a:highlight>
              <a:latin typeface="Consolas" panose="020B0609020204030204" pitchFamily="49" charset="0"/>
              <a:ea typeface="SimSun" panose="02010600030101010101" pitchFamily="2" charset="-122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Consolas" panose="020B0609020204030204" pitchFamily="49" charset="0"/>
              </a:rPr>
              <a:t>    </a:t>
            </a:r>
            <a:r>
              <a:rPr lang="en-SG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cout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&lt;&lt; </a:t>
            </a:r>
            <a:r>
              <a:rPr lang="en-SG" sz="24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"Salesperson #"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&lt;&lt; </a:t>
            </a:r>
            <a:r>
              <a:rPr lang="en-SG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idNum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&lt;&lt; </a:t>
            </a:r>
            <a:r>
              <a:rPr lang="en-SG" sz="24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" "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     &lt;&lt; name &lt;&lt; </a:t>
            </a:r>
            <a:r>
              <a:rPr lang="en-SG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endl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;</a:t>
            </a:r>
            <a:endParaRPr lang="en-SG" sz="2400" b="1" dirty="0">
              <a:highlight>
                <a:srgbClr val="FFFFFF"/>
              </a:highlight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</a:t>
            </a:r>
            <a:endParaRPr lang="en-SG" sz="2400" b="1" dirty="0"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SG" sz="2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</a:rPr>
              <a:t>#</a:t>
            </a:r>
            <a:r>
              <a:rPr lang="en-SG" sz="2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</a:rPr>
              <a:t>endif</a:t>
            </a: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2541C0-C00C-4D97-93F6-895DC021541B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MTD215 Application of C++ in Multimedia</a:t>
            </a:r>
          </a:p>
        </p:txBody>
      </p:sp>
    </p:spTree>
    <p:extLst>
      <p:ext uri="{BB962C8B-B14F-4D97-AF65-F5344CB8AC3E}">
        <p14:creationId xmlns:p14="http://schemas.microsoft.com/office/powerpoint/2010/main" val="4200530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b="1" dirty="0"/>
              <a:t>Creating Classes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SG" sz="2400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class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2400" b="1" dirty="0">
                <a:solidFill>
                  <a:srgbClr val="2B91A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Student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{</a:t>
            </a:r>
            <a:endParaRPr lang="en-SG" sz="2400" b="1" dirty="0">
              <a:effectLst/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SG" sz="2400" b="1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idNum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;</a:t>
            </a:r>
            <a:endParaRPr lang="en-SG" sz="2400" b="1" dirty="0">
              <a:effectLst/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SG" sz="2400" b="1" dirty="0">
                <a:solidFill>
                  <a:srgbClr val="2B91A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string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lastName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;</a:t>
            </a:r>
            <a:endParaRPr lang="en-SG" sz="2400" b="1" dirty="0">
              <a:effectLst/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SG" sz="2400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gradePointAverage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;</a:t>
            </a:r>
            <a:endParaRPr lang="en-SG" sz="2400" b="1" dirty="0">
              <a:effectLst/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};</a:t>
            </a:r>
            <a:endParaRPr lang="en-SG" sz="2400" b="1" dirty="0">
              <a:effectLst/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F29B355-4F68-4D15-B9C0-32D6D30E5B70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MTD215 Application of C++ in Multimedia</a:t>
            </a:r>
          </a:p>
        </p:txBody>
      </p:sp>
    </p:spTree>
    <p:extLst>
      <p:ext uri="{BB962C8B-B14F-4D97-AF65-F5344CB8AC3E}">
        <p14:creationId xmlns:p14="http://schemas.microsoft.com/office/powerpoint/2010/main" val="10015977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b="1"/>
              <a:t>Improving classes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 write large and complicated programs, we need to spend time on planning and design.</a:t>
            </a:r>
          </a:p>
          <a:p>
            <a:pPr>
              <a:lnSpc>
                <a:spcPct val="15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we know what data members and functions we need, we can give them legal, clear, and appropriate C++ identifiers.</a:t>
            </a:r>
          </a:p>
          <a:p>
            <a:pPr>
              <a:lnSpc>
                <a:spcPct val="15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developing a system, we can use stubs – simple routines that do nothing (or very little) that we incorporate into a program as placeholders.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9E172CA-CFB3-41F3-AF68-61C7D373880C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MTD215 Application of C++ in Multimedia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b="1"/>
              <a:t>Improving classes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developing functions, consider coupling, which is a measure of the strength of the connection between two functions, and cohesion, which refers to how well the operations in a function relate to one another.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34C3232-C601-4C43-A7B8-ADCDA927C936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MTD215 Application of C++ in Multimedia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b="1"/>
              <a:t>Encapsulating Class Components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we create a class name for a group of associated variables, we hide, or encapsulate, the individual components.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we design C++ classes, we think about what the class instantiations (the objects) will do and how programmers will make them do it, as well as what the objects contain.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C8C51E4-087A-4AC8-8617-EE1839D55FDD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MTD215 Application of C++ in Multimedia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b="1"/>
              <a:t>Encapsulating Class Components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 our classes will contain fields, and functions that often act as interfaces to the fields contained in the objects.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Typically, the fields in our class will be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our interfacing functions will be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915CBEA-6743-4FEB-99C9-3570D0BDCEF0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MTD215 Application of C++ in Multimedia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400" b="1" dirty="0"/>
              <a:t>Encapsulating Class Components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class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2400" b="1" dirty="0">
                <a:solidFill>
                  <a:srgbClr val="2B91A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Student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{</a:t>
            </a:r>
            <a:endParaRPr lang="en-SG" sz="2400" b="1" dirty="0">
              <a:effectLst/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private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:</a:t>
            </a:r>
            <a:endParaRPr lang="en-SG" sz="2400" b="1" dirty="0">
              <a:effectLst/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SG" sz="2400" b="1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idNum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;</a:t>
            </a:r>
            <a:endParaRPr lang="en-SG" sz="2400" b="1" dirty="0">
              <a:effectLst/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SG" sz="2400" b="1" dirty="0">
                <a:solidFill>
                  <a:srgbClr val="2B91A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string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lastName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;</a:t>
            </a:r>
            <a:endParaRPr lang="en-SG" sz="2400" b="1" dirty="0">
              <a:effectLst/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SG" sz="2400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double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gradePointAverage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;</a:t>
            </a:r>
            <a:endParaRPr lang="en-SG" sz="2400" b="1" dirty="0">
              <a:effectLst/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public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:</a:t>
            </a:r>
            <a:endParaRPr lang="en-SG" sz="2400" b="1" dirty="0">
              <a:effectLst/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SG" sz="2400" b="1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void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SG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displayStudentData</a:t>
            </a: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();</a:t>
            </a:r>
            <a:endParaRPr lang="en-SG" sz="2400" b="1" dirty="0">
              <a:effectLst/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SG" sz="2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SimSun" panose="02010600030101010101" pitchFamily="2" charset="-122"/>
                <a:cs typeface="Times New Roman" panose="02020603050405020304" pitchFamily="18" charset="0"/>
              </a:rPr>
              <a:t>};</a:t>
            </a:r>
            <a:endParaRPr lang="en-SG" sz="2400" b="1" dirty="0">
              <a:effectLst/>
              <a:latin typeface="Palatino Linotype" panose="02040502050505030304" pitchFamily="18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915CBEA-6743-4FEB-99C9-3570D0BDCEF0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MTD215 Application of C++ in Multimedia</a:t>
            </a:r>
          </a:p>
        </p:txBody>
      </p:sp>
    </p:spTree>
    <p:extLst>
      <p:ext uri="{BB962C8B-B14F-4D97-AF65-F5344CB8AC3E}">
        <p14:creationId xmlns:p14="http://schemas.microsoft.com/office/powerpoint/2010/main" val="2282541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 dirty="0"/>
              <a:t>Implementing Functions In A Class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we construct a class, we create two parts.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part is a declaration section, which contains the class name, variables (attributes), and function prototypes.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second part created is an implementation section, which contains the functions themselves.</a:t>
            </a: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3764907-259B-4B26-AF34-09DA029844BB}" type="slidenum">
              <a:rPr lang="en-US" altLang="en-US" sz="1200" smtClean="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MTD215 Application of C++ in Multimedia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2014</TotalTime>
  <Words>3502</Words>
  <Application>Microsoft Macintosh PowerPoint</Application>
  <PresentationFormat>On-screen Show (4:3)</PresentationFormat>
  <Paragraphs>528</Paragraphs>
  <Slides>51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1" baseType="lpstr">
      <vt:lpstr>Arial</vt:lpstr>
      <vt:lpstr>Calibri</vt:lpstr>
      <vt:lpstr>Consolas</vt:lpstr>
      <vt:lpstr>Courier New</vt:lpstr>
      <vt:lpstr>Garamond</vt:lpstr>
      <vt:lpstr>Monaco</vt:lpstr>
      <vt:lpstr>Palatino Linotype</vt:lpstr>
      <vt:lpstr>Times New Roman</vt:lpstr>
      <vt:lpstr>Wingdings</vt:lpstr>
      <vt:lpstr>Edge</vt:lpstr>
      <vt:lpstr>Lecture 2</vt:lpstr>
      <vt:lpstr>Objectives</vt:lpstr>
      <vt:lpstr>Objectives</vt:lpstr>
      <vt:lpstr>Creating Classes</vt:lpstr>
      <vt:lpstr>Creating Classes</vt:lpstr>
      <vt:lpstr>Encapsulating Class Components</vt:lpstr>
      <vt:lpstr>Encapsulating Class Components</vt:lpstr>
      <vt:lpstr>Encapsulating Class Components</vt:lpstr>
      <vt:lpstr>Implementing Functions In A Class</vt:lpstr>
      <vt:lpstr>Implementing Functions In A Class</vt:lpstr>
      <vt:lpstr>Implementing Functions In A Class</vt:lpstr>
      <vt:lpstr>Using Private Functions And Public Data</vt:lpstr>
      <vt:lpstr>Using Private Functions And Public Data</vt:lpstr>
      <vt:lpstr>Using Private Functions And Public Data</vt:lpstr>
      <vt:lpstr>Using Private Functions And Public Data</vt:lpstr>
      <vt:lpstr>Using Private Functions And Public Data</vt:lpstr>
      <vt:lpstr>Considering Scope When Defining Member Functions</vt:lpstr>
      <vt:lpstr>Considering Scope When Defining Member Functions</vt:lpstr>
      <vt:lpstr>Considering Scope When Defining Member Functions</vt:lpstr>
      <vt:lpstr>Using Static Class Members</vt:lpstr>
      <vt:lpstr>Using Static Class Members</vt:lpstr>
      <vt:lpstr>Using Static Class Members</vt:lpstr>
      <vt:lpstr>Using Static Class Members</vt:lpstr>
      <vt:lpstr>Using Static Class Members</vt:lpstr>
      <vt:lpstr>Understanding The this Pointer</vt:lpstr>
      <vt:lpstr>Understanding The this Pointer</vt:lpstr>
      <vt:lpstr>Understanding Polymorphism</vt:lpstr>
      <vt:lpstr>Classifying The Roles Of Member Functions</vt:lpstr>
      <vt:lpstr>Understanding Constructors</vt:lpstr>
      <vt:lpstr>Understanding Constructors</vt:lpstr>
      <vt:lpstr>Writing Constructors With And Without Parameters</vt:lpstr>
      <vt:lpstr>Writing Constructors With And Without Parameters</vt:lpstr>
      <vt:lpstr>Writing Constructors With And Without Parameters</vt:lpstr>
      <vt:lpstr>Writing Constructors With And Without Parameters</vt:lpstr>
      <vt:lpstr>Writing Constructors With And Without Parameters</vt:lpstr>
      <vt:lpstr>Overloading Constructors</vt:lpstr>
      <vt:lpstr>Overloading Constructors</vt:lpstr>
      <vt:lpstr>Using Destructors</vt:lpstr>
      <vt:lpstr>Using Destructors</vt:lpstr>
      <vt:lpstr>Using Destructors</vt:lpstr>
      <vt:lpstr>Using Destructors</vt:lpstr>
      <vt:lpstr>Understanding Composition</vt:lpstr>
      <vt:lpstr>Understanding Composition</vt:lpstr>
      <vt:lpstr>Understanding Composition</vt:lpstr>
      <vt:lpstr>Understanding Composition</vt:lpstr>
      <vt:lpstr>Using #ifndef, #define, And #endif</vt:lpstr>
      <vt:lpstr>Using #ifndef, #define, And #endif</vt:lpstr>
      <vt:lpstr>Using #ifndef, #define, And #endif</vt:lpstr>
      <vt:lpstr>Using #ifndef, #define, And #endif</vt:lpstr>
      <vt:lpstr>Improving classes</vt:lpstr>
      <vt:lpstr>Improving classes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botapaul9</cp:lastModifiedBy>
  <cp:revision>210</cp:revision>
  <cp:lastPrinted>1601-01-01T00:00:00Z</cp:lastPrinted>
  <dcterms:created xsi:type="dcterms:W3CDTF">1601-01-01T00:00:00Z</dcterms:created>
  <dcterms:modified xsi:type="dcterms:W3CDTF">2025-08-18T18:09:43Z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