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6" r:id="rId1"/>
  </p:sldMasterIdLst>
  <p:notesMasterIdLst>
    <p:notesMasterId r:id="rId31"/>
  </p:notesMasterIdLst>
  <p:sldIdLst>
    <p:sldId id="256" r:id="rId2"/>
    <p:sldId id="265" r:id="rId3"/>
    <p:sldId id="266" r:id="rId4"/>
    <p:sldId id="316" r:id="rId5"/>
    <p:sldId id="317" r:id="rId6"/>
    <p:sldId id="318" r:id="rId7"/>
    <p:sldId id="319" r:id="rId8"/>
    <p:sldId id="320" r:id="rId9"/>
    <p:sldId id="321" r:id="rId10"/>
    <p:sldId id="322" r:id="rId11"/>
    <p:sldId id="323" r:id="rId12"/>
    <p:sldId id="324" r:id="rId13"/>
    <p:sldId id="325" r:id="rId14"/>
    <p:sldId id="326" r:id="rId15"/>
    <p:sldId id="328" r:id="rId16"/>
    <p:sldId id="327" r:id="rId17"/>
    <p:sldId id="329" r:id="rId18"/>
    <p:sldId id="330" r:id="rId19"/>
    <p:sldId id="331" r:id="rId20"/>
    <p:sldId id="332" r:id="rId21"/>
    <p:sldId id="333" r:id="rId22"/>
    <p:sldId id="334" r:id="rId23"/>
    <p:sldId id="335" r:id="rId24"/>
    <p:sldId id="336" r:id="rId25"/>
    <p:sldId id="337" r:id="rId26"/>
    <p:sldId id="338" r:id="rId27"/>
    <p:sldId id="339" r:id="rId28"/>
    <p:sldId id="340" r:id="rId29"/>
    <p:sldId id="341"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414"/>
    <p:restoredTop sz="95234"/>
  </p:normalViewPr>
  <p:slideViewPr>
    <p:cSldViewPr snapToGrid="0">
      <p:cViewPr varScale="1">
        <p:scale>
          <a:sx n="101" d="100"/>
          <a:sy n="101" d="100"/>
        </p:scale>
        <p:origin x="110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6FE24-38F7-9540-B406-616F7F2EC97E}" type="datetimeFigureOut">
              <a:rPr lang="en-US" smtClean="0"/>
              <a:t>9/16/25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721281-9CA8-2A43-871C-D5959F479444}" type="slidenum">
              <a:rPr lang="en-US" smtClean="0"/>
              <a:t>‹#›</a:t>
            </a:fld>
            <a:endParaRPr lang="en-US"/>
          </a:p>
        </p:txBody>
      </p:sp>
    </p:spTree>
    <p:extLst>
      <p:ext uri="{BB962C8B-B14F-4D97-AF65-F5344CB8AC3E}">
        <p14:creationId xmlns:p14="http://schemas.microsoft.com/office/powerpoint/2010/main" val="39613573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40413-B273-4F93-465F-255FD7B729B1}"/>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6B560C14-70D7-632E-BB63-5065EAF259A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1E14E3D5-E5F4-2463-2F99-757C804C3609}"/>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5" name="Footer Placeholder 4">
            <a:extLst>
              <a:ext uri="{FF2B5EF4-FFF2-40B4-BE49-F238E27FC236}">
                <a16:creationId xmlns:a16="http://schemas.microsoft.com/office/drawing/2014/main" id="{CF430958-15F6-302D-E24C-48BBFFEB48A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E4A37CA-D6C0-DCB5-0618-DB62D51FAEB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7935247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F7352-E3F6-7EA0-A398-5C5519D14729}"/>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24AD36CB-238C-4FF4-145B-BEAE9FFC4B9E}"/>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3A6830C3-BC94-DDB7-5581-C8769DE85B56}"/>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5" name="Footer Placeholder 4">
            <a:extLst>
              <a:ext uri="{FF2B5EF4-FFF2-40B4-BE49-F238E27FC236}">
                <a16:creationId xmlns:a16="http://schemas.microsoft.com/office/drawing/2014/main" id="{3550EAC4-75B0-5F2C-A582-9308FAE211C6}"/>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5BEC9E6-7A06-4DAB-DB12-DE41A17015D7}"/>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7166164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FACB36E-E13B-AB27-127F-755FA349B5BE}"/>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EA12265-07A5-70E2-A756-1FAFD450C73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973237F-C5A3-4A6B-31CF-05D269DA70D6}"/>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5" name="Footer Placeholder 4">
            <a:extLst>
              <a:ext uri="{FF2B5EF4-FFF2-40B4-BE49-F238E27FC236}">
                <a16:creationId xmlns:a16="http://schemas.microsoft.com/office/drawing/2014/main" id="{61318AA6-C3D3-9D46-62DC-F7DE980856AD}"/>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953C484-E874-CE69-480E-E8D8F0035A5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662374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84732-F79C-5731-4275-A15244EB93A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2153F95-EF75-0EBE-B4D3-D46539FD0ED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9CD802E-DE32-7641-F62B-3CFF1C3BC1E0}"/>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5" name="Footer Placeholder 4">
            <a:extLst>
              <a:ext uri="{FF2B5EF4-FFF2-40B4-BE49-F238E27FC236}">
                <a16:creationId xmlns:a16="http://schemas.microsoft.com/office/drawing/2014/main" id="{81A426B5-2DD5-18DA-F928-E660A79176CC}"/>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6D6DD155-4B53-FE14-2288-63F0D88DD9F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18034906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5EF16-AEA8-FBDB-4519-058FACDB83E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3616FD25-A74E-285E-E01F-9DE85CF7AE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63E5CAEF-6737-880F-0D5F-384114CBB16C}"/>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5" name="Footer Placeholder 4">
            <a:extLst>
              <a:ext uri="{FF2B5EF4-FFF2-40B4-BE49-F238E27FC236}">
                <a16:creationId xmlns:a16="http://schemas.microsoft.com/office/drawing/2014/main" id="{859FDBC5-ED42-9660-A457-28BCE4185B2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8412D2AE-0288-98FA-EF5C-EC88CCC058E3}"/>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6572725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CB0AFA-6E5E-C964-44A3-7F13043F4A15}"/>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C7E9F5A-C1A5-7C5E-8C32-8B1CBB0EDBA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2B429D6-6733-97EF-0BB7-C6604409256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CF04B027-6BEF-4221-F4F4-263C6FAF5391}"/>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6" name="Footer Placeholder 5">
            <a:extLst>
              <a:ext uri="{FF2B5EF4-FFF2-40B4-BE49-F238E27FC236}">
                <a16:creationId xmlns:a16="http://schemas.microsoft.com/office/drawing/2014/main" id="{E65082BE-D59A-DB1F-1526-8AE220103DFE}"/>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5E06173-2147-9F0C-DAE7-686395685990}"/>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6906887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D682F-6C59-2C02-7142-C753CBAFA2A5}"/>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290CEBBC-BCF8-6FAD-716E-4433A10FC24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FBACEC93-956D-1475-EDA4-1B5F566C81F4}"/>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4F1CBFCD-57E6-FD48-C2F4-0A0EF43BDB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404E965-376E-C1D5-A1B5-D2D665DA4C3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2BCF2F4C-C73A-3BCC-0FED-63357298A77F}"/>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8" name="Footer Placeholder 7">
            <a:extLst>
              <a:ext uri="{FF2B5EF4-FFF2-40B4-BE49-F238E27FC236}">
                <a16:creationId xmlns:a16="http://schemas.microsoft.com/office/drawing/2014/main" id="{B5303412-6141-DB3C-7307-84E98A75636A}"/>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428B9F1D-6AAD-60A2-C71F-54ECD95BEE2B}"/>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29297952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3A108-2DFD-D282-6257-388CA6A18078}"/>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759E9510-4203-B86A-5AC4-1FD0F4BDF926}"/>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4" name="Footer Placeholder 3">
            <a:extLst>
              <a:ext uri="{FF2B5EF4-FFF2-40B4-BE49-F238E27FC236}">
                <a16:creationId xmlns:a16="http://schemas.microsoft.com/office/drawing/2014/main" id="{98672E22-2FAF-22A0-F735-5A62E6288CA6}"/>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8397E8A6-58DF-2085-3DF5-7BDC838BB378}"/>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269706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2323B1-78B8-455F-F389-65F84DD2DA47}"/>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3" name="Footer Placeholder 2">
            <a:extLst>
              <a:ext uri="{FF2B5EF4-FFF2-40B4-BE49-F238E27FC236}">
                <a16:creationId xmlns:a16="http://schemas.microsoft.com/office/drawing/2014/main" id="{E76DA3B0-E736-F5B0-E93B-60EA7AA24101}"/>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8AA806F9-6E56-7E21-80E0-89DCF241AFFD}"/>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1639665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13B57-4896-13D8-885F-449A811708C1}"/>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9008DD3-157A-54A1-3F4C-B22D9774D1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F1330115-EA07-8EB1-FDCA-5B49029C2E7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4DAF491-25C3-E2A6-9FA6-CF549E98B0D9}"/>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6" name="Footer Placeholder 5">
            <a:extLst>
              <a:ext uri="{FF2B5EF4-FFF2-40B4-BE49-F238E27FC236}">
                <a16:creationId xmlns:a16="http://schemas.microsoft.com/office/drawing/2014/main" id="{0D1DDB11-AFE1-3B50-3D30-C300D9076F6B}"/>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6F1B1874-9EBA-C886-ADE2-EAD69CC8F8E2}"/>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5603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E6B37A-9116-1358-F136-907BF5CE52B0}"/>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12CD0A5-7551-EC31-DA32-7EEA07EC628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852B98F-DD7B-6B7E-DA1F-D7D2F8CEEF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95BCB7-45F9-5CE5-22A4-C394204669BA}"/>
              </a:ext>
            </a:extLst>
          </p:cNvPr>
          <p:cNvSpPr>
            <a:spLocks noGrp="1"/>
          </p:cNvSpPr>
          <p:nvPr>
            <p:ph type="dt" sz="half" idx="10"/>
          </p:nvPr>
        </p:nvSpPr>
        <p:spPr/>
        <p:txBody>
          <a:bodyPr/>
          <a:lstStyle/>
          <a:p>
            <a:fld id="{372A9D63-F2CF-4454-BB95-38A1B0162109}" type="datetimeFigureOut">
              <a:rPr lang="en-SG" smtClean="0"/>
              <a:t>16/9/25</a:t>
            </a:fld>
            <a:endParaRPr lang="en-SG"/>
          </a:p>
        </p:txBody>
      </p:sp>
      <p:sp>
        <p:nvSpPr>
          <p:cNvPr id="6" name="Footer Placeholder 5">
            <a:extLst>
              <a:ext uri="{FF2B5EF4-FFF2-40B4-BE49-F238E27FC236}">
                <a16:creationId xmlns:a16="http://schemas.microsoft.com/office/drawing/2014/main" id="{521745D1-9A72-17A0-8AF4-45310FA12EE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8690DF-9130-219D-5412-981E029683DF}"/>
              </a:ext>
            </a:extLst>
          </p:cNvPr>
          <p:cNvSpPr>
            <a:spLocks noGrp="1"/>
          </p:cNvSpPr>
          <p:nvPr>
            <p:ph type="sldNum" sz="quarter" idx="12"/>
          </p:nvPr>
        </p:nvSpPr>
        <p:spPr/>
        <p:txBody>
          <a:bodyPr/>
          <a:lstStyle/>
          <a:p>
            <a:fld id="{5DD1EBE2-78D8-4689-B2BE-8A904EC78056}" type="slidenum">
              <a:rPr lang="en-SG" smtClean="0"/>
              <a:t>‹#›</a:t>
            </a:fld>
            <a:endParaRPr lang="en-SG"/>
          </a:p>
        </p:txBody>
      </p:sp>
    </p:spTree>
    <p:extLst>
      <p:ext uri="{BB962C8B-B14F-4D97-AF65-F5344CB8AC3E}">
        <p14:creationId xmlns:p14="http://schemas.microsoft.com/office/powerpoint/2010/main" val="37066453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D37593-579E-60A0-2A1F-E1D619F1F9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191E2CD-A935-AF0B-6B80-38D5F7811A6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9C68781-F869-0208-33C4-9360C699179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2A9D63-F2CF-4454-BB95-38A1B0162109}" type="datetimeFigureOut">
              <a:rPr lang="en-SG" smtClean="0"/>
              <a:t>16/9/25</a:t>
            </a:fld>
            <a:endParaRPr lang="en-SG"/>
          </a:p>
        </p:txBody>
      </p:sp>
      <p:sp>
        <p:nvSpPr>
          <p:cNvPr id="5" name="Footer Placeholder 4">
            <a:extLst>
              <a:ext uri="{FF2B5EF4-FFF2-40B4-BE49-F238E27FC236}">
                <a16:creationId xmlns:a16="http://schemas.microsoft.com/office/drawing/2014/main" id="{13679062-D027-17FB-E62A-9BF2240E2B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4897AD40-9F78-C969-7174-3C47AD5264A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5DD1EBE2-78D8-4689-B2BE-8A904EC78056}" type="slidenum">
              <a:rPr lang="en-SG" smtClean="0"/>
              <a:t>‹#›</a:t>
            </a:fld>
            <a:endParaRPr lang="en-SG"/>
          </a:p>
        </p:txBody>
      </p:sp>
    </p:spTree>
    <p:extLst>
      <p:ext uri="{BB962C8B-B14F-4D97-AF65-F5344CB8AC3E}">
        <p14:creationId xmlns:p14="http://schemas.microsoft.com/office/powerpoint/2010/main" val="1484498262"/>
      </p:ext>
    </p:extLst>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7CE9-ADCA-254F-D831-D136B5BCED63}"/>
              </a:ext>
            </a:extLst>
          </p:cNvPr>
          <p:cNvSpPr>
            <a:spLocks noGrp="1"/>
          </p:cNvSpPr>
          <p:nvPr>
            <p:ph type="ctrTitle"/>
          </p:nvPr>
        </p:nvSpPr>
        <p:spPr/>
        <p:txBody>
          <a:bodyPr>
            <a:normAutofit/>
          </a:bodyPr>
          <a:lstStyle/>
          <a:p>
            <a:r>
              <a:rPr lang="en-SG" b="1" dirty="0">
                <a:solidFill>
                  <a:srgbClr val="0000FF"/>
                </a:solidFill>
              </a:rPr>
              <a:t>Study Unit 4</a:t>
            </a:r>
            <a:br>
              <a:rPr lang="en-SG" dirty="0">
                <a:solidFill>
                  <a:srgbClr val="0000FF"/>
                </a:solidFill>
              </a:rPr>
            </a:br>
            <a:r>
              <a:rPr lang="en-SG" b="1" dirty="0">
                <a:solidFill>
                  <a:srgbClr val="0000FF"/>
                </a:solidFill>
              </a:rPr>
              <a:t>Understanding Inheritance</a:t>
            </a:r>
            <a:endParaRPr lang="en-SG" dirty="0">
              <a:solidFill>
                <a:srgbClr val="0000FF"/>
              </a:solidFill>
            </a:endParaRPr>
          </a:p>
        </p:txBody>
      </p:sp>
      <p:sp>
        <p:nvSpPr>
          <p:cNvPr id="3" name="Subtitle 2">
            <a:extLst>
              <a:ext uri="{FF2B5EF4-FFF2-40B4-BE49-F238E27FC236}">
                <a16:creationId xmlns:a16="http://schemas.microsoft.com/office/drawing/2014/main" id="{03798AA5-16BC-8AC5-9193-5E5872C2E6D6}"/>
              </a:ext>
            </a:extLst>
          </p:cNvPr>
          <p:cNvSpPr>
            <a:spLocks noGrp="1"/>
          </p:cNvSpPr>
          <p:nvPr>
            <p:ph type="subTitle" idx="1"/>
          </p:nvPr>
        </p:nvSpPr>
        <p:spPr/>
        <p:txBody>
          <a:bodyPr/>
          <a:lstStyle/>
          <a:p>
            <a:r>
              <a:rPr lang="en-SG" dirty="0"/>
              <a:t>16-Sep-25</a:t>
            </a:r>
          </a:p>
        </p:txBody>
      </p:sp>
    </p:spTree>
    <p:extLst>
      <p:ext uri="{BB962C8B-B14F-4D97-AF65-F5344CB8AC3E}">
        <p14:creationId xmlns:p14="http://schemas.microsoft.com/office/powerpoint/2010/main" val="504708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E628D-2FB1-0CA3-C132-D2AF48FECD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5E37B9-E13D-8554-0C0D-A04AC3900447}"/>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Understanding Inheritance Restrictions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224BD81C-48B1-5B38-76C5-91C3330238BD}"/>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When a base class serves as a base class to other classes, all its members are included when we create an object from a derived class. However, members of a base class that are private are not directly accessible from within the derived class functions. </a:t>
            </a:r>
          </a:p>
          <a:p>
            <a:r>
              <a:rPr lang="en-US" sz="2400" dirty="0">
                <a:latin typeface="Times New Roman" panose="02020603050405020304" pitchFamily="18" charset="0"/>
                <a:cs typeface="Times New Roman" panose="02020603050405020304" pitchFamily="18" charset="0"/>
              </a:rPr>
              <a:t>The protected access specifier allows members to be used by class member functions and by derived class, but not by other parts of the program. The access specifiers follow these rules: </a:t>
            </a:r>
          </a:p>
          <a:p>
            <a:pPr lvl="1"/>
            <a:r>
              <a:rPr lang="en-US" dirty="0">
                <a:latin typeface="Times New Roman" panose="02020603050405020304" pitchFamily="18" charset="0"/>
                <a:cs typeface="Times New Roman" panose="02020603050405020304" pitchFamily="18" charset="0"/>
              </a:rPr>
              <a:t>private data and functions can be accessed only within a class </a:t>
            </a:r>
          </a:p>
          <a:p>
            <a:pPr lvl="1"/>
            <a:r>
              <a:rPr lang="en-US" dirty="0">
                <a:latin typeface="Times New Roman" panose="02020603050405020304" pitchFamily="18" charset="0"/>
                <a:cs typeface="Times New Roman" panose="02020603050405020304" pitchFamily="18" charset="0"/>
              </a:rPr>
              <a:t>protected data and functions can be accessed only by functions in the same class, or by functions in derived classes </a:t>
            </a:r>
          </a:p>
          <a:p>
            <a:pPr lvl="1"/>
            <a:r>
              <a:rPr lang="en-US" dirty="0">
                <a:latin typeface="Times New Roman" panose="02020603050405020304" pitchFamily="18" charset="0"/>
                <a:cs typeface="Times New Roman" panose="02020603050405020304" pitchFamily="18" charset="0"/>
              </a:rPr>
              <a:t>public data and functions can be access anywhere the class is in scope</a:t>
            </a:r>
          </a:p>
        </p:txBody>
      </p:sp>
      <p:pic>
        <p:nvPicPr>
          <p:cNvPr id="6" name="Picture 5" descr="A blue and red text on a black background&#10;&#10;AI-generated content may be incorrect.">
            <a:extLst>
              <a:ext uri="{FF2B5EF4-FFF2-40B4-BE49-F238E27FC236}">
                <a16:creationId xmlns:a16="http://schemas.microsoft.com/office/drawing/2014/main" id="{B8A0EBA6-F7BB-7CE9-03CA-AD765C8EC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748239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0DC746-2971-23D6-2CCF-C10C3CE655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34A3746-27D5-5C34-522E-1A942358E981}"/>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Understanding Inheritance Restrictions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95B2F447-7272-AA7E-8A84-D68929A45D96}"/>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Besides being unable to directly access private members of a base class, several base class members are never inherited: </a:t>
            </a:r>
          </a:p>
          <a:p>
            <a:pPr lvl="1"/>
            <a:r>
              <a:rPr lang="en-US" dirty="0">
                <a:latin typeface="Times New Roman" panose="02020603050405020304" pitchFamily="18" charset="0"/>
                <a:cs typeface="Times New Roman" panose="02020603050405020304" pitchFamily="18" charset="0"/>
              </a:rPr>
              <a:t>constructors </a:t>
            </a:r>
          </a:p>
          <a:p>
            <a:pPr lvl="1"/>
            <a:r>
              <a:rPr lang="en-US" dirty="0">
                <a:latin typeface="Times New Roman" panose="02020603050405020304" pitchFamily="18" charset="0"/>
                <a:cs typeface="Times New Roman" panose="02020603050405020304" pitchFamily="18" charset="0"/>
              </a:rPr>
              <a:t>destructors </a:t>
            </a:r>
          </a:p>
          <a:p>
            <a:pPr lvl="1"/>
            <a:r>
              <a:rPr lang="en-US" dirty="0">
                <a:latin typeface="Times New Roman" panose="02020603050405020304" pitchFamily="18" charset="0"/>
                <a:cs typeface="Times New Roman" panose="02020603050405020304" pitchFamily="18" charset="0"/>
              </a:rPr>
              <a:t>friend functions </a:t>
            </a:r>
          </a:p>
          <a:p>
            <a:pPr lvl="1"/>
            <a:r>
              <a:rPr lang="en-US" dirty="0">
                <a:latin typeface="Times New Roman" panose="02020603050405020304" pitchFamily="18" charset="0"/>
                <a:cs typeface="Times New Roman" panose="02020603050405020304" pitchFamily="18" charset="0"/>
              </a:rPr>
              <a:t>overloaded new operators </a:t>
            </a:r>
          </a:p>
          <a:p>
            <a:pPr lvl="1"/>
            <a:r>
              <a:rPr lang="en-US" dirty="0">
                <a:latin typeface="Times New Roman" panose="02020603050405020304" pitchFamily="18" charset="0"/>
                <a:cs typeface="Times New Roman" panose="02020603050405020304" pitchFamily="18" charset="0"/>
              </a:rPr>
              <a:t>overloaded = operator </a:t>
            </a:r>
          </a:p>
          <a:p>
            <a:r>
              <a:rPr lang="en-US" sz="2400" dirty="0">
                <a:latin typeface="Times New Roman" panose="02020603050405020304" pitchFamily="18" charset="0"/>
                <a:cs typeface="Times New Roman" panose="02020603050405020304" pitchFamily="18" charset="0"/>
              </a:rPr>
              <a:t>If a derived class requires any of the preceding items, the item must be explicitly defined within the derived class definition.</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C4321EF9-8B88-DA9C-E09F-9B0F24F1DC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04170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EE368-EE29-A861-3023-544389BBC38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5459D-8FB6-90AD-68E6-5FBF3DFE1953}"/>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Choosing the Class Access Specifier</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40A7238F-B402-534C-EB06-03F842ACC662}"/>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If a derived class uses a public access specifier for inheritance, then the following statements are true: </a:t>
            </a:r>
          </a:p>
          <a:p>
            <a:pPr lvl="1"/>
            <a:r>
              <a:rPr lang="en-US" dirty="0">
                <a:latin typeface="Times New Roman" panose="02020603050405020304" pitchFamily="18" charset="0"/>
                <a:cs typeface="Times New Roman" panose="02020603050405020304" pitchFamily="18" charset="0"/>
              </a:rPr>
              <a:t>Base class members that are public remain public in the derived class. </a:t>
            </a:r>
          </a:p>
          <a:p>
            <a:pPr lvl="1"/>
            <a:r>
              <a:rPr lang="en-US" dirty="0">
                <a:latin typeface="Times New Roman" panose="02020603050405020304" pitchFamily="18" charset="0"/>
                <a:cs typeface="Times New Roman" panose="02020603050405020304" pitchFamily="18" charset="0"/>
              </a:rPr>
              <a:t>Base class members that are protected remain protected in the derived class. </a:t>
            </a:r>
          </a:p>
          <a:p>
            <a:pPr lvl="1"/>
            <a:r>
              <a:rPr lang="en-US" dirty="0">
                <a:latin typeface="Times New Roman" panose="02020603050405020304" pitchFamily="18" charset="0"/>
                <a:cs typeface="Times New Roman" panose="02020603050405020304" pitchFamily="18" charset="0"/>
              </a:rPr>
              <a:t>Base class that are private are inaccessible in the derived class. </a:t>
            </a:r>
          </a:p>
          <a:p>
            <a:r>
              <a:rPr lang="en-US" sz="2400" dirty="0">
                <a:latin typeface="Times New Roman" panose="02020603050405020304" pitchFamily="18" charset="0"/>
                <a:cs typeface="Times New Roman" panose="02020603050405020304" pitchFamily="18" charset="0"/>
              </a:rPr>
              <a:t>If a derived class uses a protected access specifier for inheritance, then the following statements are true: </a:t>
            </a:r>
          </a:p>
          <a:p>
            <a:pPr lvl="1"/>
            <a:r>
              <a:rPr lang="en-US" dirty="0">
                <a:latin typeface="Times New Roman" panose="02020603050405020304" pitchFamily="18" charset="0"/>
                <a:cs typeface="Times New Roman" panose="02020603050405020304" pitchFamily="18" charset="0"/>
              </a:rPr>
              <a:t>Base class members that are public become public in the derived class. </a:t>
            </a:r>
          </a:p>
          <a:p>
            <a:pPr lvl="1"/>
            <a:r>
              <a:rPr lang="en-US" dirty="0">
                <a:latin typeface="Times New Roman" panose="02020603050405020304" pitchFamily="18" charset="0"/>
                <a:cs typeface="Times New Roman" panose="02020603050405020304" pitchFamily="18" charset="0"/>
              </a:rPr>
              <a:t>Base class members that are protected remain protected in the derived class. </a:t>
            </a:r>
          </a:p>
          <a:p>
            <a:pPr lvl="1"/>
            <a:r>
              <a:rPr lang="en-US" dirty="0">
                <a:latin typeface="Times New Roman" panose="02020603050405020304" pitchFamily="18" charset="0"/>
                <a:cs typeface="Times New Roman" panose="02020603050405020304" pitchFamily="18" charset="0"/>
              </a:rPr>
              <a:t>Base class that are private are inaccessible in the derived class.</a:t>
            </a:r>
          </a:p>
        </p:txBody>
      </p:sp>
      <p:pic>
        <p:nvPicPr>
          <p:cNvPr id="6" name="Picture 5" descr="A blue and red text on a black background&#10;&#10;AI-generated content may be incorrect.">
            <a:extLst>
              <a:ext uri="{FF2B5EF4-FFF2-40B4-BE49-F238E27FC236}">
                <a16:creationId xmlns:a16="http://schemas.microsoft.com/office/drawing/2014/main" id="{46A389F5-349D-D325-DF3D-BED52D1695D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0166061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EF77D-8E92-5C7A-6544-851022FEB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7FC3D5-7857-B0B4-831C-287B91B681B3}"/>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Choosing the Class Access Specifier</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73965464-E79D-8665-FC72-31A3E6F5CB7A}"/>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If a derived class uses a private access specifier for inheritance, then the following statements are true: </a:t>
            </a:r>
          </a:p>
          <a:p>
            <a:pPr lvl="1"/>
            <a:r>
              <a:rPr lang="en-US" dirty="0">
                <a:latin typeface="Times New Roman" panose="02020603050405020304" pitchFamily="18" charset="0"/>
                <a:cs typeface="Times New Roman" panose="02020603050405020304" pitchFamily="18" charset="0"/>
              </a:rPr>
              <a:t>Base class members that are public become private in the derived class. </a:t>
            </a:r>
          </a:p>
          <a:p>
            <a:pPr lvl="1"/>
            <a:r>
              <a:rPr lang="en-US" dirty="0">
                <a:latin typeface="Times New Roman" panose="02020603050405020304" pitchFamily="18" charset="0"/>
                <a:cs typeface="Times New Roman" panose="02020603050405020304" pitchFamily="18" charset="0"/>
              </a:rPr>
              <a:t>Base class members that are protected become private in the derived class. </a:t>
            </a:r>
          </a:p>
          <a:p>
            <a:pPr lvl="1"/>
            <a:r>
              <a:rPr lang="en-US" dirty="0">
                <a:latin typeface="Times New Roman" panose="02020603050405020304" pitchFamily="18" charset="0"/>
                <a:cs typeface="Times New Roman" panose="02020603050405020304" pitchFamily="18" charset="0"/>
              </a:rPr>
              <a:t>Base class that are private are inaccessible in the derived class. </a:t>
            </a:r>
          </a:p>
          <a:p>
            <a:r>
              <a:rPr lang="en-US" sz="2400" dirty="0">
                <a:latin typeface="Times New Roman" panose="02020603050405020304" pitchFamily="18" charset="0"/>
                <a:cs typeface="Times New Roman" panose="02020603050405020304" pitchFamily="18" charset="0"/>
              </a:rPr>
              <a:t>A class’s private data can be accessed only by a class’s member functions (or friend functions), and not by any function in the derived class. The inheritance access specifier in derived classes is often public, so that the derived class can refer to all the non-private data and functions of the base class. </a:t>
            </a:r>
          </a:p>
          <a:p>
            <a:r>
              <a:rPr lang="en-US" sz="2400" dirty="0">
                <a:latin typeface="Times New Roman" panose="02020603050405020304" pitchFamily="18" charset="0"/>
                <a:cs typeface="Times New Roman" panose="02020603050405020304" pitchFamily="18" charset="0"/>
              </a:rPr>
              <a:t>When a class is derived from another derived class, the newly derived class never has any more liberal access to a base class member than does its immediate predecessor.</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DD312069-32D7-2E79-6E8B-409B6307B5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20510880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149FA-2A2F-5C8F-D616-8212304608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1BFF29-DC3B-A128-EF2E-9CD08A643641}"/>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Overriding Inherited Access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EDE4C8E2-0FD4-599A-2B66-673B98A19D52}"/>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We can override the class access specifier for any specific class member. We can only override the class access specifier when it does not suit our needs for some members of the class. </a:t>
            </a:r>
          </a:p>
          <a:p>
            <a:r>
              <a:rPr lang="en-US" sz="2400" dirty="0">
                <a:latin typeface="Times New Roman" panose="02020603050405020304" pitchFamily="18" charset="0"/>
                <a:cs typeface="Times New Roman" panose="02020603050405020304" pitchFamily="18" charset="0"/>
              </a:rPr>
              <a:t>Listing4-2 shows that the </a:t>
            </a:r>
            <a:r>
              <a:rPr lang="en-US" sz="2400" dirty="0" err="1">
                <a:latin typeface="Times New Roman" panose="02020603050405020304" pitchFamily="18" charset="0"/>
                <a:cs typeface="Times New Roman" panose="02020603050405020304" pitchFamily="18" charset="0"/>
              </a:rPr>
              <a:t>AutomobileInsuracePolicy</a:t>
            </a:r>
            <a:r>
              <a:rPr lang="en-US" sz="2400" dirty="0">
                <a:latin typeface="Times New Roman" panose="02020603050405020304" pitchFamily="18" charset="0"/>
                <a:cs typeface="Times New Roman" panose="02020603050405020304" pitchFamily="18" charset="0"/>
              </a:rPr>
              <a:t> class derives the </a:t>
            </a:r>
            <a:r>
              <a:rPr lang="en-US" sz="2400" dirty="0" err="1">
                <a:latin typeface="Times New Roman" panose="02020603050405020304" pitchFamily="18" charset="0"/>
                <a:cs typeface="Times New Roman" panose="02020603050405020304" pitchFamily="18" charset="0"/>
              </a:rPr>
              <a:t>InsurancePolicy</a:t>
            </a:r>
            <a:r>
              <a:rPr lang="en-US" sz="2400" dirty="0">
                <a:latin typeface="Times New Roman" panose="02020603050405020304" pitchFamily="18" charset="0"/>
                <a:cs typeface="Times New Roman" panose="02020603050405020304" pitchFamily="18" charset="0"/>
              </a:rPr>
              <a:t> class with a protected access specifier i.e. all the non-private members in the base class become protected in the derived class. </a:t>
            </a:r>
            <a:r>
              <a:rPr lang="en-US" sz="2400" dirty="0" err="1">
                <a:latin typeface="Times New Roman" panose="02020603050405020304" pitchFamily="18" charset="0"/>
                <a:cs typeface="Times New Roman" panose="02020603050405020304" pitchFamily="18" charset="0"/>
              </a:rPr>
              <a:t>AutomobileInsurancePolicy</a:t>
            </a:r>
            <a:r>
              <a:rPr lang="en-US" sz="2400" dirty="0">
                <a:latin typeface="Times New Roman" panose="02020603050405020304" pitchFamily="18" charset="0"/>
                <a:cs typeface="Times New Roman" panose="02020603050405020304" pitchFamily="18" charset="0"/>
              </a:rPr>
              <a:t> is able to override the access specifier for </a:t>
            </a:r>
            <a:r>
              <a:rPr lang="en-US" sz="2400" dirty="0" err="1">
                <a:latin typeface="Times New Roman" panose="02020603050405020304" pitchFamily="18" charset="0"/>
                <a:cs typeface="Times New Roman" panose="02020603050405020304" pitchFamily="18" charset="0"/>
              </a:rPr>
              <a:t>showPolicy</a:t>
            </a:r>
            <a:r>
              <a:rPr lang="en-US" sz="2400" dirty="0">
                <a:latin typeface="Times New Roman" panose="02020603050405020304" pitchFamily="18" charset="0"/>
                <a:cs typeface="Times New Roman" panose="02020603050405020304" pitchFamily="18" charset="0"/>
              </a:rPr>
              <a:t>() so that it can be public within the </a:t>
            </a:r>
            <a:r>
              <a:rPr lang="en-US" sz="2400" dirty="0" err="1">
                <a:latin typeface="Times New Roman" panose="02020603050405020304" pitchFamily="18" charset="0"/>
                <a:cs typeface="Times New Roman" panose="02020603050405020304" pitchFamily="18" charset="0"/>
              </a:rPr>
              <a:t>AutomobileInsurancePolicy</a:t>
            </a:r>
            <a:r>
              <a:rPr lang="en-US" sz="2400" dirty="0">
                <a:latin typeface="Times New Roman" panose="02020603050405020304" pitchFamily="18" charset="0"/>
                <a:cs typeface="Times New Roman" panose="02020603050405020304" pitchFamily="18" charset="0"/>
              </a:rPr>
              <a:t> class.</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DE7C0ABF-6580-2429-1CA9-18C5C036834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screen shot of a computer code&#10;&#10;AI-generated content may be incorrect.">
            <a:extLst>
              <a:ext uri="{FF2B5EF4-FFF2-40B4-BE49-F238E27FC236}">
                <a16:creationId xmlns:a16="http://schemas.microsoft.com/office/drawing/2014/main" id="{92D232D6-DE37-FB9F-81DF-0BEC210CAC2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7823" y="3967630"/>
            <a:ext cx="4461436" cy="2587225"/>
          </a:xfrm>
          <a:prstGeom prst="rect">
            <a:avLst/>
          </a:prstGeom>
        </p:spPr>
      </p:pic>
    </p:spTree>
    <p:extLst>
      <p:ext uri="{BB962C8B-B14F-4D97-AF65-F5344CB8AC3E}">
        <p14:creationId xmlns:p14="http://schemas.microsoft.com/office/powerpoint/2010/main" val="195334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CA5D9C-7E71-C4B5-0706-0A32E2A18E1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DEBE18-1E67-9127-1BB8-832E0C25AF22}"/>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Overriding Inherited Access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717B39B0-CC78-9888-C704-A6B267F3501E}"/>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Listing4-2 </a:t>
            </a:r>
            <a:r>
              <a:rPr lang="en-US" sz="2400" dirty="0" err="1">
                <a:latin typeface="Times New Roman" panose="02020603050405020304" pitchFamily="18" charset="0"/>
                <a:cs typeface="Times New Roman" panose="02020603050405020304" pitchFamily="18" charset="0"/>
              </a:rPr>
              <a:t>AutomobileInsurancePolicy</a:t>
            </a:r>
            <a:r>
              <a:rPr lang="en-US" sz="2400" dirty="0">
                <a:latin typeface="Times New Roman" panose="02020603050405020304" pitchFamily="18" charset="0"/>
                <a:cs typeface="Times New Roman" panose="02020603050405020304" pitchFamily="18" charset="0"/>
              </a:rPr>
              <a:t> class with </a:t>
            </a:r>
            <a:r>
              <a:rPr lang="en-US" sz="2400" dirty="0" err="1">
                <a:latin typeface="Times New Roman" panose="02020603050405020304" pitchFamily="18" charset="0"/>
                <a:cs typeface="Times New Roman" panose="02020603050405020304" pitchFamily="18" charset="0"/>
              </a:rPr>
              <a:t>showPolicy</a:t>
            </a:r>
            <a:r>
              <a:rPr lang="en-US" sz="2400" dirty="0">
                <a:latin typeface="Times New Roman" panose="02020603050405020304" pitchFamily="18" charset="0"/>
                <a:cs typeface="Times New Roman" panose="02020603050405020304" pitchFamily="18" charset="0"/>
              </a:rPr>
              <a:t>() function overriding its class access specifier</a:t>
            </a:r>
          </a:p>
        </p:txBody>
      </p:sp>
      <p:pic>
        <p:nvPicPr>
          <p:cNvPr id="6" name="Picture 5" descr="A blue and red text on a black background&#10;&#10;AI-generated content may be incorrect.">
            <a:extLst>
              <a:ext uri="{FF2B5EF4-FFF2-40B4-BE49-F238E27FC236}">
                <a16:creationId xmlns:a16="http://schemas.microsoft.com/office/drawing/2014/main" id="{A1DBB532-E6C3-C89E-C518-B16A32D9E4A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7" name="Picture 6" descr="A screenshot of a computer code&#10;&#10;AI-generated content may be incorrect.">
            <a:extLst>
              <a:ext uri="{FF2B5EF4-FFF2-40B4-BE49-F238E27FC236}">
                <a16:creationId xmlns:a16="http://schemas.microsoft.com/office/drawing/2014/main" id="{02B42C89-5871-83F5-E86D-01E7D191D91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512" y="2102703"/>
            <a:ext cx="7772400" cy="4615205"/>
          </a:xfrm>
          <a:prstGeom prst="rect">
            <a:avLst/>
          </a:prstGeom>
        </p:spPr>
      </p:pic>
    </p:spTree>
    <p:extLst>
      <p:ext uri="{BB962C8B-B14F-4D97-AF65-F5344CB8AC3E}">
        <p14:creationId xmlns:p14="http://schemas.microsoft.com/office/powerpoint/2010/main" val="42115790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451719-86FC-AF8D-043F-699B1A90BD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B26F679-69E8-CBE7-9A85-F80AEABCF557}"/>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Overriding and Overloading Parent Class Functions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709FC770-ED74-74B7-DB6F-3E33CDE6C740}"/>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Any derived class function with the same name and argument list as the base class function overrides the base class function. Any derived class function with the same name as the base class function, yet with an argument list that differs from the base class function, overloads the base class function. </a:t>
            </a:r>
          </a:p>
          <a:p>
            <a:r>
              <a:rPr lang="en-US" sz="2400" dirty="0">
                <a:latin typeface="Times New Roman" panose="02020603050405020304" pitchFamily="18" charset="0"/>
                <a:cs typeface="Times New Roman" panose="02020603050405020304" pitchFamily="18" charset="0"/>
              </a:rPr>
              <a:t>Listing4-3 shows the Person class (base class) and the Employee class (derived class). The </a:t>
            </a:r>
            <a:r>
              <a:rPr lang="en-US" sz="2400" dirty="0" err="1">
                <a:latin typeface="Times New Roman" panose="02020603050405020304" pitchFamily="18" charset="0"/>
                <a:cs typeface="Times New Roman" panose="02020603050405020304" pitchFamily="18" charset="0"/>
              </a:rPr>
              <a:t>setFields</a:t>
            </a:r>
            <a:r>
              <a:rPr lang="en-US" sz="2400" dirty="0">
                <a:latin typeface="Times New Roman" panose="02020603050405020304" pitchFamily="18" charset="0"/>
                <a:cs typeface="Times New Roman" panose="02020603050405020304" pitchFamily="18" charset="0"/>
              </a:rPr>
              <a:t>() function in Employee class overloads the </a:t>
            </a:r>
            <a:r>
              <a:rPr lang="en-US" sz="2400" dirty="0" err="1">
                <a:latin typeface="Times New Roman" panose="02020603050405020304" pitchFamily="18" charset="0"/>
                <a:cs typeface="Times New Roman" panose="02020603050405020304" pitchFamily="18" charset="0"/>
              </a:rPr>
              <a:t>setFields</a:t>
            </a:r>
            <a:r>
              <a:rPr lang="en-US" sz="2400" dirty="0">
                <a:latin typeface="Times New Roman" panose="02020603050405020304" pitchFamily="18" charset="0"/>
                <a:cs typeface="Times New Roman" panose="02020603050405020304" pitchFamily="18" charset="0"/>
              </a:rPr>
              <a:t>() function in Person class. Both functions have the same name but different number of arguments. </a:t>
            </a: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outputData</a:t>
            </a:r>
            <a:r>
              <a:rPr lang="en-US" sz="2400" dirty="0">
                <a:latin typeface="Times New Roman" panose="02020603050405020304" pitchFamily="18" charset="0"/>
                <a:cs typeface="Times New Roman" panose="02020603050405020304" pitchFamily="18" charset="0"/>
              </a:rPr>
              <a:t>() function in Employee class overrides the </a:t>
            </a:r>
            <a:r>
              <a:rPr lang="en-US" sz="2400" dirty="0" err="1">
                <a:latin typeface="Times New Roman" panose="02020603050405020304" pitchFamily="18" charset="0"/>
                <a:cs typeface="Times New Roman" panose="02020603050405020304" pitchFamily="18" charset="0"/>
              </a:rPr>
              <a:t>outputData</a:t>
            </a:r>
            <a:r>
              <a:rPr lang="en-US" sz="2400" dirty="0">
                <a:latin typeface="Times New Roman" panose="02020603050405020304" pitchFamily="18" charset="0"/>
                <a:cs typeface="Times New Roman" panose="02020603050405020304" pitchFamily="18" charset="0"/>
              </a:rPr>
              <a:t>() function in Person class. Both functions have the same name and same (no) arguments.</a:t>
            </a:r>
          </a:p>
        </p:txBody>
      </p:sp>
      <p:pic>
        <p:nvPicPr>
          <p:cNvPr id="6" name="Picture 5" descr="A blue and red text on a black background&#10;&#10;AI-generated content may be incorrect.">
            <a:extLst>
              <a:ext uri="{FF2B5EF4-FFF2-40B4-BE49-F238E27FC236}">
                <a16:creationId xmlns:a16="http://schemas.microsoft.com/office/drawing/2014/main" id="{83045196-B88F-40FF-BF5A-710F032E30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3701177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12EC9E-130F-0AE2-AEC9-2C6D3E137B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10526C-C2D9-629C-FF19-993434F9A28C}"/>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Overriding and Overloading Parent Class Functions</a:t>
            </a:r>
            <a:endParaRPr lang="en-SG" sz="3200" b="1" i="0" dirty="0">
              <a:solidFill>
                <a:srgbClr val="0000FF"/>
              </a:solidFill>
              <a:effectLst/>
            </a:endParaRPr>
          </a:p>
        </p:txBody>
      </p:sp>
      <p:pic>
        <p:nvPicPr>
          <p:cNvPr id="5" name="Content Placeholder 4" descr="A screen shot of a computer code&#10;&#10;AI-generated content may be incorrect.">
            <a:extLst>
              <a:ext uri="{FF2B5EF4-FFF2-40B4-BE49-F238E27FC236}">
                <a16:creationId xmlns:a16="http://schemas.microsoft.com/office/drawing/2014/main" id="{4E960062-47C2-E66A-7363-3FE8448FD05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61419" y="1066800"/>
            <a:ext cx="8023150" cy="5589588"/>
          </a:xfrm>
        </p:spPr>
      </p:pic>
      <p:pic>
        <p:nvPicPr>
          <p:cNvPr id="6" name="Picture 5" descr="A blue and red text on a black background&#10;&#10;AI-generated content may be incorrect.">
            <a:extLst>
              <a:ext uri="{FF2B5EF4-FFF2-40B4-BE49-F238E27FC236}">
                <a16:creationId xmlns:a16="http://schemas.microsoft.com/office/drawing/2014/main" id="{27A8AAD0-D45A-EAC4-6206-AE48A1077D3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5519061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486196-4203-2788-DA4D-BE181FA1EC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8C6DB7-F3F0-CB30-42DE-A542896C1084}"/>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Overriding and Overloading Parent Class Functions</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7F36E520-713E-DE36-0843-144AE90110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8" name="Content Placeholder 7" descr="A computer code with red text&#10;&#10;AI-generated content may be incorrect.">
            <a:extLst>
              <a:ext uri="{FF2B5EF4-FFF2-40B4-BE49-F238E27FC236}">
                <a16:creationId xmlns:a16="http://schemas.microsoft.com/office/drawing/2014/main" id="{317C2199-B8BE-73D9-F284-540BE823809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5200" y="1480344"/>
            <a:ext cx="10261600" cy="4305300"/>
          </a:xfrm>
        </p:spPr>
      </p:pic>
    </p:spTree>
    <p:extLst>
      <p:ext uri="{BB962C8B-B14F-4D97-AF65-F5344CB8AC3E}">
        <p14:creationId xmlns:p14="http://schemas.microsoft.com/office/powerpoint/2010/main" val="13156755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AE2E7B-EA9C-2526-21F8-2C09967EE8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8EE065-05E7-384F-BCD1-B91AFD5B190C}"/>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Overriding and Overloading Parent Class Functions</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13C35DD4-09F9-4D3A-1D10-D0633DE09C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7" name="Content Placeholder 6" descr="A screenshot of a computer code&#10;&#10;AI-generated content may be incorrect.">
            <a:extLst>
              <a:ext uri="{FF2B5EF4-FFF2-40B4-BE49-F238E27FC236}">
                <a16:creationId xmlns:a16="http://schemas.microsoft.com/office/drawing/2014/main" id="{E973BA59-5FF7-6EF3-2AF2-C8B8CF2E7AA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0900" y="2566194"/>
            <a:ext cx="10490200" cy="2870200"/>
          </a:xfrm>
        </p:spPr>
      </p:pic>
    </p:spTree>
    <p:extLst>
      <p:ext uri="{BB962C8B-B14F-4D97-AF65-F5344CB8AC3E}">
        <p14:creationId xmlns:p14="http://schemas.microsoft.com/office/powerpoint/2010/main" val="126710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1ED64-9516-AE56-7799-7E3DD6385AA4}"/>
              </a:ext>
            </a:extLst>
          </p:cNvPr>
          <p:cNvSpPr>
            <a:spLocks noGrp="1"/>
          </p:cNvSpPr>
          <p:nvPr>
            <p:ph type="title"/>
          </p:nvPr>
        </p:nvSpPr>
        <p:spPr>
          <a:xfrm>
            <a:off x="838200" y="141007"/>
            <a:ext cx="10515600" cy="925793"/>
          </a:xfrm>
        </p:spPr>
        <p:txBody>
          <a:bodyPr>
            <a:normAutofit/>
          </a:bodyPr>
          <a:lstStyle/>
          <a:p>
            <a:pPr algn="l"/>
            <a:r>
              <a:rPr lang="en-SG" sz="3200" b="1" i="0" dirty="0">
                <a:solidFill>
                  <a:srgbClr val="0000FF"/>
                </a:solidFill>
                <a:effectLst/>
              </a:rPr>
              <a:t>Learning Outcomes</a:t>
            </a:r>
          </a:p>
        </p:txBody>
      </p:sp>
      <p:sp>
        <p:nvSpPr>
          <p:cNvPr id="3" name="Content Placeholder 2">
            <a:extLst>
              <a:ext uri="{FF2B5EF4-FFF2-40B4-BE49-F238E27FC236}">
                <a16:creationId xmlns:a16="http://schemas.microsoft.com/office/drawing/2014/main" id="{DDD61067-61E0-8AD9-3FE1-7CCC97B8DDAB}"/>
              </a:ext>
            </a:extLst>
          </p:cNvPr>
          <p:cNvSpPr>
            <a:spLocks noGrp="1"/>
          </p:cNvSpPr>
          <p:nvPr>
            <p:ph idx="1"/>
          </p:nvPr>
        </p:nvSpPr>
        <p:spPr>
          <a:xfrm>
            <a:off x="838200" y="879904"/>
            <a:ext cx="10669024" cy="5837089"/>
          </a:xfrm>
        </p:spPr>
        <p:txBody>
          <a:bodyPr>
            <a:noAutofit/>
          </a:bodyPr>
          <a:lstStyle/>
          <a:p>
            <a:pPr marL="0" indent="0">
              <a:buNone/>
            </a:pPr>
            <a:r>
              <a:rPr lang="en-US" sz="2200" dirty="0">
                <a:latin typeface="Times New Roman" panose="02020603050405020304" pitchFamily="18" charset="0"/>
                <a:cs typeface="Times New Roman" panose="02020603050405020304" pitchFamily="18" charset="0"/>
              </a:rPr>
              <a:t>By the end of this Study Unit, you should be able to: </a:t>
            </a:r>
          </a:p>
          <a:p>
            <a:r>
              <a:rPr lang="en-US" sz="2200" dirty="0">
                <a:latin typeface="Times New Roman" panose="02020603050405020304" pitchFamily="18" charset="0"/>
                <a:cs typeface="Times New Roman" panose="02020603050405020304" pitchFamily="18" charset="0"/>
              </a:rPr>
              <a:t>appraise the object-oriented principle of inheritance </a:t>
            </a:r>
          </a:p>
          <a:p>
            <a:r>
              <a:rPr lang="en-US" sz="2200" dirty="0">
                <a:latin typeface="Times New Roman" panose="02020603050405020304" pitchFamily="18" charset="0"/>
                <a:cs typeface="Times New Roman" panose="02020603050405020304" pitchFamily="18" charset="0"/>
              </a:rPr>
              <a:t>appraise the benefits of inheritance </a:t>
            </a:r>
          </a:p>
          <a:p>
            <a:r>
              <a:rPr lang="en-US" sz="2200" dirty="0">
                <a:latin typeface="Times New Roman" panose="02020603050405020304" pitchFamily="18" charset="0"/>
                <a:cs typeface="Times New Roman" panose="02020603050405020304" pitchFamily="18" charset="0"/>
              </a:rPr>
              <a:t>implement a derived class </a:t>
            </a:r>
          </a:p>
          <a:p>
            <a:r>
              <a:rPr lang="en-US" sz="2200" dirty="0">
                <a:latin typeface="Times New Roman" panose="02020603050405020304" pitchFamily="18" charset="0"/>
                <a:cs typeface="Times New Roman" panose="02020603050405020304" pitchFamily="18" charset="0"/>
              </a:rPr>
              <a:t>appraise the restrictions imposed with inheritance </a:t>
            </a:r>
          </a:p>
          <a:p>
            <a:r>
              <a:rPr lang="en-US" sz="2200" dirty="0">
                <a:latin typeface="Times New Roman" panose="02020603050405020304" pitchFamily="18" charset="0"/>
                <a:cs typeface="Times New Roman" panose="02020603050405020304" pitchFamily="18" charset="0"/>
              </a:rPr>
              <a:t>apply the criteria in choosing a class specifier </a:t>
            </a:r>
          </a:p>
          <a:p>
            <a:r>
              <a:rPr lang="en-US" sz="2200" dirty="0">
                <a:latin typeface="Times New Roman" panose="02020603050405020304" pitchFamily="18" charset="0"/>
                <a:cs typeface="Times New Roman" panose="02020603050405020304" pitchFamily="18" charset="0"/>
              </a:rPr>
              <a:t>implement a C++ program that overrides an inherited access </a:t>
            </a:r>
          </a:p>
          <a:p>
            <a:r>
              <a:rPr lang="en-US" sz="2200" dirty="0">
                <a:latin typeface="Times New Roman" panose="02020603050405020304" pitchFamily="18" charset="0"/>
                <a:cs typeface="Times New Roman" panose="02020603050405020304" pitchFamily="18" charset="0"/>
              </a:rPr>
              <a:t>differentiate the C++ functions that override and overload parent class functions within a child class </a:t>
            </a:r>
          </a:p>
          <a:p>
            <a:r>
              <a:rPr lang="en-US" sz="2200" dirty="0">
                <a:latin typeface="Times New Roman" panose="02020603050405020304" pitchFamily="18" charset="0"/>
                <a:cs typeface="Times New Roman" panose="02020603050405020304" pitchFamily="18" charset="0"/>
              </a:rPr>
              <a:t>implement a base class constructor within a derived class </a:t>
            </a:r>
          </a:p>
          <a:p>
            <a:r>
              <a:rPr lang="en-US" sz="2200" dirty="0">
                <a:latin typeface="Times New Roman" panose="02020603050405020304" pitchFamily="18" charset="0"/>
                <a:cs typeface="Times New Roman" panose="02020603050405020304" pitchFamily="18" charset="0"/>
              </a:rPr>
              <a:t>apply multiple inheritance in C++ programs </a:t>
            </a:r>
          </a:p>
          <a:p>
            <a:r>
              <a:rPr lang="en-US" sz="2200" dirty="0">
                <a:latin typeface="Times New Roman" panose="02020603050405020304" pitchFamily="18" charset="0"/>
                <a:cs typeface="Times New Roman" panose="02020603050405020304" pitchFamily="18" charset="0"/>
              </a:rPr>
              <a:t>appraise the special problems posed by multiple inheritance apply the use of virtual inheritance in C++ programs</a:t>
            </a:r>
          </a:p>
          <a:p>
            <a:r>
              <a:rPr lang="en-US" sz="2200" dirty="0">
                <a:latin typeface="Times New Roman" panose="02020603050405020304" pitchFamily="18" charset="0"/>
                <a:cs typeface="Times New Roman" panose="02020603050405020304" pitchFamily="18" charset="0"/>
              </a:rPr>
              <a:t>apply the use of virtual inheritance in C++ programs</a:t>
            </a:r>
          </a:p>
        </p:txBody>
      </p:sp>
      <p:pic>
        <p:nvPicPr>
          <p:cNvPr id="6" name="Picture 5" descr="A blue and red text on a black background&#10;&#10;AI-generated content may be incorrect.">
            <a:extLst>
              <a:ext uri="{FF2B5EF4-FFF2-40B4-BE49-F238E27FC236}">
                <a16:creationId xmlns:a16="http://schemas.microsoft.com/office/drawing/2014/main" id="{B6BF6DB6-23DB-8BC5-2797-45D1ECFAE79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2693357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10311-8741-B4F6-9519-DF359B6B5D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436C15-4B82-4998-3EA9-1BAE35F735D6}"/>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Providing for Base Class Construction</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8E119B12-E547-F51A-407A-F21E6DD1C411}"/>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When we instantiate an object, we automatically call its constructor function. When we instantiate a class object that has been derived from another class, a constructor for the base class is called first, followed by the derived class constructor. </a:t>
            </a:r>
          </a:p>
          <a:p>
            <a:r>
              <a:rPr lang="en-US" sz="2400" dirty="0">
                <a:latin typeface="Times New Roman" panose="02020603050405020304" pitchFamily="18" charset="0"/>
                <a:cs typeface="Times New Roman" panose="02020603050405020304" pitchFamily="18" charset="0"/>
              </a:rPr>
              <a:t>If the base class contains only constructors that requires arguments, then we must provide constructor for every derived class. Listing4-4 shows the </a:t>
            </a:r>
            <a:r>
              <a:rPr lang="en-US" sz="2400" dirty="0" err="1">
                <a:latin typeface="Times New Roman" panose="02020603050405020304" pitchFamily="18" charset="0"/>
                <a:cs typeface="Times New Roman" panose="02020603050405020304" pitchFamily="18" charset="0"/>
              </a:rPr>
              <a:t>PetStoreItem</a:t>
            </a:r>
            <a:r>
              <a:rPr lang="en-US" sz="2400" dirty="0">
                <a:latin typeface="Times New Roman" panose="02020603050405020304" pitchFamily="18" charset="0"/>
                <a:cs typeface="Times New Roman" panose="02020603050405020304" pitchFamily="18" charset="0"/>
              </a:rPr>
              <a:t> with a constructor that takes in two arguments: a int (for the stock number) and a double (for the price). Its derived class, </a:t>
            </a:r>
            <a:r>
              <a:rPr lang="en-US" sz="2400" dirty="0" err="1">
                <a:latin typeface="Times New Roman" panose="02020603050405020304" pitchFamily="18" charset="0"/>
                <a:cs typeface="Times New Roman" panose="02020603050405020304" pitchFamily="18" charset="0"/>
              </a:rPr>
              <a:t>PetStoreAnimal</a:t>
            </a:r>
            <a:r>
              <a:rPr lang="en-US" sz="2400" dirty="0">
                <a:latin typeface="Times New Roman" panose="02020603050405020304" pitchFamily="18" charset="0"/>
                <a:cs typeface="Times New Roman" panose="02020603050405020304" pitchFamily="18" charset="0"/>
              </a:rPr>
              <a:t>, has to provide a constructor to </a:t>
            </a:r>
            <a:r>
              <a:rPr lang="en-US" sz="2400" dirty="0" err="1">
                <a:latin typeface="Times New Roman" panose="02020603050405020304" pitchFamily="18" charset="0"/>
                <a:cs typeface="Times New Roman" panose="02020603050405020304" pitchFamily="18" charset="0"/>
              </a:rPr>
              <a:t>initialise</a:t>
            </a:r>
            <a:r>
              <a:rPr lang="en-US" sz="2400" dirty="0">
                <a:latin typeface="Times New Roman" panose="02020603050405020304" pitchFamily="18" charset="0"/>
                <a:cs typeface="Times New Roman" panose="02020603050405020304" pitchFamily="18" charset="0"/>
              </a:rPr>
              <a:t> the data member in both the base class and the derived class.</a:t>
            </a:r>
          </a:p>
        </p:txBody>
      </p:sp>
      <p:pic>
        <p:nvPicPr>
          <p:cNvPr id="6" name="Picture 5" descr="A blue and red text on a black background&#10;&#10;AI-generated content may be incorrect.">
            <a:extLst>
              <a:ext uri="{FF2B5EF4-FFF2-40B4-BE49-F238E27FC236}">
                <a16:creationId xmlns:a16="http://schemas.microsoft.com/office/drawing/2014/main" id="{8D3F9C99-7030-DE17-6166-35364C5991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3450991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5FFD8C-E452-5674-DD40-95DE38114C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CAAC34-7F1A-018D-F4C9-74A54BFFDDAB}"/>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Providing for Base Class Construction</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FB2A6521-E52D-3222-399D-D35145D011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8" name="Content Placeholder 7" descr="A computer code with red text&#10;&#10;AI-generated content may be incorrect.">
            <a:extLst>
              <a:ext uri="{FF2B5EF4-FFF2-40B4-BE49-F238E27FC236}">
                <a16:creationId xmlns:a16="http://schemas.microsoft.com/office/drawing/2014/main" id="{B17088FD-0D74-9CB2-C46A-CD79F2950CC6}"/>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965200" y="1848644"/>
            <a:ext cx="10261600" cy="4305300"/>
          </a:xfrm>
        </p:spPr>
      </p:pic>
    </p:spTree>
    <p:extLst>
      <p:ext uri="{BB962C8B-B14F-4D97-AF65-F5344CB8AC3E}">
        <p14:creationId xmlns:p14="http://schemas.microsoft.com/office/powerpoint/2010/main" val="3294815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7245FD-5489-955C-B5ED-503CDEA841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A0B6A-1852-3A72-BF08-031C6CA8B4BD}"/>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Providing for Base Class Construction</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2127C67E-27AB-97D0-EFE5-F5703B4FE57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7" name="Content Placeholder 6" descr="A screenshot of a computer code&#10;&#10;AI-generated content may be incorrect.">
            <a:extLst>
              <a:ext uri="{FF2B5EF4-FFF2-40B4-BE49-F238E27FC236}">
                <a16:creationId xmlns:a16="http://schemas.microsoft.com/office/drawing/2014/main" id="{06CA9E43-C335-151C-2889-71384CB3CB8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50900" y="2566194"/>
            <a:ext cx="10490200" cy="2870200"/>
          </a:xfrm>
        </p:spPr>
      </p:pic>
    </p:spTree>
    <p:extLst>
      <p:ext uri="{BB962C8B-B14F-4D97-AF65-F5344CB8AC3E}">
        <p14:creationId xmlns:p14="http://schemas.microsoft.com/office/powerpoint/2010/main" val="27012151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D94A47-6BBD-B21B-5E2F-7E90B691932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B7E9B7-5628-3E20-5F75-C4CC52C8FE14}"/>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Using Multiple Inheritance</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DA157BB5-6F45-27C3-9B3E-487FCB215AE6}"/>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When a child class derives from a single parent, we are using single inheritance. A child class can derive from more than one base class, this type of inheritance is called multiple inheritance. </a:t>
            </a:r>
          </a:p>
          <a:p>
            <a:r>
              <a:rPr lang="en-US" sz="2400" dirty="0">
                <a:latin typeface="Times New Roman" panose="02020603050405020304" pitchFamily="18" charset="0"/>
                <a:cs typeface="Times New Roman" panose="02020603050405020304" pitchFamily="18" charset="0"/>
              </a:rPr>
              <a:t>Listing4-5 shows how the RV class derives from Vehicle and Dwelling. The RV class inherits from both Vehicle and Dwelling, so both classes are listed after the colon in the class header, separated by commas.</a:t>
            </a:r>
          </a:p>
        </p:txBody>
      </p:sp>
      <p:pic>
        <p:nvPicPr>
          <p:cNvPr id="6" name="Picture 5" descr="A blue and red text on a black background&#10;&#10;AI-generated content may be incorrect.">
            <a:extLst>
              <a:ext uri="{FF2B5EF4-FFF2-40B4-BE49-F238E27FC236}">
                <a16:creationId xmlns:a16="http://schemas.microsoft.com/office/drawing/2014/main" id="{DCD83F48-867E-CE85-1D28-38688E5D82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590164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45BD3-B2CB-28E4-C66B-3718EAE0A5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65ED9A6-0A50-30B9-95EC-EEC49CB37973}"/>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Using Multiple Inheritance</a:t>
            </a:r>
            <a:endParaRPr lang="en-SG" sz="3200" b="1" i="0" dirty="0">
              <a:solidFill>
                <a:srgbClr val="0000FF"/>
              </a:solidFill>
              <a:effectLst/>
            </a:endParaRPr>
          </a:p>
        </p:txBody>
      </p:sp>
      <p:pic>
        <p:nvPicPr>
          <p:cNvPr id="5" name="Content Placeholder 4" descr="A screen shot of a computer code&#10;&#10;AI-generated content may be incorrect.">
            <a:extLst>
              <a:ext uri="{FF2B5EF4-FFF2-40B4-BE49-F238E27FC236}">
                <a16:creationId xmlns:a16="http://schemas.microsoft.com/office/drawing/2014/main" id="{1DE8C8BD-3E0D-A16D-47C7-32FF0B9FC89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675" y="1066800"/>
            <a:ext cx="7204638" cy="5589588"/>
          </a:xfrm>
        </p:spPr>
      </p:pic>
      <p:pic>
        <p:nvPicPr>
          <p:cNvPr id="6" name="Picture 5" descr="A blue and red text on a black background&#10;&#10;AI-generated content may be incorrect.">
            <a:extLst>
              <a:ext uri="{FF2B5EF4-FFF2-40B4-BE49-F238E27FC236}">
                <a16:creationId xmlns:a16="http://schemas.microsoft.com/office/drawing/2014/main" id="{A59074E8-DB58-2ED1-10AF-2B83BB07EE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76272434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F7B9FE-40A0-C0A5-6F3A-F399F72DB2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508FAC-12AC-B128-A8A9-E94CA77FFBBB}"/>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Using Multiple Inheritance</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0A850578-C58B-F5E1-858B-BF6814EA75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8" name="Content Placeholder 7" descr="A screen shot of a computer code&#10;&#10;AI-generated content may be incorrect.">
            <a:extLst>
              <a:ext uri="{FF2B5EF4-FFF2-40B4-BE49-F238E27FC236}">
                <a16:creationId xmlns:a16="http://schemas.microsoft.com/office/drawing/2014/main" id="{C82073E0-D088-BB71-B672-C81E6FB5D2D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11490" y="1825625"/>
            <a:ext cx="7369019" cy="4351338"/>
          </a:xfrm>
        </p:spPr>
      </p:pic>
    </p:spTree>
    <p:extLst>
      <p:ext uri="{BB962C8B-B14F-4D97-AF65-F5344CB8AC3E}">
        <p14:creationId xmlns:p14="http://schemas.microsoft.com/office/powerpoint/2010/main" val="19634130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49CC91-9A9E-205B-6703-6E638F88FD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69D494-BE64-BB16-2994-0137C3DA082B}"/>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Using Multiple Inheritance</a:t>
            </a:r>
            <a:endParaRPr lang="en-SG" sz="3200" b="1" i="0" dirty="0">
              <a:solidFill>
                <a:srgbClr val="0000FF"/>
              </a:solidFill>
              <a:effectLst/>
            </a:endParaRPr>
          </a:p>
        </p:txBody>
      </p:sp>
      <p:pic>
        <p:nvPicPr>
          <p:cNvPr id="6" name="Picture 5" descr="A blue and red text on a black background&#10;&#10;AI-generated content may be incorrect.">
            <a:extLst>
              <a:ext uri="{FF2B5EF4-FFF2-40B4-BE49-F238E27FC236}">
                <a16:creationId xmlns:a16="http://schemas.microsoft.com/office/drawing/2014/main" id="{E163FC1B-445F-B172-8B60-69B3EF103E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7" name="Content Placeholder 6" descr="A screenshot of a computer code&#10;&#10;AI-generated content may be incorrect.">
            <a:extLst>
              <a:ext uri="{FF2B5EF4-FFF2-40B4-BE49-F238E27FC236}">
                <a16:creationId xmlns:a16="http://schemas.microsoft.com/office/drawing/2014/main" id="{7A470743-3F60-9C4E-D96A-C916BC047C9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78883" y="1825625"/>
            <a:ext cx="7234234" cy="4351338"/>
          </a:xfrm>
        </p:spPr>
      </p:pic>
    </p:spTree>
    <p:extLst>
      <p:ext uri="{BB962C8B-B14F-4D97-AF65-F5344CB8AC3E}">
        <p14:creationId xmlns:p14="http://schemas.microsoft.com/office/powerpoint/2010/main" val="191729019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033E0-4EFB-A7D1-F931-32E5040223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B70580-6EBD-0DF9-DF5B-FDD08B08C488}"/>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Disadvantages of Using Multiple Inheritance</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DB4AF271-9D5C-C55B-507A-498D26C83B24}"/>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One problem with multiple inheritance is that if two base classes contain members with the same name, we must use a resolution operator when working with those members. A derived class with more than one base class must provide for the constructors of all base classes, and the syntax can become quite long. </a:t>
            </a:r>
          </a:p>
          <a:p>
            <a:r>
              <a:rPr lang="en-US" sz="2400" dirty="0">
                <a:latin typeface="Times New Roman" panose="02020603050405020304" pitchFamily="18" charset="0"/>
                <a:cs typeface="Times New Roman" panose="02020603050405020304" pitchFamily="18" charset="0"/>
              </a:rPr>
              <a:t>The definition of a class that inherits from a single base class is almost easier to understand and less prone to errors than the definition of a class that inherits from two or more base classes. Multiple inheritance is never required to solve a programming problem; the same result can always be achieved through single inheritance.</a:t>
            </a:r>
          </a:p>
        </p:txBody>
      </p:sp>
      <p:pic>
        <p:nvPicPr>
          <p:cNvPr id="6" name="Picture 5" descr="A blue and red text on a black background&#10;&#10;AI-generated content may be incorrect.">
            <a:extLst>
              <a:ext uri="{FF2B5EF4-FFF2-40B4-BE49-F238E27FC236}">
                <a16:creationId xmlns:a16="http://schemas.microsoft.com/office/drawing/2014/main" id="{0B6EEAA8-E40D-4783-4485-22B73CAE2F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42102989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378A8D-E238-25F5-4139-75952DE9C0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C935B9-EC25-91F2-11E3-7E8FBF3A737F}"/>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Using Virtual Classes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1233EA88-ED94-122E-F426-D950910D53DC}"/>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Consider the relationship that occurs when </a:t>
            </a:r>
            <a:r>
              <a:rPr lang="en-US" sz="2400" dirty="0" err="1">
                <a:latin typeface="Times New Roman" panose="02020603050405020304" pitchFamily="18" charset="0"/>
                <a:cs typeface="Times New Roman" panose="02020603050405020304" pitchFamily="18" charset="0"/>
              </a:rPr>
              <a:t>StudentEmployee</a:t>
            </a:r>
            <a:r>
              <a:rPr lang="en-US" sz="2400" dirty="0">
                <a:latin typeface="Times New Roman" panose="02020603050405020304" pitchFamily="18" charset="0"/>
                <a:cs typeface="Times New Roman" panose="02020603050405020304" pitchFamily="18" charset="0"/>
              </a:rPr>
              <a:t> inherits from both Employee and Student, and both Employee and Student inherit from Person. </a:t>
            </a: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StudentEmployee</a:t>
            </a:r>
            <a:r>
              <a:rPr lang="en-US" sz="2400" dirty="0">
                <a:latin typeface="Times New Roman" panose="02020603050405020304" pitchFamily="18" charset="0"/>
                <a:cs typeface="Times New Roman" panose="02020603050405020304" pitchFamily="18" charset="0"/>
              </a:rPr>
              <a:t> class ends up being a descendant of Person twice. </a:t>
            </a:r>
            <a:r>
              <a:rPr lang="en-US" sz="2400" dirty="0" err="1">
                <a:latin typeface="Times New Roman" panose="02020603050405020304" pitchFamily="18" charset="0"/>
                <a:cs typeface="Times New Roman" panose="02020603050405020304" pitchFamily="18" charset="0"/>
              </a:rPr>
              <a:t>StudentEmployee</a:t>
            </a:r>
            <a:r>
              <a:rPr lang="en-US" sz="2400" dirty="0">
                <a:latin typeface="Times New Roman" panose="02020603050405020304" pitchFamily="18" charset="0"/>
                <a:cs typeface="Times New Roman" panose="02020603050405020304" pitchFamily="18" charset="0"/>
              </a:rPr>
              <a:t> would end up with two copies of each member of Person. To avoid such duplicate inheritance, you must use the keyword virtual when you define each of the derived classes. </a:t>
            </a:r>
          </a:p>
          <a:p>
            <a:r>
              <a:rPr lang="en-US" sz="2400" dirty="0">
                <a:latin typeface="Times New Roman" panose="02020603050405020304" pitchFamily="18" charset="0"/>
                <a:cs typeface="Times New Roman" panose="02020603050405020304" pitchFamily="18" charset="0"/>
              </a:rPr>
              <a:t>The word virtual indicates that the base class is used for only once. The headers of the classes become: </a:t>
            </a:r>
          </a:p>
          <a:p>
            <a:pPr lvl="1"/>
            <a:r>
              <a:rPr lang="en-US" dirty="0">
                <a:latin typeface="Times New Roman" panose="02020603050405020304" pitchFamily="18" charset="0"/>
                <a:cs typeface="Times New Roman" panose="02020603050405020304" pitchFamily="18" charset="0"/>
              </a:rPr>
              <a:t>class Student : virtual public Person </a:t>
            </a:r>
          </a:p>
          <a:p>
            <a:pPr lvl="1"/>
            <a:r>
              <a:rPr lang="en-US" dirty="0">
                <a:latin typeface="Times New Roman" panose="02020603050405020304" pitchFamily="18" charset="0"/>
                <a:cs typeface="Times New Roman" panose="02020603050405020304" pitchFamily="18" charset="0"/>
              </a:rPr>
              <a:t>class Employee : virtual public Person</a:t>
            </a:r>
          </a:p>
        </p:txBody>
      </p:sp>
      <p:pic>
        <p:nvPicPr>
          <p:cNvPr id="6" name="Picture 5" descr="A blue and red text on a black background&#10;&#10;AI-generated content may be incorrect.">
            <a:extLst>
              <a:ext uri="{FF2B5EF4-FFF2-40B4-BE49-F238E27FC236}">
                <a16:creationId xmlns:a16="http://schemas.microsoft.com/office/drawing/2014/main" id="{834130F6-F244-842C-687B-4325C6AE68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429490852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265D3-2351-B364-5818-6F1A55D552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049716-EDB6-FD5F-8B5B-173181C399B1}"/>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Using Virtual Classes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DE99DA31-3984-D186-A4CA-AE188BF93629}"/>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Alternatively, we could define </a:t>
            </a:r>
            <a:r>
              <a:rPr lang="en-US" sz="2400" dirty="0" err="1">
                <a:latin typeface="Times New Roman" panose="02020603050405020304" pitchFamily="18" charset="0"/>
                <a:cs typeface="Times New Roman" panose="02020603050405020304" pitchFamily="18" charset="0"/>
              </a:rPr>
              <a:t>StudentEmployee</a:t>
            </a:r>
            <a:r>
              <a:rPr lang="en-US" sz="2400" dirty="0">
                <a:latin typeface="Times New Roman" panose="02020603050405020304" pitchFamily="18" charset="0"/>
                <a:cs typeface="Times New Roman" panose="02020603050405020304" pitchFamily="18" charset="0"/>
              </a:rPr>
              <a:t> using the keyword virtual in the class definition as follows:</a:t>
            </a:r>
            <a:endParaRPr lang="en-US"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3BBC080C-21F9-7996-C1B9-97BA0493CB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a:extLst>
              <a:ext uri="{FF2B5EF4-FFF2-40B4-BE49-F238E27FC236}">
                <a16:creationId xmlns:a16="http://schemas.microsoft.com/office/drawing/2014/main" id="{11B9648B-02FB-9527-1463-D301340B3E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9048" y="2184897"/>
            <a:ext cx="11573904" cy="778159"/>
          </a:xfrm>
          <a:prstGeom prst="rect">
            <a:avLst/>
          </a:prstGeom>
        </p:spPr>
      </p:pic>
    </p:spTree>
    <p:extLst>
      <p:ext uri="{BB962C8B-B14F-4D97-AF65-F5344CB8AC3E}">
        <p14:creationId xmlns:p14="http://schemas.microsoft.com/office/powerpoint/2010/main" val="9201197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BF019-6D50-EAAD-2A0F-8EDF2C1856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7F04B3-0AE9-89AA-BBD9-678EBBA8A24C}"/>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Overview</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690223F0-7042-1806-39F8-B6E01E2B9231}"/>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This unit provides an outline of the content of Chapter 10 of the textbook Object-Oriented Programming Using C++ by Joyce Farrell. </a:t>
            </a:r>
          </a:p>
          <a:p>
            <a:r>
              <a:rPr lang="en-US" sz="2400" dirty="0">
                <a:latin typeface="Times New Roman" panose="02020603050405020304" pitchFamily="18" charset="0"/>
                <a:cs typeface="Times New Roman" panose="02020603050405020304" pitchFamily="18" charset="0"/>
              </a:rPr>
              <a:t>Inheritance is based on the principle that knowledge of a general category can be applied to more specific objects. Specifically, inheritance in C++ means we can create classes that derive their attributes from an existing class. </a:t>
            </a:r>
          </a:p>
          <a:p>
            <a:r>
              <a:rPr lang="en-US" sz="2400" dirty="0">
                <a:latin typeface="Times New Roman" panose="02020603050405020304" pitchFamily="18" charset="0"/>
                <a:cs typeface="Times New Roman" panose="02020603050405020304" pitchFamily="18" charset="0"/>
              </a:rPr>
              <a:t>In this unit, we will learn about the various types of inheritance and their advantages and disadvantages.</a:t>
            </a:r>
            <a:endParaRPr lang="en-US" sz="2000" dirty="0">
              <a:latin typeface="Times New Roman" panose="02020603050405020304" pitchFamily="18" charset="0"/>
              <a:cs typeface="Times New Roman" panose="02020603050405020304" pitchFamily="18" charset="0"/>
            </a:endParaRPr>
          </a:p>
        </p:txBody>
      </p:sp>
      <p:pic>
        <p:nvPicPr>
          <p:cNvPr id="6" name="Picture 5" descr="A blue and red text on a black background&#10;&#10;AI-generated content may be incorrect.">
            <a:extLst>
              <a:ext uri="{FF2B5EF4-FFF2-40B4-BE49-F238E27FC236}">
                <a16:creationId xmlns:a16="http://schemas.microsoft.com/office/drawing/2014/main" id="{25F8E40D-FC03-8D4F-8DA2-EAA8FFBABC1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9982040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F36A64-7E20-49F6-8AAF-B7F4A1D47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0B12BD-EBD0-6CF1-40E8-E1EF88FE44B1}"/>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Understanding Inheritance</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5AABAE6B-E824-BEC2-8D6A-9E6135BB3E66}"/>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If we need to write a program using a new class named, </a:t>
            </a:r>
            <a:r>
              <a:rPr lang="en-US" sz="2400" dirty="0" err="1">
                <a:latin typeface="Times New Roman" panose="02020603050405020304" pitchFamily="18" charset="0"/>
                <a:cs typeface="Times New Roman" panose="02020603050405020304" pitchFamily="18" charset="0"/>
              </a:rPr>
              <a:t>FirstYearStudent</a:t>
            </a:r>
            <a:r>
              <a:rPr lang="en-US" sz="2400" dirty="0">
                <a:latin typeface="Times New Roman" panose="02020603050405020304" pitchFamily="18" charset="0"/>
                <a:cs typeface="Times New Roman" panose="02020603050405020304" pitchFamily="18" charset="0"/>
              </a:rPr>
              <a:t>, the job is easier if </a:t>
            </a:r>
            <a:r>
              <a:rPr lang="en-US" sz="2400" dirty="0" err="1">
                <a:latin typeface="Times New Roman" panose="02020603050405020304" pitchFamily="18" charset="0"/>
                <a:cs typeface="Times New Roman" panose="02020603050405020304" pitchFamily="18" charset="0"/>
              </a:rPr>
              <a:t>FirstYearStudent</a:t>
            </a:r>
            <a:r>
              <a:rPr lang="en-US" sz="2400" dirty="0">
                <a:latin typeface="Times New Roman" panose="02020603050405020304" pitchFamily="18" charset="0"/>
                <a:cs typeface="Times New Roman" panose="02020603050405020304" pitchFamily="18" charset="0"/>
              </a:rPr>
              <a:t> is inherited from a class named Student. The </a:t>
            </a:r>
            <a:r>
              <a:rPr lang="en-US" sz="2400" dirty="0" err="1">
                <a:latin typeface="Times New Roman" panose="02020603050405020304" pitchFamily="18" charset="0"/>
                <a:cs typeface="Times New Roman" panose="02020603050405020304" pitchFamily="18" charset="0"/>
              </a:rPr>
              <a:t>FirstYearStudent</a:t>
            </a:r>
            <a:r>
              <a:rPr lang="en-US" sz="2400" dirty="0">
                <a:latin typeface="Times New Roman" panose="02020603050405020304" pitchFamily="18" charset="0"/>
                <a:cs typeface="Times New Roman" panose="02020603050405020304" pitchFamily="18" charset="0"/>
              </a:rPr>
              <a:t> class may require some additional data members and functions that other Student objects do not need. </a:t>
            </a:r>
          </a:p>
          <a:p>
            <a:r>
              <a:rPr lang="en-US" sz="2400" dirty="0">
                <a:latin typeface="Times New Roman" panose="02020603050405020304" pitchFamily="18" charset="0"/>
                <a:cs typeface="Times New Roman" panose="02020603050405020304" pitchFamily="18" charset="0"/>
              </a:rPr>
              <a:t>The </a:t>
            </a:r>
            <a:r>
              <a:rPr lang="en-US" sz="2400" dirty="0" err="1">
                <a:latin typeface="Times New Roman" panose="02020603050405020304" pitchFamily="18" charset="0"/>
                <a:cs typeface="Times New Roman" panose="02020603050405020304" pitchFamily="18" charset="0"/>
              </a:rPr>
              <a:t>FirstYearStudent</a:t>
            </a:r>
            <a:r>
              <a:rPr lang="en-US" sz="2400" dirty="0">
                <a:latin typeface="Times New Roman" panose="02020603050405020304" pitchFamily="18" charset="0"/>
                <a:cs typeface="Times New Roman" panose="02020603050405020304" pitchFamily="18" charset="0"/>
              </a:rPr>
              <a:t> class inherits from the Student class, or is derived from it. The Student class is called a parent class, base class, superclass, or ancestor. The </a:t>
            </a:r>
            <a:r>
              <a:rPr lang="en-US" sz="2400" dirty="0" err="1">
                <a:latin typeface="Times New Roman" panose="02020603050405020304" pitchFamily="18" charset="0"/>
                <a:cs typeface="Times New Roman" panose="02020603050405020304" pitchFamily="18" charset="0"/>
              </a:rPr>
              <a:t>FirstYearStudent</a:t>
            </a:r>
            <a:r>
              <a:rPr lang="en-US" sz="2400" dirty="0">
                <a:latin typeface="Times New Roman" panose="02020603050405020304" pitchFamily="18" charset="0"/>
                <a:cs typeface="Times New Roman" panose="02020603050405020304" pitchFamily="18" charset="0"/>
              </a:rPr>
              <a:t> class is called a child class, derived class, or descendant.</a:t>
            </a:r>
          </a:p>
          <a:p>
            <a:r>
              <a:rPr lang="en-US" sz="2400" dirty="0">
                <a:latin typeface="Times New Roman" panose="02020603050405020304" pitchFamily="18" charset="0"/>
                <a:cs typeface="Times New Roman" panose="02020603050405020304" pitchFamily="18" charset="0"/>
              </a:rPr>
              <a:t>A useful feature of C++ inheritance is that the descendant class can override a function from the parent. When overriding a function, we are substituting one version of the function for another. When a function in a derived class has the same function signature as a function in the base class, the function in the derived class will override the function in this base class.</a:t>
            </a:r>
          </a:p>
        </p:txBody>
      </p:sp>
      <p:pic>
        <p:nvPicPr>
          <p:cNvPr id="6" name="Picture 5" descr="A blue and red text on a black background&#10;&#10;AI-generated content may be incorrect.">
            <a:extLst>
              <a:ext uri="{FF2B5EF4-FFF2-40B4-BE49-F238E27FC236}">
                <a16:creationId xmlns:a16="http://schemas.microsoft.com/office/drawing/2014/main" id="{69E0D7C5-F9C6-D487-8FE1-7DCC2964BD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33587404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1724BD-A627-B0FD-433D-B96369F69A6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9EC96-A920-1F2C-872B-3A85332981D1}"/>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Understanding the Advantages Provided by Inheritance</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BAC0F1D5-67E6-FCAD-E13B-3ED7603E5207}"/>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Inheritance is considered a basic building block of an object-oriented programming. One major features of an object-oriented programming is the ability to create classes from those that already exist. </a:t>
            </a:r>
          </a:p>
          <a:p>
            <a:r>
              <a:rPr lang="en-US" sz="2400" dirty="0">
                <a:latin typeface="Times New Roman" panose="02020603050405020304" pitchFamily="18" charset="0"/>
                <a:cs typeface="Times New Roman" panose="02020603050405020304" pitchFamily="18" charset="0"/>
              </a:rPr>
              <a:t>Programs in which we derive new classes from existing classes offer advantages due to reusability. Reusability saves time because much of the code needed for our class are already written. Reusability improves the reliability of our program because the existing code has already been tested.</a:t>
            </a:r>
          </a:p>
          <a:p>
            <a:r>
              <a:rPr lang="en-US" sz="2400" dirty="0">
                <a:latin typeface="Times New Roman" panose="02020603050405020304" pitchFamily="18" charset="0"/>
                <a:cs typeface="Times New Roman" panose="02020603050405020304" pitchFamily="18" charset="0"/>
              </a:rPr>
              <a:t>When we understand how the base class works, we can focus on the complexity added as a result of the extension of the class. In a derived class, we can extend and revise a base class without corrupting the existing base class.</a:t>
            </a:r>
          </a:p>
        </p:txBody>
      </p:sp>
      <p:pic>
        <p:nvPicPr>
          <p:cNvPr id="6" name="Picture 5" descr="A blue and red text on a black background&#10;&#10;AI-generated content may be incorrect.">
            <a:extLst>
              <a:ext uri="{FF2B5EF4-FFF2-40B4-BE49-F238E27FC236}">
                <a16:creationId xmlns:a16="http://schemas.microsoft.com/office/drawing/2014/main" id="{32F5EA85-E675-B369-74D6-01D276643C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6934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E1FC61-DB8C-219C-44B8-C0F2895373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DFE63D-4F5D-4992-F92E-E7BA0D3F3488}"/>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Understanding the Advantages Provided by Inheritance</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97F02761-2B6F-CA9B-C45A-AD053917DC19}"/>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The reliability of a base class increases as more and more classes are derived from it. It is important for programmers to take the time to develop reliable base classes so that future programming will go much smoothly.</a:t>
            </a:r>
          </a:p>
        </p:txBody>
      </p:sp>
      <p:pic>
        <p:nvPicPr>
          <p:cNvPr id="6" name="Picture 5" descr="A blue and red text on a black background&#10;&#10;AI-generated content may be incorrect.">
            <a:extLst>
              <a:ext uri="{FF2B5EF4-FFF2-40B4-BE49-F238E27FC236}">
                <a16:creationId xmlns:a16="http://schemas.microsoft.com/office/drawing/2014/main" id="{17684AE1-8201-E786-1E4A-6620C65ED5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4843906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CF1BB-B729-B7BB-28B9-8A9E243DBE2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76D867-ADC4-3949-1F9D-0D40F47F7B53}"/>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Creating a Derive Class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7976ABA4-2FBF-98FC-8B2E-D9D266D504F7}"/>
              </a:ext>
            </a:extLst>
          </p:cNvPr>
          <p:cNvSpPr>
            <a:spLocks noGrp="1"/>
          </p:cNvSpPr>
          <p:nvPr>
            <p:ph idx="1"/>
          </p:nvPr>
        </p:nvSpPr>
        <p:spPr>
          <a:xfrm>
            <a:off x="838200" y="1066799"/>
            <a:ext cx="10669024" cy="5589833"/>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To create a derived class, we must include the following elements in the order listed: </a:t>
            </a:r>
          </a:p>
          <a:p>
            <a:r>
              <a:rPr lang="en-US" sz="2400" dirty="0">
                <a:latin typeface="Times New Roman" panose="02020603050405020304" pitchFamily="18" charset="0"/>
                <a:cs typeface="Times New Roman" panose="02020603050405020304" pitchFamily="18" charset="0"/>
              </a:rPr>
              <a:t>keyword class </a:t>
            </a:r>
          </a:p>
          <a:p>
            <a:r>
              <a:rPr lang="en-US" sz="2400" dirty="0">
                <a:latin typeface="Times New Roman" panose="02020603050405020304" pitchFamily="18" charset="0"/>
                <a:cs typeface="Times New Roman" panose="02020603050405020304" pitchFamily="18" charset="0"/>
              </a:rPr>
              <a:t>derived class name </a:t>
            </a:r>
          </a:p>
          <a:p>
            <a:r>
              <a:rPr lang="en-US" sz="2400" dirty="0">
                <a:latin typeface="Times New Roman" panose="02020603050405020304" pitchFamily="18" charset="0"/>
                <a:cs typeface="Times New Roman" panose="02020603050405020304" pitchFamily="18" charset="0"/>
              </a:rPr>
              <a:t>colon (:) </a:t>
            </a:r>
          </a:p>
          <a:p>
            <a:r>
              <a:rPr lang="en-US" sz="2400" dirty="0">
                <a:latin typeface="Times New Roman" panose="02020603050405020304" pitchFamily="18" charset="0"/>
                <a:cs typeface="Times New Roman" panose="02020603050405020304" pitchFamily="18" charset="0"/>
              </a:rPr>
              <a:t>class access specifier (public, private or protected) </a:t>
            </a:r>
          </a:p>
          <a:p>
            <a:r>
              <a:rPr lang="en-US" sz="2400" dirty="0">
                <a:latin typeface="Times New Roman" panose="02020603050405020304" pitchFamily="18" charset="0"/>
                <a:cs typeface="Times New Roman" panose="02020603050405020304" pitchFamily="18" charset="0"/>
              </a:rPr>
              <a:t>base class name </a:t>
            </a:r>
          </a:p>
          <a:p>
            <a:r>
              <a:rPr lang="en-US" sz="2400" dirty="0">
                <a:latin typeface="Times New Roman" panose="02020603050405020304" pitchFamily="18" charset="0"/>
                <a:cs typeface="Times New Roman" panose="02020603050405020304" pitchFamily="18" charset="0"/>
              </a:rPr>
              <a:t>opening brace </a:t>
            </a:r>
          </a:p>
          <a:p>
            <a:r>
              <a:rPr lang="en-US" sz="2400" dirty="0">
                <a:latin typeface="Times New Roman" panose="02020603050405020304" pitchFamily="18" charset="0"/>
                <a:cs typeface="Times New Roman" panose="02020603050405020304" pitchFamily="18" charset="0"/>
              </a:rPr>
              <a:t>class definition statements </a:t>
            </a:r>
          </a:p>
          <a:p>
            <a:r>
              <a:rPr lang="en-US" sz="2400" dirty="0">
                <a:latin typeface="Times New Roman" panose="02020603050405020304" pitchFamily="18" charset="0"/>
                <a:cs typeface="Times New Roman" panose="02020603050405020304" pitchFamily="18" charset="0"/>
              </a:rPr>
              <a:t>closing brace </a:t>
            </a:r>
          </a:p>
          <a:p>
            <a:r>
              <a:rPr lang="en-US" sz="2400" dirty="0">
                <a:latin typeface="Times New Roman" panose="02020603050405020304" pitchFamily="18" charset="0"/>
                <a:cs typeface="Times New Roman" panose="02020603050405020304" pitchFamily="18" charset="0"/>
              </a:rPr>
              <a:t>semicolon (;)</a:t>
            </a:r>
          </a:p>
        </p:txBody>
      </p:sp>
      <p:pic>
        <p:nvPicPr>
          <p:cNvPr id="6" name="Picture 5" descr="A blue and red text on a black background&#10;&#10;AI-generated content may be incorrect.">
            <a:extLst>
              <a:ext uri="{FF2B5EF4-FFF2-40B4-BE49-F238E27FC236}">
                <a16:creationId xmlns:a16="http://schemas.microsoft.com/office/drawing/2014/main" id="{92AC2DFA-58DD-BAF4-DEFE-3BE15B5752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spTree>
    <p:extLst>
      <p:ext uri="{BB962C8B-B14F-4D97-AF65-F5344CB8AC3E}">
        <p14:creationId xmlns:p14="http://schemas.microsoft.com/office/powerpoint/2010/main" val="14781456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535A80-2986-6F4F-0B5B-C36EF67767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69167F-FA39-8910-7749-A1C5A5D76682}"/>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Customer class is </a:t>
            </a:r>
            <a:r>
              <a:rPr lang="en-SG" sz="3200" b="1" dirty="0" err="1">
                <a:solidFill>
                  <a:srgbClr val="0000FF"/>
                </a:solidFill>
              </a:rPr>
              <a:t>drived</a:t>
            </a:r>
            <a:r>
              <a:rPr lang="en-SG" sz="3200" b="1" dirty="0">
                <a:solidFill>
                  <a:srgbClr val="0000FF"/>
                </a:solidFill>
              </a:rPr>
              <a:t> from the Person class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2864E216-4263-10DB-C040-F88FF19B8F5B}"/>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Listing4-1 shows how the Customer class is </a:t>
            </a:r>
            <a:r>
              <a:rPr lang="en-US" sz="2400" dirty="0" err="1">
                <a:latin typeface="Times New Roman" panose="02020603050405020304" pitchFamily="18" charset="0"/>
                <a:cs typeface="Times New Roman" panose="02020603050405020304" pitchFamily="18" charset="0"/>
              </a:rPr>
              <a:t>drived</a:t>
            </a:r>
            <a:r>
              <a:rPr lang="en-US" sz="2400" dirty="0">
                <a:latin typeface="Times New Roman" panose="02020603050405020304" pitchFamily="18" charset="0"/>
                <a:cs typeface="Times New Roman" panose="02020603050405020304" pitchFamily="18" charset="0"/>
              </a:rPr>
              <a:t> from the Person class. In the main function, we can see that a Customer object can use functions from both the base class and the derived class. The Customer class inherits the </a:t>
            </a:r>
            <a:r>
              <a:rPr lang="en-US" sz="2400" dirty="0" err="1">
                <a:latin typeface="Times New Roman" panose="02020603050405020304" pitchFamily="18" charset="0"/>
                <a:cs typeface="Times New Roman" panose="02020603050405020304" pitchFamily="18" charset="0"/>
              </a:rPr>
              <a:t>setFields</a:t>
            </a:r>
            <a:r>
              <a:rPr lang="en-US" sz="2400" dirty="0">
                <a:latin typeface="Times New Roman" panose="02020603050405020304" pitchFamily="18" charset="0"/>
                <a:cs typeface="Times New Roman" panose="02020603050405020304" pitchFamily="18" charset="0"/>
              </a:rPr>
              <a:t>() function and </a:t>
            </a:r>
            <a:r>
              <a:rPr lang="en-US" sz="2400" dirty="0" err="1">
                <a:latin typeface="Times New Roman" panose="02020603050405020304" pitchFamily="18" charset="0"/>
                <a:cs typeface="Times New Roman" panose="02020603050405020304" pitchFamily="18" charset="0"/>
              </a:rPr>
              <a:t>outputData</a:t>
            </a:r>
            <a:r>
              <a:rPr lang="en-US" sz="2400" dirty="0">
                <a:latin typeface="Times New Roman" panose="02020603050405020304" pitchFamily="18" charset="0"/>
                <a:cs typeface="Times New Roman" panose="02020603050405020304" pitchFamily="18" charset="0"/>
              </a:rPr>
              <a:t>() function from the Person class.</a:t>
            </a:r>
          </a:p>
        </p:txBody>
      </p:sp>
      <p:pic>
        <p:nvPicPr>
          <p:cNvPr id="6" name="Picture 5" descr="A blue and red text on a black background&#10;&#10;AI-generated content may be incorrect.">
            <a:extLst>
              <a:ext uri="{FF2B5EF4-FFF2-40B4-BE49-F238E27FC236}">
                <a16:creationId xmlns:a16="http://schemas.microsoft.com/office/drawing/2014/main" id="{C1083E9B-9C34-2D66-174F-2F8C29F6BD0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5" name="Picture 4" descr="A screen shot of a computer code&#10;&#10;AI-generated content may be incorrect.">
            <a:extLst>
              <a:ext uri="{FF2B5EF4-FFF2-40B4-BE49-F238E27FC236}">
                <a16:creationId xmlns:a16="http://schemas.microsoft.com/office/drawing/2014/main" id="{FCE9F127-52C6-05D5-1737-8FDB492031E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8633" y="2592632"/>
            <a:ext cx="6540500" cy="4064000"/>
          </a:xfrm>
          <a:prstGeom prst="rect">
            <a:avLst/>
          </a:prstGeom>
        </p:spPr>
      </p:pic>
    </p:spTree>
    <p:extLst>
      <p:ext uri="{BB962C8B-B14F-4D97-AF65-F5344CB8AC3E}">
        <p14:creationId xmlns:p14="http://schemas.microsoft.com/office/powerpoint/2010/main" val="4116527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4E17B-930F-8397-1094-9972445106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ABC1E9-169B-44C5-D475-03C55A8FB83A}"/>
              </a:ext>
            </a:extLst>
          </p:cNvPr>
          <p:cNvSpPr>
            <a:spLocks noGrp="1"/>
          </p:cNvSpPr>
          <p:nvPr>
            <p:ph type="title"/>
          </p:nvPr>
        </p:nvSpPr>
        <p:spPr>
          <a:xfrm>
            <a:off x="838200" y="141007"/>
            <a:ext cx="10515600" cy="925793"/>
          </a:xfrm>
        </p:spPr>
        <p:txBody>
          <a:bodyPr>
            <a:normAutofit/>
          </a:bodyPr>
          <a:lstStyle/>
          <a:p>
            <a:pPr algn="l"/>
            <a:r>
              <a:rPr lang="en-SG" sz="3200" b="1" dirty="0">
                <a:solidFill>
                  <a:srgbClr val="0000FF"/>
                </a:solidFill>
              </a:rPr>
              <a:t>Customer class is </a:t>
            </a:r>
            <a:r>
              <a:rPr lang="en-SG" sz="3200" b="1" dirty="0" err="1">
                <a:solidFill>
                  <a:srgbClr val="0000FF"/>
                </a:solidFill>
              </a:rPr>
              <a:t>drived</a:t>
            </a:r>
            <a:r>
              <a:rPr lang="en-SG" sz="3200" b="1" dirty="0">
                <a:solidFill>
                  <a:srgbClr val="0000FF"/>
                </a:solidFill>
              </a:rPr>
              <a:t> from the Person class</a:t>
            </a:r>
            <a:endParaRPr lang="en-SG" sz="3200" b="1" i="0" dirty="0">
              <a:solidFill>
                <a:srgbClr val="0000FF"/>
              </a:solidFill>
              <a:effectLst/>
            </a:endParaRPr>
          </a:p>
        </p:txBody>
      </p:sp>
      <p:sp>
        <p:nvSpPr>
          <p:cNvPr id="3" name="Content Placeholder 2">
            <a:extLst>
              <a:ext uri="{FF2B5EF4-FFF2-40B4-BE49-F238E27FC236}">
                <a16:creationId xmlns:a16="http://schemas.microsoft.com/office/drawing/2014/main" id="{B4D9AA53-741A-D535-F7C4-A0E534767A68}"/>
              </a:ext>
            </a:extLst>
          </p:cNvPr>
          <p:cNvSpPr>
            <a:spLocks noGrp="1"/>
          </p:cNvSpPr>
          <p:nvPr>
            <p:ph idx="1"/>
          </p:nvPr>
        </p:nvSpPr>
        <p:spPr>
          <a:xfrm>
            <a:off x="838200" y="1066799"/>
            <a:ext cx="10669024" cy="5589833"/>
          </a:xfrm>
        </p:spPr>
        <p:txBody>
          <a:bodyPr>
            <a:noAutofit/>
          </a:bodyPr>
          <a:lstStyle/>
          <a:p>
            <a:r>
              <a:rPr lang="en-US" sz="2400" dirty="0">
                <a:latin typeface="Times New Roman" panose="02020603050405020304" pitchFamily="18" charset="0"/>
                <a:cs typeface="Times New Roman" panose="02020603050405020304" pitchFamily="18" charset="0"/>
              </a:rPr>
              <a:t>Listing4-1 shows how the Customer class is </a:t>
            </a:r>
            <a:r>
              <a:rPr lang="en-US" sz="2400" dirty="0" err="1">
                <a:latin typeface="Times New Roman" panose="02020603050405020304" pitchFamily="18" charset="0"/>
                <a:cs typeface="Times New Roman" panose="02020603050405020304" pitchFamily="18" charset="0"/>
              </a:rPr>
              <a:t>drived</a:t>
            </a:r>
            <a:r>
              <a:rPr lang="en-US" sz="2400" dirty="0">
                <a:latin typeface="Times New Roman" panose="02020603050405020304" pitchFamily="18" charset="0"/>
                <a:cs typeface="Times New Roman" panose="02020603050405020304" pitchFamily="18" charset="0"/>
              </a:rPr>
              <a:t> from the Person class. In the main function, we can see that a Customer object can use functions from both the base class and the derived class. The Customer class inherits the </a:t>
            </a:r>
            <a:r>
              <a:rPr lang="en-US" sz="2400" dirty="0" err="1">
                <a:latin typeface="Times New Roman" panose="02020603050405020304" pitchFamily="18" charset="0"/>
                <a:cs typeface="Times New Roman" panose="02020603050405020304" pitchFamily="18" charset="0"/>
              </a:rPr>
              <a:t>setFields</a:t>
            </a:r>
            <a:r>
              <a:rPr lang="en-US" sz="2400" dirty="0">
                <a:latin typeface="Times New Roman" panose="02020603050405020304" pitchFamily="18" charset="0"/>
                <a:cs typeface="Times New Roman" panose="02020603050405020304" pitchFamily="18" charset="0"/>
              </a:rPr>
              <a:t>() function and </a:t>
            </a:r>
            <a:r>
              <a:rPr lang="en-US" sz="2400" dirty="0" err="1">
                <a:latin typeface="Times New Roman" panose="02020603050405020304" pitchFamily="18" charset="0"/>
                <a:cs typeface="Times New Roman" panose="02020603050405020304" pitchFamily="18" charset="0"/>
              </a:rPr>
              <a:t>outputData</a:t>
            </a:r>
            <a:r>
              <a:rPr lang="en-US" sz="2400" dirty="0">
                <a:latin typeface="Times New Roman" panose="02020603050405020304" pitchFamily="18" charset="0"/>
                <a:cs typeface="Times New Roman" panose="02020603050405020304" pitchFamily="18" charset="0"/>
              </a:rPr>
              <a:t>() function from the Person class.</a:t>
            </a:r>
          </a:p>
        </p:txBody>
      </p:sp>
      <p:pic>
        <p:nvPicPr>
          <p:cNvPr id="6" name="Picture 5" descr="A blue and red text on a black background&#10;&#10;AI-generated content may be incorrect.">
            <a:extLst>
              <a:ext uri="{FF2B5EF4-FFF2-40B4-BE49-F238E27FC236}">
                <a16:creationId xmlns:a16="http://schemas.microsoft.com/office/drawing/2014/main" id="{36D09468-0181-42DA-D62C-BA33541FDB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61945" y="201367"/>
            <a:ext cx="1183710" cy="665837"/>
          </a:xfrm>
          <a:prstGeom prst="rect">
            <a:avLst/>
          </a:prstGeom>
        </p:spPr>
      </p:pic>
      <p:pic>
        <p:nvPicPr>
          <p:cNvPr id="7" name="Picture 6" descr="A screenshot of a computer code&#10;&#10;AI-generated content may be incorrect.">
            <a:extLst>
              <a:ext uri="{FF2B5EF4-FFF2-40B4-BE49-F238E27FC236}">
                <a16:creationId xmlns:a16="http://schemas.microsoft.com/office/drawing/2014/main" id="{4806FDC5-FA2B-10AB-54DB-39500F3A985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14734" y="2688665"/>
            <a:ext cx="5943600" cy="3708400"/>
          </a:xfrm>
          <a:prstGeom prst="rect">
            <a:avLst/>
          </a:prstGeom>
        </p:spPr>
      </p:pic>
    </p:spTree>
    <p:extLst>
      <p:ext uri="{BB962C8B-B14F-4D97-AF65-F5344CB8AC3E}">
        <p14:creationId xmlns:p14="http://schemas.microsoft.com/office/powerpoint/2010/main" val="32546448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2013 - 2022 Theme</Template>
  <TotalTime>2415</TotalTime>
  <Words>1915</Words>
  <Application>Microsoft Macintosh PowerPoint</Application>
  <PresentationFormat>Widescreen</PresentationFormat>
  <Paragraphs>108</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Aptos</vt:lpstr>
      <vt:lpstr>Aptos Display</vt:lpstr>
      <vt:lpstr>Arial</vt:lpstr>
      <vt:lpstr>Times New Roman</vt:lpstr>
      <vt:lpstr>Office Theme</vt:lpstr>
      <vt:lpstr>Study Unit 4 Understanding Inheritance</vt:lpstr>
      <vt:lpstr>Learning Outcomes</vt:lpstr>
      <vt:lpstr>Overview</vt:lpstr>
      <vt:lpstr>Understanding Inheritance</vt:lpstr>
      <vt:lpstr>Understanding the Advantages Provided by Inheritance</vt:lpstr>
      <vt:lpstr>Understanding the Advantages Provided by Inheritance</vt:lpstr>
      <vt:lpstr>Creating a Derive Class</vt:lpstr>
      <vt:lpstr>Customer class is drived from the Person class</vt:lpstr>
      <vt:lpstr>Customer class is drived from the Person class</vt:lpstr>
      <vt:lpstr>Understanding Inheritance Restrictions</vt:lpstr>
      <vt:lpstr>Understanding Inheritance Restrictions</vt:lpstr>
      <vt:lpstr>Choosing the Class Access Specifier</vt:lpstr>
      <vt:lpstr>Choosing the Class Access Specifier</vt:lpstr>
      <vt:lpstr>Overriding Inherited Access</vt:lpstr>
      <vt:lpstr>Overriding Inherited Access</vt:lpstr>
      <vt:lpstr>Overriding and Overloading Parent Class Functions</vt:lpstr>
      <vt:lpstr>Overriding and Overloading Parent Class Functions</vt:lpstr>
      <vt:lpstr>Overriding and Overloading Parent Class Functions</vt:lpstr>
      <vt:lpstr>Overriding and Overloading Parent Class Functions</vt:lpstr>
      <vt:lpstr>Providing for Base Class Construction</vt:lpstr>
      <vt:lpstr>Providing for Base Class Construction</vt:lpstr>
      <vt:lpstr>Providing for Base Class Construction</vt:lpstr>
      <vt:lpstr>Using Multiple Inheritance</vt:lpstr>
      <vt:lpstr>Using Multiple Inheritance</vt:lpstr>
      <vt:lpstr>Using Multiple Inheritance</vt:lpstr>
      <vt:lpstr>Using Multiple Inheritance</vt:lpstr>
      <vt:lpstr>Disadvantages of Using Multiple Inheritance</vt:lpstr>
      <vt:lpstr>Using Virtual Classes</vt:lpstr>
      <vt:lpstr>Using Virtual Classes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Decision Tree</dc:title>
  <dc:creator>paul_</dc:creator>
  <cp:lastModifiedBy>botapaul9</cp:lastModifiedBy>
  <cp:revision>62</cp:revision>
  <dcterms:created xsi:type="dcterms:W3CDTF">2022-11-08T11:57:54Z</dcterms:created>
  <dcterms:modified xsi:type="dcterms:W3CDTF">2025-09-16T07:56:01Z</dcterms:modified>
</cp:coreProperties>
</file>