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8"/>
  </p:notesMasterIdLst>
  <p:sldIdLst>
    <p:sldId id="256" r:id="rId2"/>
    <p:sldId id="265" r:id="rId3"/>
    <p:sldId id="266" r:id="rId4"/>
    <p:sldId id="316" r:id="rId5"/>
    <p:sldId id="267" r:id="rId6"/>
    <p:sldId id="301" r:id="rId7"/>
    <p:sldId id="320" r:id="rId8"/>
    <p:sldId id="268" r:id="rId9"/>
    <p:sldId id="269"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294" r:id="rId25"/>
    <p:sldId id="318"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3"/>
    <p:restoredTop sz="95477"/>
  </p:normalViewPr>
  <p:slideViewPr>
    <p:cSldViewPr snapToGrid="0">
      <p:cViewPr varScale="1">
        <p:scale>
          <a:sx n="102" d="100"/>
          <a:sy n="102" d="100"/>
        </p:scale>
        <p:origin x="3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FE24-38F7-9540-B406-616F7F2EC97E}" type="datetimeFigureOut">
              <a:rPr lang="en-US" smtClean="0"/>
              <a:t>9/2/25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21281-9CA8-2A43-871C-D5959F479444}" type="slidenum">
              <a:rPr lang="en-US" smtClean="0"/>
              <a:t>‹#›</a:t>
            </a:fld>
            <a:endParaRPr lang="en-US"/>
          </a:p>
        </p:txBody>
      </p:sp>
    </p:spTree>
    <p:extLst>
      <p:ext uri="{BB962C8B-B14F-4D97-AF65-F5344CB8AC3E}">
        <p14:creationId xmlns:p14="http://schemas.microsoft.com/office/powerpoint/2010/main" val="396135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Encapsulation in </a:t>
            </a:r>
            <a:r>
              <a:rPr lang="en-SG" b="1" dirty="0"/>
              <a:t>object-oriented programming (OOP)</a:t>
            </a:r>
            <a:r>
              <a:rPr lang="en-SG" dirty="0"/>
              <a:t> is the principle of </a:t>
            </a:r>
            <a:r>
              <a:rPr lang="en-SG" b="1" dirty="0"/>
              <a:t>bundling data (variables) and the methods (functions) that operate on that data into a single unit (a class)</a:t>
            </a:r>
            <a:r>
              <a:rPr lang="en-SG" dirty="0"/>
              <a:t>, while also controlling access to that data.</a:t>
            </a:r>
          </a:p>
          <a:p>
            <a:r>
              <a:rPr lang="en-SG" b="1" dirty="0"/>
              <a:t>Key Ideas:</a:t>
            </a:r>
          </a:p>
          <a:p>
            <a:pPr>
              <a:buFont typeface="Arial" panose="020B0604020202020204" pitchFamily="34" charset="0"/>
              <a:buChar char="•"/>
            </a:pPr>
            <a:r>
              <a:rPr lang="en-SG" b="1" dirty="0"/>
              <a:t>Data Hiding:</a:t>
            </a:r>
            <a:r>
              <a:rPr lang="en-SG" dirty="0"/>
              <a:t> Class members are marked private, protected, or public to restrict direct access.</a:t>
            </a:r>
          </a:p>
          <a:p>
            <a:pPr>
              <a:buFont typeface="Arial" panose="020B0604020202020204" pitchFamily="34" charset="0"/>
              <a:buChar char="•"/>
            </a:pPr>
            <a:r>
              <a:rPr lang="en-SG" b="1" dirty="0"/>
              <a:t>Controlled Access:</a:t>
            </a:r>
            <a:r>
              <a:rPr lang="en-SG" dirty="0"/>
              <a:t> Access to private data is provided through </a:t>
            </a:r>
            <a:r>
              <a:rPr lang="en-SG" b="1" dirty="0"/>
              <a:t>public methods</a:t>
            </a:r>
            <a:r>
              <a:rPr lang="en-SG" dirty="0"/>
              <a:t> (getters and setters).</a:t>
            </a:r>
          </a:p>
          <a:p>
            <a:pPr>
              <a:buFont typeface="Arial" panose="020B0604020202020204" pitchFamily="34" charset="0"/>
              <a:buChar char="•"/>
            </a:pPr>
            <a:r>
              <a:rPr lang="en-SG" b="1" dirty="0"/>
              <a:t>Modularity:</a:t>
            </a:r>
            <a:r>
              <a:rPr lang="en-SG" dirty="0"/>
              <a:t> Objects manage their own state; outside code cannot alter data directly unless permitted.</a:t>
            </a:r>
          </a:p>
          <a:p>
            <a:endParaRPr lang="en-US" dirty="0"/>
          </a:p>
        </p:txBody>
      </p:sp>
      <p:sp>
        <p:nvSpPr>
          <p:cNvPr id="4" name="Slide Number Placeholder 3"/>
          <p:cNvSpPr>
            <a:spLocks noGrp="1"/>
          </p:cNvSpPr>
          <p:nvPr>
            <p:ph type="sldNum" sz="quarter" idx="5"/>
          </p:nvPr>
        </p:nvSpPr>
        <p:spPr/>
        <p:txBody>
          <a:bodyPr/>
          <a:lstStyle/>
          <a:p>
            <a:fld id="{EE721281-9CA8-2A43-871C-D5959F479444}" type="slidenum">
              <a:rPr lang="en-US" smtClean="0"/>
              <a:t>5</a:t>
            </a:fld>
            <a:endParaRPr lang="en-US"/>
          </a:p>
        </p:txBody>
      </p:sp>
    </p:spTree>
    <p:extLst>
      <p:ext uri="{BB962C8B-B14F-4D97-AF65-F5344CB8AC3E}">
        <p14:creationId xmlns:p14="http://schemas.microsoft.com/office/powerpoint/2010/main" val="218315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5F385-5F15-1C37-19C5-AFC19FF3C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84657-093C-DE0F-15F0-37F4B9074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4BE33-1EFC-8937-00CC-28C9716FB3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B27962-1809-FAB9-0713-F22158E64CEA}"/>
              </a:ext>
            </a:extLst>
          </p:cNvPr>
          <p:cNvSpPr>
            <a:spLocks noGrp="1"/>
          </p:cNvSpPr>
          <p:nvPr>
            <p:ph type="sldNum" sz="quarter" idx="5"/>
          </p:nvPr>
        </p:nvSpPr>
        <p:spPr/>
        <p:txBody>
          <a:bodyPr/>
          <a:lstStyle/>
          <a:p>
            <a:fld id="{EE721281-9CA8-2A43-871C-D5959F479444}" type="slidenum">
              <a:rPr lang="en-US" smtClean="0"/>
              <a:t>6</a:t>
            </a:fld>
            <a:endParaRPr lang="en-US"/>
          </a:p>
        </p:txBody>
      </p:sp>
    </p:spTree>
    <p:extLst>
      <p:ext uri="{BB962C8B-B14F-4D97-AF65-F5344CB8AC3E}">
        <p14:creationId xmlns:p14="http://schemas.microsoft.com/office/powerpoint/2010/main" val="80358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F4CB0-234F-5B7B-7C64-01D90716AF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E09DC-199B-A735-F053-F09B0E9698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209D68-79C2-8345-53AB-A0AD02D3D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DCAE18-6F9A-7F3A-8C42-F9E44BCC79B0}"/>
              </a:ext>
            </a:extLst>
          </p:cNvPr>
          <p:cNvSpPr>
            <a:spLocks noGrp="1"/>
          </p:cNvSpPr>
          <p:nvPr>
            <p:ph type="sldNum" sz="quarter" idx="5"/>
          </p:nvPr>
        </p:nvSpPr>
        <p:spPr/>
        <p:txBody>
          <a:bodyPr/>
          <a:lstStyle/>
          <a:p>
            <a:fld id="{EE721281-9CA8-2A43-871C-D5959F479444}" type="slidenum">
              <a:rPr lang="en-US" smtClean="0"/>
              <a:t>7</a:t>
            </a:fld>
            <a:endParaRPr lang="en-US"/>
          </a:p>
        </p:txBody>
      </p:sp>
    </p:spTree>
    <p:extLst>
      <p:ext uri="{BB962C8B-B14F-4D97-AF65-F5344CB8AC3E}">
        <p14:creationId xmlns:p14="http://schemas.microsoft.com/office/powerpoint/2010/main" val="50439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21281-9CA8-2A43-871C-D5959F479444}" type="slidenum">
              <a:rPr lang="en-US" smtClean="0"/>
              <a:t>24</a:t>
            </a:fld>
            <a:endParaRPr lang="en-US"/>
          </a:p>
        </p:txBody>
      </p:sp>
    </p:spTree>
    <p:extLst>
      <p:ext uri="{BB962C8B-B14F-4D97-AF65-F5344CB8AC3E}">
        <p14:creationId xmlns:p14="http://schemas.microsoft.com/office/powerpoint/2010/main" val="334092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1A3AD-DC68-12E3-0C30-10ACE97CE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5FAE-2929-EBF1-E9ED-A1B6528FAE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378029-CCA2-CD17-2B03-9EB225E90A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3528BB-72D7-9C2C-C630-376B8B83A1DA}"/>
              </a:ext>
            </a:extLst>
          </p:cNvPr>
          <p:cNvSpPr>
            <a:spLocks noGrp="1"/>
          </p:cNvSpPr>
          <p:nvPr>
            <p:ph type="sldNum" sz="quarter" idx="5"/>
          </p:nvPr>
        </p:nvSpPr>
        <p:spPr/>
        <p:txBody>
          <a:bodyPr/>
          <a:lstStyle/>
          <a:p>
            <a:fld id="{EE721281-9CA8-2A43-871C-D5959F479444}" type="slidenum">
              <a:rPr lang="en-US" smtClean="0"/>
              <a:t>25</a:t>
            </a:fld>
            <a:endParaRPr lang="en-US"/>
          </a:p>
        </p:txBody>
      </p:sp>
    </p:spTree>
    <p:extLst>
      <p:ext uri="{BB962C8B-B14F-4D97-AF65-F5344CB8AC3E}">
        <p14:creationId xmlns:p14="http://schemas.microsoft.com/office/powerpoint/2010/main" val="209179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38E1-6C1E-5C4C-3CB4-20F3BEDDE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F9EAE-5D11-3A58-202C-92D2235092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146416-9A5F-C092-456C-C59C72D334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C62F11-6A59-F33B-2776-2080AF7A4963}"/>
              </a:ext>
            </a:extLst>
          </p:cNvPr>
          <p:cNvSpPr>
            <a:spLocks noGrp="1"/>
          </p:cNvSpPr>
          <p:nvPr>
            <p:ph type="sldNum" sz="quarter" idx="5"/>
          </p:nvPr>
        </p:nvSpPr>
        <p:spPr/>
        <p:txBody>
          <a:bodyPr/>
          <a:lstStyle/>
          <a:p>
            <a:fld id="{EE721281-9CA8-2A43-871C-D5959F479444}" type="slidenum">
              <a:rPr lang="en-US" smtClean="0"/>
              <a:t>26</a:t>
            </a:fld>
            <a:endParaRPr lang="en-US"/>
          </a:p>
        </p:txBody>
      </p:sp>
    </p:spTree>
    <p:extLst>
      <p:ext uri="{BB962C8B-B14F-4D97-AF65-F5344CB8AC3E}">
        <p14:creationId xmlns:p14="http://schemas.microsoft.com/office/powerpoint/2010/main" val="257640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413-B273-4F93-465F-255FD7B729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560C14-70D7-632E-BB63-5065EAF25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14E3D5-E5F4-2463-2F99-757C804C3609}"/>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CF430958-15F6-302D-E24C-48BBFFEB48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4A37CA-D6C0-DCB5-0618-DB62D51FAEB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7935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7352-E3F6-7EA0-A398-5C5519D147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AD36CB-238C-4FF4-145B-BEAE9FFC4B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6830C3-BC94-DDB7-5581-C8769DE85B5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3550EAC4-75B0-5F2C-A582-9308FAE211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EC9E6-7A06-4DAB-DB12-DE41A17015D7}"/>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71661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CB36E-E13B-AB27-127F-755FA349B5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A12265-07A5-70E2-A756-1FAFD450C7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3237F-C5A3-4A6B-31CF-05D269DA70D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61318AA6-C3D3-9D46-62DC-F7DE980856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53C484-E874-CE69-480E-E8D8F0035A5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6623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732-F79C-5731-4275-A15244EB93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153F95-EF75-0EBE-B4D3-D46539FD0E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CD802E-DE32-7641-F62B-3CFF1C3BC1E0}"/>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81A426B5-2DD5-18DA-F928-E660A79176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6DD155-4B53-FE14-2288-63F0D88DD9F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80349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EF16-AEA8-FBDB-4519-058FACDB83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16FD25-A74E-285E-E01F-9DE85CF7AE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5CAEF-6737-880F-0D5F-384114CBB16C}"/>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859FDBC5-ED42-9660-A457-28BCE4185B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412D2AE-0288-98FA-EF5C-EC88CCC058E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6572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0AFA-6E5E-C964-44A3-7F13043F4A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7E9F5A-C1A5-7C5E-8C32-8B1CBB0EDB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B429D6-6733-97EF-0BB7-C66044092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04B027-6BEF-4221-F4F4-263C6FAF5391}"/>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E65082BE-D59A-DB1F-1526-8AE220103D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E06173-2147-9F0C-DAE7-686395685990}"/>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69068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682F-6C59-2C02-7142-C753CBAFA2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0CEBBC-BCF8-6FAD-716E-4433A10F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ACEC93-956D-1475-EDA4-1B5F566C81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1CBFCD-57E6-FD48-C2F4-0A0EF43BD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04E965-376E-C1D5-A1B5-D2D665DA4C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CF2F4C-C73A-3BCC-0FED-63357298A77F}"/>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8" name="Footer Placeholder 7">
            <a:extLst>
              <a:ext uri="{FF2B5EF4-FFF2-40B4-BE49-F238E27FC236}">
                <a16:creationId xmlns:a16="http://schemas.microsoft.com/office/drawing/2014/main" id="{B5303412-6141-DB3C-7307-84E98A75636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28B9F1D-6AAD-60A2-C71F-54ECD95BEE2B}"/>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92979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108-2DFD-D282-6257-388CA6A180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9E9510-4203-B86A-5AC4-1FD0F4BDF92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4" name="Footer Placeholder 3">
            <a:extLst>
              <a:ext uri="{FF2B5EF4-FFF2-40B4-BE49-F238E27FC236}">
                <a16:creationId xmlns:a16="http://schemas.microsoft.com/office/drawing/2014/main" id="{98672E22-2FAF-22A0-F735-5A62E6288CA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397E8A6-58DF-2085-3DF5-7BDC838BB378}"/>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2697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323B1-78B8-455F-F389-65F84DD2DA47}"/>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3" name="Footer Placeholder 2">
            <a:extLst>
              <a:ext uri="{FF2B5EF4-FFF2-40B4-BE49-F238E27FC236}">
                <a16:creationId xmlns:a16="http://schemas.microsoft.com/office/drawing/2014/main" id="{E76DA3B0-E736-F5B0-E93B-60EA7AA2410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A806F9-6E56-7E21-80E0-89DCF241AFFD}"/>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639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3B57-4896-13D8-885F-449A81170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008DD3-157A-54A1-3F4C-B22D9774D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330115-EA07-8EB1-FDCA-5B49029C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DAF491-25C3-E2A6-9FA6-CF549E98B0D9}"/>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0D1DDB11-AFE1-3B50-3D30-C300D9076F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1B1874-9EBA-C886-ADE2-EAD69CC8F8E2}"/>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5603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B37A-9116-1358-F136-907BF5CE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2CD0A5-7551-EC31-DA32-7EEA07EC6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2B98F-DD7B-6B7E-DA1F-D7D2F8CEE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5BCB7-45F9-5CE5-22A4-C394204669BA}"/>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521745D1-9A72-17A0-8AF4-45310FA1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690DF-9130-219D-5412-981E029683DF}"/>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0664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37593-579E-60A0-2A1F-E1D619F1F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91E2CD-A935-AF0B-6B80-38D5F7811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C68781-F869-0208-33C4-9360C699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13679062-D027-17FB-E62A-9BF2240E2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4897AD40-9F78-C969-7174-3C47AD526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D1EBE2-78D8-4689-B2BE-8A904EC78056}" type="slidenum">
              <a:rPr lang="en-SG" smtClean="0"/>
              <a:t>‹#›</a:t>
            </a:fld>
            <a:endParaRPr lang="en-SG"/>
          </a:p>
        </p:txBody>
      </p:sp>
    </p:spTree>
    <p:extLst>
      <p:ext uri="{BB962C8B-B14F-4D97-AF65-F5344CB8AC3E}">
        <p14:creationId xmlns:p14="http://schemas.microsoft.com/office/powerpoint/2010/main" val="14844982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7CE9-ADCA-254F-D831-D136B5BCED63}"/>
              </a:ext>
            </a:extLst>
          </p:cNvPr>
          <p:cNvSpPr>
            <a:spLocks noGrp="1"/>
          </p:cNvSpPr>
          <p:nvPr>
            <p:ph type="ctrTitle"/>
          </p:nvPr>
        </p:nvSpPr>
        <p:spPr/>
        <p:txBody>
          <a:bodyPr>
            <a:normAutofit fontScale="90000"/>
          </a:bodyPr>
          <a:lstStyle/>
          <a:p>
            <a:r>
              <a:rPr lang="en-SG" b="1" dirty="0">
                <a:solidFill>
                  <a:srgbClr val="0000FF"/>
                </a:solidFill>
              </a:rPr>
              <a:t>Study Unit 3</a:t>
            </a:r>
            <a:br>
              <a:rPr lang="en-SG" dirty="0">
                <a:solidFill>
                  <a:srgbClr val="0000FF"/>
                </a:solidFill>
              </a:rPr>
            </a:br>
            <a:r>
              <a:rPr lang="en-SG" b="1" dirty="0">
                <a:solidFill>
                  <a:srgbClr val="0000FF"/>
                </a:solidFill>
              </a:rPr>
              <a:t>Understanding Inheritance</a:t>
            </a:r>
            <a:br>
              <a:rPr lang="en-SG" b="1" dirty="0">
                <a:solidFill>
                  <a:srgbClr val="0000FF"/>
                </a:solidFill>
              </a:rPr>
            </a:br>
            <a:endParaRPr lang="en-SG" dirty="0">
              <a:solidFill>
                <a:srgbClr val="0000FF"/>
              </a:solidFill>
            </a:endParaRPr>
          </a:p>
        </p:txBody>
      </p:sp>
      <p:sp>
        <p:nvSpPr>
          <p:cNvPr id="3" name="Subtitle 2">
            <a:extLst>
              <a:ext uri="{FF2B5EF4-FFF2-40B4-BE49-F238E27FC236}">
                <a16:creationId xmlns:a16="http://schemas.microsoft.com/office/drawing/2014/main" id="{03798AA5-16BC-8AC5-9193-5E5872C2E6D6}"/>
              </a:ext>
            </a:extLst>
          </p:cNvPr>
          <p:cNvSpPr>
            <a:spLocks noGrp="1"/>
          </p:cNvSpPr>
          <p:nvPr>
            <p:ph type="subTitle" idx="1"/>
          </p:nvPr>
        </p:nvSpPr>
        <p:spPr/>
        <p:txBody>
          <a:bodyPr/>
          <a:lstStyle/>
          <a:p>
            <a:r>
              <a:rPr lang="en-SG"/>
              <a:t>02-Sep-25</a:t>
            </a:r>
            <a:endParaRPr lang="en-SG" dirty="0"/>
          </a:p>
        </p:txBody>
      </p:sp>
    </p:spTree>
    <p:extLst>
      <p:ext uri="{BB962C8B-B14F-4D97-AF65-F5344CB8AC3E}">
        <p14:creationId xmlns:p14="http://schemas.microsoft.com/office/powerpoint/2010/main" val="50470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5B27-FED8-0405-A744-A72391A4E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ED595-5F12-83E8-61FD-5F9556932C48}"/>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Operators – The General Rule</a:t>
            </a:r>
          </a:p>
        </p:txBody>
      </p:sp>
      <p:sp>
        <p:nvSpPr>
          <p:cNvPr id="3" name="Content Placeholder 2">
            <a:extLst>
              <a:ext uri="{FF2B5EF4-FFF2-40B4-BE49-F238E27FC236}">
                <a16:creationId xmlns:a16="http://schemas.microsoft.com/office/drawing/2014/main" id="{7D1A1811-D6AD-31A6-F610-7C7C9E68F149}"/>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Operator overloading is the process by which apply operators to our own abstract data types. The +, -, * and / symbols make it easy to work with built-in data types such as int and double. Classes contain a variety of data members. If we want the compiler to perform arithmetic with two objects, we must tell the compiler what we need. </a:t>
            </a:r>
          </a:p>
          <a:p>
            <a:pPr marL="0" indent="0">
              <a:buNone/>
            </a:pPr>
            <a:r>
              <a:rPr lang="en-US" sz="2400" dirty="0">
                <a:latin typeface="Times New Roman" panose="02020603050405020304" pitchFamily="18" charset="0"/>
                <a:cs typeface="Times New Roman" panose="02020603050405020304" pitchFamily="18" charset="0"/>
              </a:rPr>
              <a:t>We must overload an operator by making it a function; subsequently, we can use it just like any other function. There is no need to overload every available operator for each defined class. We choose the operator that we need, and which make sense for our class. </a:t>
            </a:r>
          </a:p>
          <a:p>
            <a:pPr marL="0" indent="0">
              <a:buNone/>
            </a:pPr>
            <a:r>
              <a:rPr lang="en-US" sz="2400" dirty="0">
                <a:latin typeface="Times New Roman" panose="02020603050405020304" pitchFamily="18" charset="0"/>
                <a:cs typeface="Times New Roman" panose="02020603050405020304" pitchFamily="18" charset="0"/>
              </a:rPr>
              <a:t>C++ operators are classified as unary or binary, depending on whether they take one or two parameters, respectively. If an operator is usually defined as a unary, we cannot overload it to become binary, and vice versa. Associativity refers to the order in which actions within an expression are carried out. We cannot change associativity when we overload operators. We cannot change the normal precedence of any operator.</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C7C961E1-72BA-E9AD-E817-087891D25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72844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40989-5660-E90D-87CD-AD1878457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FDC2FE-EEAD-4C70-E794-FF13D45ABCDC}"/>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Operators – The General Rule</a:t>
            </a:r>
          </a:p>
        </p:txBody>
      </p:sp>
      <p:sp>
        <p:nvSpPr>
          <p:cNvPr id="3" name="Content Placeholder 2">
            <a:extLst>
              <a:ext uri="{FF2B5EF4-FFF2-40B4-BE49-F238E27FC236}">
                <a16:creationId xmlns:a16="http://schemas.microsoft.com/office/drawing/2014/main" id="{F520744C-9142-8936-5FE4-501BA7F2E24E}"/>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Associativity refers to the order in which actions within an expression are carried out. We cannot change associativity when we overload operators. We cannot change the normal precedence of any operator. We cannot overload an operator we invent, e.g. $. The five operators that cannot be overloaded are: </a:t>
            </a:r>
          </a:p>
        </p:txBody>
      </p:sp>
      <p:pic>
        <p:nvPicPr>
          <p:cNvPr id="6" name="Picture 5" descr="A blue and red text on a black background&#10;&#10;AI-generated content may be incorrect.">
            <a:extLst>
              <a:ext uri="{FF2B5EF4-FFF2-40B4-BE49-F238E27FC236}">
                <a16:creationId xmlns:a16="http://schemas.microsoft.com/office/drawing/2014/main" id="{CBBA7D12-FEF1-E787-38A7-A23071C6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white background with black text&#10;&#10;AI-generated content may be incorrect.">
            <a:extLst>
              <a:ext uri="{FF2B5EF4-FFF2-40B4-BE49-F238E27FC236}">
                <a16:creationId xmlns:a16="http://schemas.microsoft.com/office/drawing/2014/main" id="{F0F5A4D5-BE32-D01E-937E-2ECA3F9AE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84" y="2789483"/>
            <a:ext cx="3746500" cy="2578100"/>
          </a:xfrm>
          <a:prstGeom prst="rect">
            <a:avLst/>
          </a:prstGeom>
        </p:spPr>
      </p:pic>
    </p:spTree>
    <p:extLst>
      <p:ext uri="{BB962C8B-B14F-4D97-AF65-F5344CB8AC3E}">
        <p14:creationId xmlns:p14="http://schemas.microsoft.com/office/powerpoint/2010/main" val="140063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28F34-36DD-EE4F-4A9A-FD3CE164F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B8DC8-E260-4B05-C3DC-47F848BFF52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an Arithmetic Operator</a:t>
            </a:r>
          </a:p>
        </p:txBody>
      </p:sp>
      <p:sp>
        <p:nvSpPr>
          <p:cNvPr id="3" name="Content Placeholder 2">
            <a:extLst>
              <a:ext uri="{FF2B5EF4-FFF2-40B4-BE49-F238E27FC236}">
                <a16:creationId xmlns:a16="http://schemas.microsoft.com/office/drawing/2014/main" id="{9F3D4AC1-429E-5FDC-63AD-2C050959BD4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Demo-3-3 shows an Employee class containing an operator+() function and an operator-() function. We have specified the rules for applying the + and the – operators on two Employee instances. </a:t>
            </a:r>
          </a:p>
          <a:p>
            <a:pPr marL="0" indent="0">
              <a:buNone/>
            </a:pPr>
            <a:r>
              <a:rPr lang="en-US" sz="2400" dirty="0">
                <a:latin typeface="Times New Roman" panose="02020603050405020304" pitchFamily="18" charset="0"/>
                <a:cs typeface="Times New Roman" panose="02020603050405020304" pitchFamily="18" charset="0"/>
              </a:rPr>
              <a:t>Both operator functions return a double; the + operator returns the sum of their salary, and the – operator returns the difference of their salary. We may overload other arithmetic operators and specify other reasonable rules. </a:t>
            </a:r>
          </a:p>
          <a:p>
            <a:pPr marL="0" indent="0">
              <a:buNone/>
            </a:pPr>
            <a:r>
              <a:rPr lang="en-US" sz="2400" dirty="0">
                <a:latin typeface="Times New Roman" panose="02020603050405020304" pitchFamily="18" charset="0"/>
                <a:cs typeface="Times New Roman" panose="02020603050405020304" pitchFamily="18" charset="0"/>
              </a:rPr>
              <a:t>When we use the operator-() function, we must use the two Employee objects we want to subtract in the correct order. When we use a subtraction expression such as </a:t>
            </a:r>
            <a:r>
              <a:rPr lang="en-US" sz="2400" i="1" dirty="0">
                <a:latin typeface="Times New Roman" panose="02020603050405020304" pitchFamily="18" charset="0"/>
                <a:cs typeface="Times New Roman" panose="02020603050405020304" pitchFamily="18" charset="0"/>
              </a:rPr>
              <a:t>diff</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driver</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in a C++ program, the driver object is the object that calls the operator-() function. </a:t>
            </a:r>
          </a:p>
          <a:p>
            <a:pPr marL="0" indent="0">
              <a:buNone/>
            </a:pPr>
            <a:r>
              <a:rPr lang="en-US" sz="2400" dirty="0">
                <a:latin typeface="Times New Roman" panose="02020603050405020304" pitchFamily="18" charset="0"/>
                <a:cs typeface="Times New Roman" panose="02020603050405020304" pitchFamily="18" charset="0"/>
              </a:rPr>
              <a:t>The second operand in the expression </a:t>
            </a:r>
            <a:r>
              <a:rPr lang="en-US" sz="2400" i="1" dirty="0">
                <a:latin typeface="Times New Roman" panose="02020603050405020304" pitchFamily="18" charset="0"/>
                <a:cs typeface="Times New Roman" panose="02020603050405020304" pitchFamily="18" charset="0"/>
              </a:rPr>
              <a:t>driver</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is the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It is the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who becomes the passed parameter emp in the function header.</a:t>
            </a:r>
          </a:p>
        </p:txBody>
      </p:sp>
      <p:pic>
        <p:nvPicPr>
          <p:cNvPr id="6" name="Picture 5" descr="A blue and red text on a black background&#10;&#10;AI-generated content may be incorrect.">
            <a:extLst>
              <a:ext uri="{FF2B5EF4-FFF2-40B4-BE49-F238E27FC236}">
                <a16:creationId xmlns:a16="http://schemas.microsoft.com/office/drawing/2014/main" id="{FBAE6DB1-B967-98F6-0843-6EDCA73AC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585227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69C76-84E4-12A0-118B-25DB20B0C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9570C-78BC-5C28-043F-106C48F9607D}"/>
              </a:ext>
            </a:extLst>
          </p:cNvPr>
          <p:cNvSpPr>
            <a:spLocks noGrp="1"/>
          </p:cNvSpPr>
          <p:nvPr>
            <p:ph type="title"/>
          </p:nvPr>
        </p:nvSpPr>
        <p:spPr>
          <a:xfrm>
            <a:off x="838200" y="141007"/>
            <a:ext cx="10515600" cy="925793"/>
          </a:xfrm>
        </p:spPr>
        <p:txBody>
          <a:bodyPr>
            <a:normAutofit fontScale="90000"/>
          </a:bodyPr>
          <a:lstStyle/>
          <a:p>
            <a:r>
              <a:rPr lang="en-SG" sz="3200" b="1" i="0" dirty="0">
                <a:solidFill>
                  <a:srgbClr val="0000FF"/>
                </a:solidFill>
                <a:effectLst/>
              </a:rPr>
              <a:t>Overloading an Operator to Work with an Object and a Primitive Type</a:t>
            </a:r>
          </a:p>
        </p:txBody>
      </p:sp>
      <p:sp>
        <p:nvSpPr>
          <p:cNvPr id="3" name="Content Placeholder 2">
            <a:extLst>
              <a:ext uri="{FF2B5EF4-FFF2-40B4-BE49-F238E27FC236}">
                <a16:creationId xmlns:a16="http://schemas.microsoft.com/office/drawing/2014/main" id="{4E162577-A1C6-A957-6556-57069936EEF1}"/>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we add two objects using the + operator (or any binary operator), the objects do not have to be the same type on both sides of the operator. </a:t>
            </a:r>
          </a:p>
          <a:p>
            <a:pPr marL="0" indent="0">
              <a:buNone/>
            </a:pPr>
            <a:r>
              <a:rPr lang="en-US" sz="2400" dirty="0">
                <a:latin typeface="Times New Roman" panose="02020603050405020304" pitchFamily="18" charset="0"/>
                <a:cs typeface="Times New Roman" panose="02020603050405020304" pitchFamily="18" charset="0"/>
              </a:rPr>
              <a:t>We can add an object and a primitive data type, but we must overload the + operator appropriately. Each of the two overloaded operator+() functions in demo 3-4 works with two operands: an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object and a double. </a:t>
            </a:r>
          </a:p>
          <a:p>
            <a:pPr marL="0" indent="0">
              <a:buNone/>
            </a:pPr>
            <a:r>
              <a:rPr lang="en-US" sz="2400" dirty="0">
                <a:latin typeface="Times New Roman" panose="02020603050405020304" pitchFamily="18" charset="0"/>
                <a:cs typeface="Times New Roman" panose="02020603050405020304" pitchFamily="18" charset="0"/>
              </a:rPr>
              <a:t>The member function,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operator+(double);, is where the first operand is an Employee object and the second operand is double. </a:t>
            </a:r>
          </a:p>
          <a:p>
            <a:pPr marL="0" indent="0">
              <a:buNone/>
            </a:pPr>
            <a:r>
              <a:rPr lang="en-US" sz="2400" dirty="0">
                <a:latin typeface="Times New Roman" panose="02020603050405020304" pitchFamily="18" charset="0"/>
                <a:cs typeface="Times New Roman" panose="02020603050405020304" pitchFamily="18" charset="0"/>
              </a:rPr>
              <a:t>The friend function, friend double operator+(double,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is where the first operand is a double, and the second operand is an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object.</a:t>
            </a:r>
          </a:p>
          <a:p>
            <a:pPr marL="0" indent="0">
              <a:buNone/>
            </a:pPr>
            <a:r>
              <a:rPr lang="en-US" sz="2400" dirty="0">
                <a:latin typeface="Times New Roman" panose="02020603050405020304" pitchFamily="18" charset="0"/>
                <a:cs typeface="Times New Roman" panose="02020603050405020304" pitchFamily="18" charset="0"/>
              </a:rPr>
              <a:t>Demo 3-4</a:t>
            </a:r>
          </a:p>
        </p:txBody>
      </p:sp>
      <p:pic>
        <p:nvPicPr>
          <p:cNvPr id="6" name="Picture 5" descr="A blue and red text on a black background&#10;&#10;AI-generated content may be incorrect.">
            <a:extLst>
              <a:ext uri="{FF2B5EF4-FFF2-40B4-BE49-F238E27FC236}">
                <a16:creationId xmlns:a16="http://schemas.microsoft.com/office/drawing/2014/main" id="{6E61A6BD-B285-9A21-D9F1-FC49A279F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20576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E6FB2-C670-20BB-AE14-71061880B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5242E-43B5-D06E-1A90-84BBF8BCC159}"/>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Multiple Operations in an Expression</a:t>
            </a:r>
          </a:p>
        </p:txBody>
      </p:sp>
      <p:sp>
        <p:nvSpPr>
          <p:cNvPr id="3" name="Content Placeholder 2">
            <a:extLst>
              <a:ext uri="{FF2B5EF4-FFF2-40B4-BE49-F238E27FC236}">
                <a16:creationId xmlns:a16="http://schemas.microsoft.com/office/drawing/2014/main" id="{35AEE3A2-18AD-4B05-6302-31C060AD00E5}"/>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Most modern programming languages allow us to chain operations. They allow several operators to be used within a same expression, e.g. total = a + b + c; We should consider creating operators for our own classes to support chain operations.</a:t>
            </a:r>
          </a:p>
          <a:p>
            <a:pPr marL="0" indent="0">
              <a:buNone/>
            </a:pPr>
            <a:r>
              <a:rPr lang="en-US" sz="2400" dirty="0">
                <a:latin typeface="Times New Roman" panose="02020603050405020304" pitchFamily="18" charset="0"/>
                <a:cs typeface="Times New Roman" panose="02020603050405020304" pitchFamily="18" charset="0"/>
              </a:rPr>
              <a:t>Demo 3-5 shows a Sale class that includes an overloaded operator+() function. The overloaded operator+() function is written to allow the addition of multiple Sale objects in sequence.</a:t>
            </a:r>
          </a:p>
        </p:txBody>
      </p:sp>
      <p:pic>
        <p:nvPicPr>
          <p:cNvPr id="6" name="Picture 5" descr="A blue and red text on a black background&#10;&#10;AI-generated content may be incorrect.">
            <a:extLst>
              <a:ext uri="{FF2B5EF4-FFF2-40B4-BE49-F238E27FC236}">
                <a16:creationId xmlns:a16="http://schemas.microsoft.com/office/drawing/2014/main" id="{DB3723A9-B38A-381A-88BA-88E482642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4F6AFDF9-BB07-91AB-0D89-9B1788923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5" y="3811531"/>
            <a:ext cx="6641042" cy="1814036"/>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669360E3-BEE3-ED16-CD75-18AF080E4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3157" y="3912340"/>
            <a:ext cx="4507442" cy="1612418"/>
          </a:xfrm>
          <a:prstGeom prst="rect">
            <a:avLst/>
          </a:prstGeom>
        </p:spPr>
      </p:pic>
    </p:spTree>
    <p:extLst>
      <p:ext uri="{BB962C8B-B14F-4D97-AF65-F5344CB8AC3E}">
        <p14:creationId xmlns:p14="http://schemas.microsoft.com/office/powerpoint/2010/main" val="237596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F8538-AAEE-881E-6215-C96ED4DB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04CEB-8D71-78A7-4A68-4A09EB930A9E}"/>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Output</a:t>
            </a:r>
          </a:p>
        </p:txBody>
      </p:sp>
      <p:sp>
        <p:nvSpPr>
          <p:cNvPr id="3" name="Content Placeholder 2">
            <a:extLst>
              <a:ext uri="{FF2B5EF4-FFF2-40B4-BE49-F238E27FC236}">
                <a16:creationId xmlns:a16="http://schemas.microsoft.com/office/drawing/2014/main" id="{4D9631C3-1DCC-8701-0602-9612E8B3433C}"/>
              </a:ext>
            </a:extLst>
          </p:cNvPr>
          <p:cNvSpPr>
            <a:spLocks noGrp="1"/>
          </p:cNvSpPr>
          <p:nvPr>
            <p:ph idx="1"/>
          </p:nvPr>
        </p:nvSpPr>
        <p:spPr>
          <a:xfrm>
            <a:off x="838200" y="1066799"/>
            <a:ext cx="10669024" cy="190860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&lt;&lt; operator acts as an output operator only when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(or another output stream object) appears on the left side. Here,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becomes the driving object in the overloading operator&lt;&lt;() function. </a:t>
            </a:r>
          </a:p>
          <a:p>
            <a:pPr marL="0" indent="0">
              <a:buNone/>
            </a:pPr>
            <a:r>
              <a:rPr lang="en-US" sz="2400" dirty="0">
                <a:latin typeface="Times New Roman" panose="02020603050405020304" pitchFamily="18" charset="0"/>
                <a:cs typeface="Times New Roman" panose="02020603050405020304" pitchFamily="18" charset="0"/>
              </a:rPr>
              <a:t>To overload the &lt;&lt; operator to work with the Sale object, we must add the overloaded operator&lt;&lt;() function prototype to the Sale class:</a:t>
            </a:r>
          </a:p>
        </p:txBody>
      </p:sp>
      <p:pic>
        <p:nvPicPr>
          <p:cNvPr id="6" name="Picture 5" descr="A blue and red text on a black background&#10;&#10;AI-generated content may be incorrect.">
            <a:extLst>
              <a:ext uri="{FF2B5EF4-FFF2-40B4-BE49-F238E27FC236}">
                <a16:creationId xmlns:a16="http://schemas.microsoft.com/office/drawing/2014/main" id="{0CE94319-A3C5-6CE9-5FB0-4E757DADD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a:extLst>
              <a:ext uri="{FF2B5EF4-FFF2-40B4-BE49-F238E27FC236}">
                <a16:creationId xmlns:a16="http://schemas.microsoft.com/office/drawing/2014/main" id="{DD14F410-3DCE-EF5B-1B25-99C1B1942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350" y="3175000"/>
            <a:ext cx="6337300" cy="508000"/>
          </a:xfrm>
          <a:prstGeom prst="rect">
            <a:avLst/>
          </a:prstGeom>
        </p:spPr>
      </p:pic>
      <p:sp>
        <p:nvSpPr>
          <p:cNvPr id="7" name="Content Placeholder 2">
            <a:extLst>
              <a:ext uri="{FF2B5EF4-FFF2-40B4-BE49-F238E27FC236}">
                <a16:creationId xmlns:a16="http://schemas.microsoft.com/office/drawing/2014/main" id="{B1A9D05C-B790-1053-3700-FA804C482DAF}"/>
              </a:ext>
            </a:extLst>
          </p:cNvPr>
          <p:cNvSpPr txBox="1">
            <a:spLocks/>
          </p:cNvSpPr>
          <p:nvPr/>
        </p:nvSpPr>
        <p:spPr>
          <a:xfrm>
            <a:off x="838200" y="4074941"/>
            <a:ext cx="10669024" cy="2382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operator&lt;&lt;() function is a friend to the Sale class. It receives a reference to an </a:t>
            </a:r>
            <a:r>
              <a:rPr lang="en-US" sz="2400" dirty="0" err="1">
                <a:latin typeface="Times New Roman" panose="02020603050405020304" pitchFamily="18" charset="0"/>
                <a:cs typeface="Times New Roman" panose="02020603050405020304" pitchFamily="18" charset="0"/>
              </a:rPr>
              <a:t>ostream</a:t>
            </a:r>
            <a:r>
              <a:rPr lang="en-US" sz="2400" dirty="0">
                <a:latin typeface="Times New Roman" panose="02020603050405020304" pitchFamily="18" charset="0"/>
                <a:cs typeface="Times New Roman" panose="02020603050405020304" pitchFamily="18" charset="0"/>
              </a:rPr>
              <a:t> object and a reference to a Sale. The Sale reference can be defined as const because the output should not alter the Sale data.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content of a function body can display a Sale with any desired text and in any format we want. The data being displayed is the data that belongs to the Sale object, which is the argument that appears on the right of &lt;&lt; in a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157600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04C54-4B4B-AD19-BD27-A47D84170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A0490-96D4-7467-1B0D-054CDB80153D}"/>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Input</a:t>
            </a:r>
          </a:p>
        </p:txBody>
      </p:sp>
      <p:sp>
        <p:nvSpPr>
          <p:cNvPr id="3" name="Content Placeholder 2">
            <a:extLst>
              <a:ext uri="{FF2B5EF4-FFF2-40B4-BE49-F238E27FC236}">
                <a16:creationId xmlns:a16="http://schemas.microsoft.com/office/drawing/2014/main" id="{10C15EA1-E306-A391-89F4-C57DEB4EA111}"/>
              </a:ext>
            </a:extLst>
          </p:cNvPr>
          <p:cNvSpPr>
            <a:spLocks noGrp="1"/>
          </p:cNvSpPr>
          <p:nvPr>
            <p:ph idx="1"/>
          </p:nvPr>
        </p:nvSpPr>
        <p:spPr>
          <a:xfrm>
            <a:off x="838200" y="1066799"/>
            <a:ext cx="10669024" cy="190860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extraction operator (&gt;&gt;) can be overloaded for input using the operator&gt;&gt;() function. The advantage of overloading operators such as &gt;&gt; is that the resulting programs look cleaner and are easier to read. </a:t>
            </a:r>
          </a:p>
          <a:p>
            <a:pPr marL="0" indent="0">
              <a:buNone/>
            </a:pPr>
            <a:r>
              <a:rPr lang="en-US" sz="2400" dirty="0">
                <a:latin typeface="Times New Roman" panose="02020603050405020304" pitchFamily="18" charset="0"/>
                <a:cs typeface="Times New Roman" panose="02020603050405020304" pitchFamily="18" charset="0"/>
              </a:rPr>
              <a:t>Consider a Sale class that contains a </a:t>
            </a:r>
            <a:r>
              <a:rPr lang="en-US" sz="2400" dirty="0" err="1">
                <a:latin typeface="Times New Roman" panose="02020603050405020304" pitchFamily="18" charset="0"/>
                <a:cs typeface="Times New Roman" panose="02020603050405020304" pitchFamily="18" charset="0"/>
              </a:rPr>
              <a:t>receiptNum</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saleAmount</a:t>
            </a:r>
            <a:r>
              <a:rPr lang="en-US" sz="2400" dirty="0">
                <a:latin typeface="Times New Roman" panose="02020603050405020304" pitchFamily="18" charset="0"/>
                <a:cs typeface="Times New Roman" panose="02020603050405020304" pitchFamily="18" charset="0"/>
              </a:rPr>
              <a:t>. We can create an extraction operator, or operator&gt;&gt;() function, by using a prototype as follows:</a:t>
            </a:r>
          </a:p>
        </p:txBody>
      </p:sp>
      <p:pic>
        <p:nvPicPr>
          <p:cNvPr id="6" name="Picture 5" descr="A blue and red text on a black background&#10;&#10;AI-generated content may be incorrect.">
            <a:extLst>
              <a:ext uri="{FF2B5EF4-FFF2-40B4-BE49-F238E27FC236}">
                <a16:creationId xmlns:a16="http://schemas.microsoft.com/office/drawing/2014/main" id="{A3D57019-A27C-C8AC-C046-2BBD314AA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7" name="Content Placeholder 2">
            <a:extLst>
              <a:ext uri="{FF2B5EF4-FFF2-40B4-BE49-F238E27FC236}">
                <a16:creationId xmlns:a16="http://schemas.microsoft.com/office/drawing/2014/main" id="{572113FC-1FDC-1AF4-E9A3-44FD1E641E63}"/>
              </a:ext>
            </a:extLst>
          </p:cNvPr>
          <p:cNvSpPr txBox="1">
            <a:spLocks/>
          </p:cNvSpPr>
          <p:nvPr/>
        </p:nvSpPr>
        <p:spPr>
          <a:xfrm>
            <a:off x="838200" y="3692943"/>
            <a:ext cx="10669024" cy="2382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parameters of the operator&gt;&gt;() function are </a:t>
            </a:r>
            <a:r>
              <a:rPr lang="en-US" sz="2400" dirty="0" err="1">
                <a:latin typeface="Times New Roman" panose="02020603050405020304" pitchFamily="18" charset="0"/>
                <a:cs typeface="Times New Roman" panose="02020603050405020304" pitchFamily="18" charset="0"/>
              </a:rPr>
              <a:t>istream</a:t>
            </a:r>
            <a:r>
              <a:rPr lang="en-US" sz="2400" dirty="0">
                <a:latin typeface="Times New Roman" panose="02020603050405020304" pitchFamily="18" charset="0"/>
                <a:cs typeface="Times New Roman" panose="02020603050405020304" pitchFamily="18" charset="0"/>
              </a:rPr>
              <a:t> objects and Sale objects. Unlike the Sale object in the operator&lt;&lt;() function, the Sale object that receives data values cannot be passed to this function as a constant.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This is because this function needs to change the Sale’s data values through data entry. When we write a program that uses a Sale class member such as </a:t>
            </a:r>
            <a:r>
              <a:rPr lang="en-US" sz="2400" dirty="0" err="1">
                <a:latin typeface="Times New Roman" panose="02020603050405020304" pitchFamily="18" charset="0"/>
                <a:cs typeface="Times New Roman" panose="02020603050405020304" pitchFamily="18" charset="0"/>
              </a:rPr>
              <a:t>aShirt</a:t>
            </a:r>
            <a:r>
              <a:rPr lang="en-US" sz="2400" dirty="0">
                <a:latin typeface="Times New Roman" panose="02020603050405020304" pitchFamily="18" charset="0"/>
                <a:cs typeface="Times New Roman" panose="02020603050405020304" pitchFamily="18" charset="0"/>
              </a:rPr>
              <a:t>, we only need the following code:</a:t>
            </a:r>
          </a:p>
        </p:txBody>
      </p:sp>
      <p:pic>
        <p:nvPicPr>
          <p:cNvPr id="8" name="Picture 7" descr="A close up of a sign&#10;&#10;AI-generated content may be incorrect.">
            <a:extLst>
              <a:ext uri="{FF2B5EF4-FFF2-40B4-BE49-F238E27FC236}">
                <a16:creationId xmlns:a16="http://schemas.microsoft.com/office/drawing/2014/main" id="{C61D520E-6522-BB9B-5681-8E61D283F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0" y="2975404"/>
            <a:ext cx="5575300" cy="698500"/>
          </a:xfrm>
          <a:prstGeom prst="rect">
            <a:avLst/>
          </a:prstGeom>
        </p:spPr>
      </p:pic>
      <p:pic>
        <p:nvPicPr>
          <p:cNvPr id="10" name="Picture 9" descr="A close-up of a text&#10;&#10;AI-generated content may be incorrect.">
            <a:extLst>
              <a:ext uri="{FF2B5EF4-FFF2-40B4-BE49-F238E27FC236}">
                <a16:creationId xmlns:a16="http://schemas.microsoft.com/office/drawing/2014/main" id="{583BA96B-2D14-CDBC-09C6-7CFCD5C18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950" y="5937250"/>
            <a:ext cx="2273300" cy="622300"/>
          </a:xfrm>
          <a:prstGeom prst="rect">
            <a:avLst/>
          </a:prstGeom>
        </p:spPr>
      </p:pic>
    </p:spTree>
    <p:extLst>
      <p:ext uri="{BB962C8B-B14F-4D97-AF65-F5344CB8AC3E}">
        <p14:creationId xmlns:p14="http://schemas.microsoft.com/office/powerpoint/2010/main" val="335425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B0858-70F0-D830-CDD4-70931B169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E9CF7-2A1B-0EB3-AF21-9C548865813D}"/>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Prefix ++ and -- Operator</a:t>
            </a:r>
          </a:p>
        </p:txBody>
      </p:sp>
      <p:sp>
        <p:nvSpPr>
          <p:cNvPr id="3" name="Content Placeholder 2">
            <a:extLst>
              <a:ext uri="{FF2B5EF4-FFF2-40B4-BE49-F238E27FC236}">
                <a16:creationId xmlns:a16="http://schemas.microsoft.com/office/drawing/2014/main" id="{DC3FE124-5018-2291-F30D-BAE4F2FC9775}"/>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With C++, we use ++ to increment variables, and -- to decrement variables. It is important to take note of the difference in how expressions are evaluated when the ++ or the -- is placed before a variable, rather than after the variable. </a:t>
            </a:r>
          </a:p>
          <a:p>
            <a:pPr marL="0" indent="0">
              <a:buNone/>
            </a:pPr>
            <a:r>
              <a:rPr lang="en-US" sz="2400" dirty="0">
                <a:latin typeface="Times New Roman" panose="02020603050405020304" pitchFamily="18" charset="0"/>
                <a:cs typeface="Times New Roman" panose="02020603050405020304" pitchFamily="18" charset="0"/>
              </a:rPr>
              <a:t>When a prefix operator such as ++ is used in an expression, the mathematical operations takes place before the expression is evaluated. </a:t>
            </a:r>
          </a:p>
          <a:p>
            <a:pPr marL="0" indent="0">
              <a:buNone/>
            </a:pPr>
            <a:r>
              <a:rPr lang="en-US" sz="2400" dirty="0">
                <a:latin typeface="Times New Roman" panose="02020603050405020304" pitchFamily="18" charset="0"/>
                <a:cs typeface="Times New Roman" panose="02020603050405020304" pitchFamily="18" charset="0"/>
              </a:rPr>
              <a:t>When the postfix operator is used, the expression is evaluated before the mathematical operation takes place. We can overload the prefix ++ or -- operators to use with our own class object; the function names are operator++() and operator--(). </a:t>
            </a:r>
          </a:p>
          <a:p>
            <a:pPr marL="0" indent="0">
              <a:buNone/>
            </a:pPr>
            <a:r>
              <a:rPr lang="en-US" sz="2400" dirty="0">
                <a:latin typeface="Times New Roman" panose="02020603050405020304" pitchFamily="18" charset="0"/>
                <a:cs typeface="Times New Roman" panose="02020603050405020304" pitchFamily="18" charset="0"/>
              </a:rPr>
              <a:t>When you use ++ or -- for objects, the same prefix and postfix rules apply as they do with simple built-in types. Consider the Inventory class definition with data members for a stock number and a quantity sold. </a:t>
            </a:r>
          </a:p>
          <a:p>
            <a:pPr marL="0" indent="0">
              <a:buNone/>
            </a:pPr>
            <a:r>
              <a:rPr lang="en-US" sz="2400" dirty="0">
                <a:latin typeface="Times New Roman" panose="02020603050405020304" pitchFamily="18" charset="0"/>
                <a:cs typeface="Times New Roman" panose="02020603050405020304" pitchFamily="18" charset="0"/>
              </a:rPr>
              <a:t>We can create an operator++() function for incrementing the quantity sold each time a sale occurs i.e. Inventory&amp; operator++()</a:t>
            </a:r>
          </a:p>
        </p:txBody>
      </p:sp>
      <p:pic>
        <p:nvPicPr>
          <p:cNvPr id="6" name="Picture 5" descr="A blue and red text on a black background&#10;&#10;AI-generated content may be incorrect.">
            <a:extLst>
              <a:ext uri="{FF2B5EF4-FFF2-40B4-BE49-F238E27FC236}">
                <a16:creationId xmlns:a16="http://schemas.microsoft.com/office/drawing/2014/main" id="{F28C7247-4B3C-FC4D-A97B-FBC68219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15897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47C61-A3A8-4101-8CC5-0261221A0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9FCB6-3814-34EB-2E51-68DF6C59215B}"/>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Postfix Increment and Decrement Operators</a:t>
            </a:r>
          </a:p>
        </p:txBody>
      </p:sp>
      <p:sp>
        <p:nvSpPr>
          <p:cNvPr id="3" name="Content Placeholder 2">
            <a:extLst>
              <a:ext uri="{FF2B5EF4-FFF2-40B4-BE49-F238E27FC236}">
                <a16:creationId xmlns:a16="http://schemas.microsoft.com/office/drawing/2014/main" id="{ED8B7F34-9B0F-48E9-1DE5-4BC9424AF3D9}"/>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For the postfix ++ operator, we use an integer parameter to distinguish it from the prefix ++ operator. The Inventory class postfix operator++() function prototype is: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int parameter to the Inventory class operator++() function is a dummy parameter. The parameter is not used within the function but exists only to provide a different function prototype. </a:t>
            </a:r>
          </a:p>
          <a:p>
            <a:pPr marL="0" indent="0">
              <a:buNone/>
            </a:pPr>
            <a:r>
              <a:rPr lang="en-US" sz="2400" dirty="0">
                <a:latin typeface="Times New Roman" panose="02020603050405020304" pitchFamily="18" charset="0"/>
                <a:cs typeface="Times New Roman" panose="02020603050405020304" pitchFamily="18" charset="0"/>
              </a:rPr>
              <a:t>If we call the prefix ++ operator function with a statement such as ++item;, the function without the dummy parameter executes. If we call the postfix ++ operator function with a statement such as item++;, the function with the dummy parameter executes.</a:t>
            </a:r>
          </a:p>
        </p:txBody>
      </p:sp>
      <p:pic>
        <p:nvPicPr>
          <p:cNvPr id="6" name="Picture 5" descr="A blue and red text on a black background&#10;&#10;AI-generated content may be incorrect.">
            <a:extLst>
              <a:ext uri="{FF2B5EF4-FFF2-40B4-BE49-F238E27FC236}">
                <a16:creationId xmlns:a16="http://schemas.microsoft.com/office/drawing/2014/main" id="{9AC3D123-CCCE-730A-D3E1-1A30C2411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close-up of a word&#10;&#10;AI-generated content may be incorrect.">
            <a:extLst>
              <a:ext uri="{FF2B5EF4-FFF2-40B4-BE49-F238E27FC236}">
                <a16:creationId xmlns:a16="http://schemas.microsoft.com/office/drawing/2014/main" id="{E62AC992-BB59-F633-71E2-F73959190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150" y="1962150"/>
            <a:ext cx="3771900" cy="774700"/>
          </a:xfrm>
          <a:prstGeom prst="rect">
            <a:avLst/>
          </a:prstGeom>
        </p:spPr>
      </p:pic>
    </p:spTree>
    <p:extLst>
      <p:ext uri="{BB962C8B-B14F-4D97-AF65-F5344CB8AC3E}">
        <p14:creationId xmlns:p14="http://schemas.microsoft.com/office/powerpoint/2010/main" val="77353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F03C8-3646-FF3B-0B8C-A82C938B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5F0B6-5107-FC75-8F24-1C721F452668}"/>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a:t>
            </a:r>
          </a:p>
        </p:txBody>
      </p:sp>
      <p:sp>
        <p:nvSpPr>
          <p:cNvPr id="3" name="Content Placeholder 2">
            <a:extLst>
              <a:ext uri="{FF2B5EF4-FFF2-40B4-BE49-F238E27FC236}">
                <a16:creationId xmlns:a16="http://schemas.microsoft.com/office/drawing/2014/main" id="{3437BD48-7E4B-D818-B711-A07C6E85167E}"/>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writing an operator==() function, we need to decide what will constitute to equality in class members. When we create our own class, we can decide whether equivalency means every data field must be equivalent, or only specific data members. </a:t>
            </a:r>
          </a:p>
          <a:p>
            <a:pPr marL="0" indent="0">
              <a:buNone/>
            </a:pPr>
            <a:r>
              <a:rPr lang="en-US" sz="2400" dirty="0">
                <a:latin typeface="Times New Roman" panose="02020603050405020304" pitchFamily="18" charset="0"/>
                <a:cs typeface="Times New Roman" panose="02020603050405020304" pitchFamily="18" charset="0"/>
              </a:rPr>
              <a:t>The operator==() function usually returns with either an integer value representing “0” or “1” or a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variable representing “true” or “false”. </a:t>
            </a:r>
          </a:p>
          <a:p>
            <a:pPr marL="0" indent="0">
              <a:buNone/>
            </a:pPr>
            <a:r>
              <a:rPr lang="en-US" sz="2400" dirty="0">
                <a:latin typeface="Times New Roman" panose="02020603050405020304" pitchFamily="18" charset="0"/>
                <a:cs typeface="Times New Roman" panose="02020603050405020304" pitchFamily="18" charset="0"/>
              </a:rPr>
              <a:t>For the operator==() that returns with a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value, the prototype would be</a:t>
            </a:r>
          </a:p>
        </p:txBody>
      </p:sp>
      <p:pic>
        <p:nvPicPr>
          <p:cNvPr id="6" name="Picture 5" descr="A blue and red text on a black background&#10;&#10;AI-generated content may be incorrect.">
            <a:extLst>
              <a:ext uri="{FF2B5EF4-FFF2-40B4-BE49-F238E27FC236}">
                <a16:creationId xmlns:a16="http://schemas.microsoft.com/office/drawing/2014/main" id="{561A34E0-3515-36CD-3343-D2D90013D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Picture 6" descr="A close-up of a text&#10;&#10;AI-generated content may be incorrect.">
            <a:extLst>
              <a:ext uri="{FF2B5EF4-FFF2-40B4-BE49-F238E27FC236}">
                <a16:creationId xmlns:a16="http://schemas.microsoft.com/office/drawing/2014/main" id="{4DE19DCF-B3F4-7D62-65D6-7596F5345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350" y="4051300"/>
            <a:ext cx="4635500" cy="711200"/>
          </a:xfrm>
          <a:prstGeom prst="rect">
            <a:avLst/>
          </a:prstGeom>
        </p:spPr>
      </p:pic>
    </p:spTree>
    <p:extLst>
      <p:ext uri="{BB962C8B-B14F-4D97-AF65-F5344CB8AC3E}">
        <p14:creationId xmlns:p14="http://schemas.microsoft.com/office/powerpoint/2010/main" val="295014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ED64-9516-AE56-7799-7E3DD6385AA4}"/>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DDD61067-61E0-8AD9-3FE1-7CCC97B8DDAB}"/>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By the end of this Study Unit, you should be able to: </a:t>
            </a:r>
          </a:p>
          <a:p>
            <a:r>
              <a:rPr lang="en-US" sz="2400" dirty="0">
                <a:latin typeface="Times New Roman" panose="02020603050405020304" pitchFamily="18" charset="0"/>
                <a:cs typeface="Times New Roman" panose="02020603050405020304" pitchFamily="18" charset="0"/>
              </a:rPr>
              <a:t>appraise the concept and purpose of a friend in C++ programs </a:t>
            </a:r>
          </a:p>
          <a:p>
            <a:r>
              <a:rPr lang="en-US" sz="2400" dirty="0">
                <a:latin typeface="Times New Roman" panose="02020603050405020304" pitchFamily="18" charset="0"/>
                <a:cs typeface="Times New Roman" panose="02020603050405020304" pitchFamily="18" charset="0"/>
              </a:rPr>
              <a:t>implement a C++ program that declares a friend function </a:t>
            </a:r>
          </a:p>
          <a:p>
            <a:r>
              <a:rPr lang="en-US" sz="2400" dirty="0">
                <a:latin typeface="Times New Roman" panose="02020603050405020304" pitchFamily="18" charset="0"/>
                <a:cs typeface="Times New Roman" panose="02020603050405020304" pitchFamily="18" charset="0"/>
              </a:rPr>
              <a:t>examine the benefits of polymorphism and overloading </a:t>
            </a:r>
          </a:p>
          <a:p>
            <a:r>
              <a:rPr lang="en-US" sz="2400" dirty="0">
                <a:latin typeface="Times New Roman" panose="02020603050405020304" pitchFamily="18" charset="0"/>
                <a:cs typeface="Times New Roman" panose="02020603050405020304" pitchFamily="18" charset="0"/>
              </a:rPr>
              <a:t>implement a C++ program that uses a friend function to access data from two classes implement the general rules that apply to operator overloading </a:t>
            </a:r>
          </a:p>
          <a:p>
            <a:r>
              <a:rPr lang="en-US" sz="2400" dirty="0">
                <a:latin typeface="Times New Roman" panose="02020603050405020304" pitchFamily="18" charset="0"/>
                <a:cs typeface="Times New Roman" panose="02020603050405020304" pitchFamily="18" charset="0"/>
              </a:rPr>
              <a:t>implement a C++ program that overloads an arithmetic operator I</a:t>
            </a:r>
          </a:p>
          <a:p>
            <a:r>
              <a:rPr lang="en-US" sz="2400" dirty="0">
                <a:latin typeface="Times New Roman" panose="02020603050405020304" pitchFamily="18" charset="0"/>
                <a:cs typeface="Times New Roman" panose="02020603050405020304" pitchFamily="18" charset="0"/>
              </a:rPr>
              <a:t>implement a C++ program that overloads operators to work with an object and a primitive type apply the technique to chain multiple mathematical operations in an expression </a:t>
            </a:r>
          </a:p>
          <a:p>
            <a:r>
              <a:rPr lang="en-US" sz="2400" dirty="0">
                <a:latin typeface="Times New Roman" panose="02020603050405020304" pitchFamily="18" charset="0"/>
                <a:cs typeface="Times New Roman" panose="02020603050405020304" pitchFamily="18" charset="0"/>
              </a:rPr>
              <a:t>implement a C++ program that overloads operators to work with an object and a primitive type</a:t>
            </a:r>
          </a:p>
        </p:txBody>
      </p:sp>
      <p:pic>
        <p:nvPicPr>
          <p:cNvPr id="6" name="Picture 5" descr="A blue and red text on a black background&#10;&#10;AI-generated content may be incorrect.">
            <a:extLst>
              <a:ext uri="{FF2B5EF4-FFF2-40B4-BE49-F238E27FC236}">
                <a16:creationId xmlns:a16="http://schemas.microsoft.com/office/drawing/2014/main" id="{B6BF6DB6-23DB-8BC5-2797-45D1ECFAE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26933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9A346-A342-7222-0067-31DEDC78E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03A5D-03B2-5053-8125-E62D1849ECD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a:t>
            </a:r>
          </a:p>
        </p:txBody>
      </p:sp>
      <p:sp>
        <p:nvSpPr>
          <p:cNvPr id="3" name="Content Placeholder 2">
            <a:extLst>
              <a:ext uri="{FF2B5EF4-FFF2-40B4-BE49-F238E27FC236}">
                <a16:creationId xmlns:a16="http://schemas.microsoft.com/office/drawing/2014/main" id="{A4456D9F-71DE-321E-7796-9E6A8E83FAB4}"/>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If we want the = operator to do something other than assigning each member, then we must create a custom operator=() function. If a class contains a pointer and we create two objects from the class and assign one object to the other, then the two objects will contain pointers to the same memory. </a:t>
            </a:r>
          </a:p>
          <a:p>
            <a:pPr marL="0" indent="0">
              <a:buNone/>
            </a:pPr>
            <a:r>
              <a:rPr lang="en-US" sz="2400" dirty="0">
                <a:latin typeface="Times New Roman" panose="02020603050405020304" pitchFamily="18" charset="0"/>
                <a:cs typeface="Times New Roman" panose="02020603050405020304" pitchFamily="18" charset="0"/>
              </a:rPr>
              <a:t>This overlap may not pose a problem unless one of the object is deleted or goes out of scope. When the destructor is called for the first object, the memory to which that object points is released. </a:t>
            </a:r>
          </a:p>
          <a:p>
            <a:pPr marL="0" indent="0">
              <a:buNone/>
            </a:pPr>
            <a:r>
              <a:rPr lang="en-US" sz="2400" dirty="0">
                <a:latin typeface="Times New Roman" panose="02020603050405020304" pitchFamily="18" charset="0"/>
                <a:cs typeface="Times New Roman" panose="02020603050405020304" pitchFamily="18" charset="0"/>
              </a:rPr>
              <a:t>The second object contains a pointer to deallocated memory, a memory that is no longer assigned to anything in the application. When you declare any data field, you allocate memory for that field – that is, you allocate storage for it and assign a name to the location. </a:t>
            </a:r>
          </a:p>
          <a:p>
            <a:pPr marL="0" indent="0">
              <a:buNone/>
            </a:pPr>
            <a:r>
              <a:rPr lang="en-US" sz="2400" dirty="0">
                <a:latin typeface="Times New Roman" panose="02020603050405020304" pitchFamily="18" charset="0"/>
                <a:cs typeface="Times New Roman" panose="02020603050405020304" pitchFamily="18" charset="0"/>
              </a:rPr>
              <a:t>When you dynamically allocate memory, you use a pointer variable so as to assign the starting address of the new block of memory to it. In C++ we use the new operator to dynamically allocate memory and the delete operator to free the previously allocated memory.</a:t>
            </a:r>
          </a:p>
        </p:txBody>
      </p:sp>
      <p:pic>
        <p:nvPicPr>
          <p:cNvPr id="6" name="Picture 5" descr="A blue and red text on a black background&#10;&#10;AI-generated content may be incorrect.">
            <a:extLst>
              <a:ext uri="{FF2B5EF4-FFF2-40B4-BE49-F238E27FC236}">
                <a16:creationId xmlns:a16="http://schemas.microsoft.com/office/drawing/2014/main" id="{51DF9F4B-B829-E845-58F7-677C4A27F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167745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DAD4-A459-60E4-1E5B-3A1E480E8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50CEF-7104-CDE4-C7F9-8CFADF43D291}"/>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 Demo 3-6 </a:t>
            </a:r>
          </a:p>
        </p:txBody>
      </p:sp>
      <p:pic>
        <p:nvPicPr>
          <p:cNvPr id="5" name="Content Placeholder 4" descr="A screenshot of a computer&#10;&#10;AI-generated content may be incorrect.">
            <a:extLst>
              <a:ext uri="{FF2B5EF4-FFF2-40B4-BE49-F238E27FC236}">
                <a16:creationId xmlns:a16="http://schemas.microsoft.com/office/drawing/2014/main" id="{3D52E98D-AB12-8C0F-CD1D-75350C092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17" y="977900"/>
            <a:ext cx="6846365" cy="5649913"/>
          </a:xfrm>
        </p:spPr>
      </p:pic>
      <p:pic>
        <p:nvPicPr>
          <p:cNvPr id="6" name="Picture 5" descr="A blue and red text on a black background&#10;&#10;AI-generated content may be incorrect.">
            <a:extLst>
              <a:ext uri="{FF2B5EF4-FFF2-40B4-BE49-F238E27FC236}">
                <a16:creationId xmlns:a16="http://schemas.microsoft.com/office/drawing/2014/main" id="{2772A40D-E4E4-3C78-0F90-645644843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945544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C7A86-D2ED-DBB7-75B6-9CD9BBB05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9EFCB-5F9D-C32F-B486-F84EEF7A3DDB}"/>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 ] and ( )</a:t>
            </a:r>
          </a:p>
        </p:txBody>
      </p:sp>
      <p:sp>
        <p:nvSpPr>
          <p:cNvPr id="3" name="Content Placeholder 2">
            <a:extLst>
              <a:ext uri="{FF2B5EF4-FFF2-40B4-BE49-F238E27FC236}">
                <a16:creationId xmlns:a16="http://schemas.microsoft.com/office/drawing/2014/main" id="{FEC6C14A-D61A-19E7-B336-AE55F2B4725A}"/>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subscript operator, operator[], is declared like any other function, but called in a manner similar to accessing an array element. We can include any instruction we want within an operator[] function. We may use the operator[] function to access an element of a class. </a:t>
            </a:r>
          </a:p>
          <a:p>
            <a:pPr marL="0" indent="0">
              <a:buNone/>
            </a:pPr>
            <a:r>
              <a:rPr lang="en-US" sz="2400" dirty="0">
                <a:latin typeface="Times New Roman" panose="02020603050405020304" pitchFamily="18" charset="0"/>
                <a:cs typeface="Times New Roman" panose="02020603050405020304" pitchFamily="18" charset="0"/>
              </a:rPr>
              <a:t>We may also use it to perform a task that both requires an argument and codes that not quite fit to another operator’s usual meaning. </a:t>
            </a:r>
          </a:p>
          <a:p>
            <a:pPr marL="0" indent="0">
              <a:buNone/>
            </a:pPr>
            <a:r>
              <a:rPr lang="en-US" sz="2400" dirty="0">
                <a:latin typeface="Times New Roman" panose="02020603050405020304" pitchFamily="18" charset="0"/>
                <a:cs typeface="Times New Roman" panose="02020603050405020304" pitchFamily="18" charset="0"/>
              </a:rPr>
              <a:t>We can use the parenthesis operator, operator(), as an alternative way to make assignment to an object. Usually, we would use this function only when we want it for a logical purpose which is already used by another operator. </a:t>
            </a:r>
          </a:p>
          <a:p>
            <a:pPr marL="0" indent="0">
              <a:buNone/>
            </a:pPr>
            <a:r>
              <a:rPr lang="en-US" sz="2400" dirty="0">
                <a:latin typeface="Times New Roman" panose="02020603050405020304" pitchFamily="18" charset="0"/>
                <a:cs typeface="Times New Roman" panose="02020603050405020304" pitchFamily="18" charset="0"/>
              </a:rPr>
              <a:t>Suppose we have created an Inventory class with a constructor that </a:t>
            </a:r>
            <a:r>
              <a:rPr lang="en-US" sz="2400" dirty="0" err="1">
                <a:latin typeface="Times New Roman" panose="02020603050405020304" pitchFamily="18" charset="0"/>
                <a:cs typeface="Times New Roman" panose="02020603050405020304" pitchFamily="18" charset="0"/>
              </a:rPr>
              <a:t>initialises</a:t>
            </a:r>
            <a:r>
              <a:rPr lang="en-US" sz="2400" dirty="0">
                <a:latin typeface="Times New Roman" panose="02020603050405020304" pitchFamily="18" charset="0"/>
                <a:cs typeface="Times New Roman" panose="02020603050405020304" pitchFamily="18" charset="0"/>
              </a:rPr>
              <a:t> the fields to default values; if we want an additional set function to set field values and apply a discount to the price. </a:t>
            </a:r>
          </a:p>
          <a:p>
            <a:pPr marL="0" indent="0">
              <a:buNone/>
            </a:pPr>
            <a:r>
              <a:rPr lang="en-US" sz="2400" dirty="0">
                <a:latin typeface="Times New Roman" panose="02020603050405020304" pitchFamily="18" charset="0"/>
                <a:cs typeface="Times New Roman" panose="02020603050405020304" pitchFamily="18" charset="0"/>
              </a:rPr>
              <a:t>Demo-3-7 shows how we can overload the operator() to meet this objective</a:t>
            </a:r>
          </a:p>
        </p:txBody>
      </p:sp>
      <p:pic>
        <p:nvPicPr>
          <p:cNvPr id="6" name="Picture 5" descr="A blue and red text on a black background&#10;&#10;AI-generated content may be incorrect.">
            <a:extLst>
              <a:ext uri="{FF2B5EF4-FFF2-40B4-BE49-F238E27FC236}">
                <a16:creationId xmlns:a16="http://schemas.microsoft.com/office/drawing/2014/main" id="{DFB1C556-06FF-CC30-7B94-84CC28F4A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80996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6CEDD-2BB5-F591-AFB9-4ECE553BF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AFBA2-1B6A-B0D8-915A-5B55034BFFA2}"/>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 ] and ( )</a:t>
            </a:r>
          </a:p>
        </p:txBody>
      </p:sp>
      <p:sp>
        <p:nvSpPr>
          <p:cNvPr id="3" name="Content Placeholder 2">
            <a:extLst>
              <a:ext uri="{FF2B5EF4-FFF2-40B4-BE49-F238E27FC236}">
                <a16:creationId xmlns:a16="http://schemas.microsoft.com/office/drawing/2014/main" id="{181B872C-D87B-EAB7-75DA-E36C4C6BE808}"/>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subscript operator, operator[], is declared like any other function, but called in a manner similar to accessing an array element. We can include any instruction we want within an operator[] function. We may use the operator[] function to access an element of a class. </a:t>
            </a:r>
          </a:p>
          <a:p>
            <a:pPr marL="0" indent="0">
              <a:buNone/>
            </a:pPr>
            <a:r>
              <a:rPr lang="en-US" sz="2400" dirty="0">
                <a:latin typeface="Times New Roman" panose="02020603050405020304" pitchFamily="18" charset="0"/>
                <a:cs typeface="Times New Roman" panose="02020603050405020304" pitchFamily="18" charset="0"/>
              </a:rPr>
              <a:t>We may also use it to perform a task that both requires an argument and codes that not quite fit to another operator’s usual meaning. </a:t>
            </a:r>
          </a:p>
          <a:p>
            <a:pPr marL="0" indent="0">
              <a:buNone/>
            </a:pPr>
            <a:r>
              <a:rPr lang="en-US" sz="2400" dirty="0">
                <a:latin typeface="Times New Roman" panose="02020603050405020304" pitchFamily="18" charset="0"/>
                <a:cs typeface="Times New Roman" panose="02020603050405020304" pitchFamily="18" charset="0"/>
              </a:rPr>
              <a:t>We can use the parenthesis operator, operator(), as an alternative way to make assignment to an object. Usually, we would use this function only when we want it for a logical purpose which is already used by another operator. </a:t>
            </a:r>
          </a:p>
          <a:p>
            <a:pPr marL="0" indent="0">
              <a:buNone/>
            </a:pPr>
            <a:r>
              <a:rPr lang="en-US" sz="2400" dirty="0">
                <a:latin typeface="Times New Roman" panose="02020603050405020304" pitchFamily="18" charset="0"/>
                <a:cs typeface="Times New Roman" panose="02020603050405020304" pitchFamily="18" charset="0"/>
              </a:rPr>
              <a:t>Suppose we have created an Inventory class with a constructor that </a:t>
            </a:r>
            <a:r>
              <a:rPr lang="en-US" sz="2400" dirty="0" err="1">
                <a:latin typeface="Times New Roman" panose="02020603050405020304" pitchFamily="18" charset="0"/>
                <a:cs typeface="Times New Roman" panose="02020603050405020304" pitchFamily="18" charset="0"/>
              </a:rPr>
              <a:t>initialises</a:t>
            </a:r>
            <a:r>
              <a:rPr lang="en-US" sz="2400" dirty="0">
                <a:latin typeface="Times New Roman" panose="02020603050405020304" pitchFamily="18" charset="0"/>
                <a:cs typeface="Times New Roman" panose="02020603050405020304" pitchFamily="18" charset="0"/>
              </a:rPr>
              <a:t> the fields to default values; if we want an additional set function to set field values and apply a discount to the price. </a:t>
            </a:r>
          </a:p>
          <a:p>
            <a:pPr marL="0" indent="0">
              <a:buNone/>
            </a:pPr>
            <a:r>
              <a:rPr lang="en-US" sz="2400" dirty="0">
                <a:latin typeface="Times New Roman" panose="02020603050405020304" pitchFamily="18" charset="0"/>
                <a:cs typeface="Times New Roman" panose="02020603050405020304" pitchFamily="18" charset="0"/>
              </a:rPr>
              <a:t>Demo-3-7 shows how we can overload the operator() to meet this objective</a:t>
            </a:r>
          </a:p>
        </p:txBody>
      </p:sp>
      <p:pic>
        <p:nvPicPr>
          <p:cNvPr id="6" name="Picture 5" descr="A blue and red text on a black background&#10;&#10;AI-generated content may be incorrect.">
            <a:extLst>
              <a:ext uri="{FF2B5EF4-FFF2-40B4-BE49-F238E27FC236}">
                <a16:creationId xmlns:a16="http://schemas.microsoft.com/office/drawing/2014/main" id="{C1962D9F-8A86-4D95-4C1F-8D495E357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083920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BF833-BE03-2DEC-C97C-A1DF8ADF440E}"/>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830E6F46-8D79-FDE1-7BB7-CF88A47AF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724CE80D-4DB1-7614-3838-ECBF764530B6}"/>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E690DA6F-ED8A-4F03-0361-15708E69E345}"/>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4" name="Picture 3" descr="A white background with black text&#10;&#10;AI-generated content may be incorrect.">
            <a:extLst>
              <a:ext uri="{FF2B5EF4-FFF2-40B4-BE49-F238E27FC236}">
                <a16:creationId xmlns:a16="http://schemas.microsoft.com/office/drawing/2014/main" id="{E71C86D4-3448-E39D-C305-87FEB292A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007" y="1127160"/>
            <a:ext cx="7772400" cy="2427342"/>
          </a:xfrm>
          <a:prstGeom prst="rect">
            <a:avLst/>
          </a:prstGeom>
        </p:spPr>
      </p:pic>
      <p:pic>
        <p:nvPicPr>
          <p:cNvPr id="9" name="Picture 8" descr="A white background with black text&#10;&#10;AI-generated content may be incorrect.">
            <a:extLst>
              <a:ext uri="{FF2B5EF4-FFF2-40B4-BE49-F238E27FC236}">
                <a16:creationId xmlns:a16="http://schemas.microsoft.com/office/drawing/2014/main" id="{DE0B9D29-9770-8344-BA2D-DD4CD0E1D0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529" y="3729759"/>
            <a:ext cx="7772400" cy="2594841"/>
          </a:xfrm>
          <a:prstGeom prst="rect">
            <a:avLst/>
          </a:prstGeom>
        </p:spPr>
      </p:pic>
    </p:spTree>
    <p:extLst>
      <p:ext uri="{BB962C8B-B14F-4D97-AF65-F5344CB8AC3E}">
        <p14:creationId xmlns:p14="http://schemas.microsoft.com/office/powerpoint/2010/main" val="4180357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6335A-EA64-F307-62A8-AEF06E380011}"/>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7E982B24-3215-2236-27D9-CC42E19F4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EAFD7B67-E538-6129-1373-DF50D22B4070}"/>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685DD02C-35BF-EDAE-435D-AE1A30DF811F}"/>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4" name="Picture 3" descr="A white background with black text&#10;&#10;AI-generated content may be incorrect.">
            <a:extLst>
              <a:ext uri="{FF2B5EF4-FFF2-40B4-BE49-F238E27FC236}">
                <a16:creationId xmlns:a16="http://schemas.microsoft.com/office/drawing/2014/main" id="{4D783F92-457D-1859-950E-D2310C367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747" y="1197638"/>
            <a:ext cx="7772400" cy="2231362"/>
          </a:xfrm>
          <a:prstGeom prst="rect">
            <a:avLst/>
          </a:prstGeom>
        </p:spPr>
      </p:pic>
      <p:pic>
        <p:nvPicPr>
          <p:cNvPr id="8" name="Picture 7" descr="A white background with black text&#10;&#10;AI-generated content may be incorrect.">
            <a:extLst>
              <a:ext uri="{FF2B5EF4-FFF2-40B4-BE49-F238E27FC236}">
                <a16:creationId xmlns:a16="http://schemas.microsoft.com/office/drawing/2014/main" id="{7AA3A122-990B-E50B-3378-C1180CC9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747" y="3598304"/>
            <a:ext cx="7772400" cy="2609148"/>
          </a:xfrm>
          <a:prstGeom prst="rect">
            <a:avLst/>
          </a:prstGeom>
        </p:spPr>
      </p:pic>
    </p:spTree>
    <p:extLst>
      <p:ext uri="{BB962C8B-B14F-4D97-AF65-F5344CB8AC3E}">
        <p14:creationId xmlns:p14="http://schemas.microsoft.com/office/powerpoint/2010/main" val="1342952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8B6EA-C3D7-260C-FABF-4B9CDADDC8F4}"/>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03CF5B27-DB2E-C45E-042A-22C71EA9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76235378-7063-9E47-DBBC-30AD5B518FD5}"/>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9762081A-0A29-EE23-82A5-84190D54F81F}"/>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3" name="Picture 2" descr="A white background with black text&#10;&#10;AI-generated content may be incorrect.">
            <a:extLst>
              <a:ext uri="{FF2B5EF4-FFF2-40B4-BE49-F238E27FC236}">
                <a16:creationId xmlns:a16="http://schemas.microsoft.com/office/drawing/2014/main" id="{8FEFCA05-E4E5-5CC9-2BD5-2E594AC49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950" y="1521585"/>
            <a:ext cx="6845300" cy="2552700"/>
          </a:xfrm>
          <a:prstGeom prst="rect">
            <a:avLst/>
          </a:prstGeom>
        </p:spPr>
      </p:pic>
    </p:spTree>
    <p:extLst>
      <p:ext uri="{BB962C8B-B14F-4D97-AF65-F5344CB8AC3E}">
        <p14:creationId xmlns:p14="http://schemas.microsoft.com/office/powerpoint/2010/main" val="41853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F019-6D50-EAAD-2A0F-8EDF2C185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F04B3-0AE9-89AA-BBD9-678EBBA8A24C}"/>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690223F0-7042-1806-39F8-B6E01E2B923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apply the technique to chain multiple mathematical operations in an expression </a:t>
            </a:r>
          </a:p>
          <a:p>
            <a:r>
              <a:rPr lang="en-US" sz="2400" dirty="0">
                <a:latin typeface="Times New Roman" panose="02020603050405020304" pitchFamily="18" charset="0"/>
                <a:cs typeface="Times New Roman" panose="02020603050405020304" pitchFamily="18" charset="0"/>
              </a:rPr>
              <a:t>implement a C++ program that </a:t>
            </a:r>
          </a:p>
          <a:p>
            <a:pPr lvl="1"/>
            <a:r>
              <a:rPr lang="en-US" sz="2000" dirty="0">
                <a:latin typeface="Times New Roman" panose="02020603050405020304" pitchFamily="18" charset="0"/>
                <a:cs typeface="Times New Roman" panose="02020603050405020304" pitchFamily="18" charset="0"/>
              </a:rPr>
              <a:t>overloads the insertion operator (&lt;&lt;) for output </a:t>
            </a:r>
          </a:p>
          <a:p>
            <a:pPr lvl="1"/>
            <a:r>
              <a:rPr lang="en-US" sz="2000" dirty="0">
                <a:latin typeface="Times New Roman" panose="02020603050405020304" pitchFamily="18" charset="0"/>
                <a:cs typeface="Times New Roman" panose="02020603050405020304" pitchFamily="18" charset="0"/>
              </a:rPr>
              <a:t>overloads the extraction operator (&gt;&gt;) for input </a:t>
            </a:r>
          </a:p>
          <a:p>
            <a:pPr lvl="1"/>
            <a:r>
              <a:rPr lang="en-US" sz="2000" dirty="0">
                <a:latin typeface="Times New Roman" panose="02020603050405020304" pitchFamily="18" charset="0"/>
                <a:cs typeface="Times New Roman" panose="02020603050405020304" pitchFamily="18" charset="0"/>
              </a:rPr>
              <a:t>overloads the prefix and postfix ++ and – operators </a:t>
            </a:r>
          </a:p>
          <a:p>
            <a:pPr lvl="1"/>
            <a:r>
              <a:rPr lang="en-US" sz="2000" dirty="0">
                <a:latin typeface="Times New Roman" panose="02020603050405020304" pitchFamily="18" charset="0"/>
                <a:cs typeface="Times New Roman" panose="02020603050405020304" pitchFamily="18" charset="0"/>
              </a:rPr>
              <a:t>overloads the == operator </a:t>
            </a:r>
          </a:p>
          <a:p>
            <a:pPr lvl="1"/>
            <a:r>
              <a:rPr lang="en-US" sz="2000" dirty="0">
                <a:latin typeface="Times New Roman" panose="02020603050405020304" pitchFamily="18" charset="0"/>
                <a:cs typeface="Times New Roman" panose="02020603050405020304" pitchFamily="18" charset="0"/>
              </a:rPr>
              <a:t>overloads the = operator </a:t>
            </a:r>
          </a:p>
          <a:p>
            <a:pPr lvl="1"/>
            <a:r>
              <a:rPr lang="en-US" sz="2000" dirty="0">
                <a:latin typeface="Times New Roman" panose="02020603050405020304" pitchFamily="18" charset="0"/>
                <a:cs typeface="Times New Roman" panose="02020603050405020304" pitchFamily="18" charset="0"/>
              </a:rPr>
              <a:t>overloads the subscript and parentheses operators</a:t>
            </a:r>
            <a:endParaRPr lang="en-US" sz="16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F8E40D-FC03-8D4F-8DA2-EAA8FFBAB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820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6A64-7E20-49F6-8AAF-B7F4A1D4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B12BD-EBD0-6CF1-40E8-E1EF88FE44B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Definition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AABAE6B-E824-BEC2-8D6A-9E6135BB3E6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unit provides an outline of the contents from Chapter 9 of the textbook Object-Oriented Programming Using C++ by Joyce Farrell. </a:t>
            </a:r>
          </a:p>
          <a:p>
            <a:r>
              <a:rPr lang="en-US" sz="2400" dirty="0">
                <a:latin typeface="Times New Roman" panose="02020603050405020304" pitchFamily="18" charset="0"/>
                <a:cs typeface="Times New Roman" panose="02020603050405020304" pitchFamily="18" charset="0"/>
              </a:rPr>
              <a:t>We will apply an object-oriented technique that allows some external functions to access private data, so that we can add “natural” language features to our objects. </a:t>
            </a:r>
          </a:p>
          <a:p>
            <a:r>
              <a:rPr lang="en-US" sz="2400" dirty="0">
                <a:latin typeface="Times New Roman" panose="02020603050405020304" pitchFamily="18" charset="0"/>
                <a:cs typeface="Times New Roman" panose="02020603050405020304" pitchFamily="18" charset="0"/>
              </a:rPr>
              <a:t>This unit also expand our mastery over object-oriented programming in C++ by introducing friend functions and operator overloading. These features allow us to create classes that can be used in an intuitive manner</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69E0D7C5-F9C6-D487-8FE1-7DCC2964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35874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E65F4-B8DA-04EC-DA76-9E5816C8B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E2C95-1796-2DD6-8BBB-CE3B10ECE23C}"/>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What are Friends?</a:t>
            </a:r>
          </a:p>
        </p:txBody>
      </p:sp>
      <p:sp>
        <p:nvSpPr>
          <p:cNvPr id="3" name="Content Placeholder 2">
            <a:extLst>
              <a:ext uri="{FF2B5EF4-FFF2-40B4-BE49-F238E27FC236}">
                <a16:creationId xmlns:a16="http://schemas.microsoft.com/office/drawing/2014/main" id="{56A1FE81-0CFD-35EA-B7D0-5B84092C7DD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Encapsulation and data hiding are two primary features of object-oriented programs. We use data hiding when we create private class members; they remain inaccessible to functions that do not belong to the same class. </a:t>
            </a:r>
          </a:p>
          <a:p>
            <a:pPr marL="0" indent="0">
              <a:buNone/>
            </a:pPr>
            <a:r>
              <a:rPr lang="en-US" sz="2400" dirty="0">
                <a:latin typeface="Times New Roman" panose="02020603050405020304" pitchFamily="18" charset="0"/>
                <a:cs typeface="Times New Roman" panose="02020603050405020304" pitchFamily="18" charset="0"/>
              </a:rPr>
              <a:t>Sometimes, it is, however, convenient to allow an external, non-member function to have access to a private data member. A friend function is a function that can access non-public members of a class, even though the function itself is not a member of the same class. </a:t>
            </a:r>
          </a:p>
          <a:p>
            <a:pPr marL="0" indent="0">
              <a:buNone/>
            </a:pPr>
            <a:r>
              <a:rPr lang="en-US" sz="2400" dirty="0">
                <a:latin typeface="Times New Roman" panose="02020603050405020304" pitchFamily="18" charset="0"/>
                <a:cs typeface="Times New Roman" panose="02020603050405020304" pitchFamily="18" charset="0"/>
              </a:rPr>
              <a:t>When we create a function, we cannot simply call it a friend function and declare it to be the friend of a given class. Rather, when we create a class, we must declare the names of the functions we allow to be friends with our class. </a:t>
            </a:r>
          </a:p>
          <a:p>
            <a:pPr marL="0" indent="0">
              <a:buNone/>
            </a:pPr>
            <a:r>
              <a:rPr lang="en-US" sz="2400" dirty="0">
                <a:latin typeface="Times New Roman" panose="02020603050405020304" pitchFamily="18" charset="0"/>
                <a:cs typeface="Times New Roman" panose="02020603050405020304" pitchFamily="18" charset="0"/>
              </a:rPr>
              <a:t>Do not write friend functions simply to overcome data encapsulation – this approach violates the spirit of object-oriented programming. Later, we will earn about overloading operators, in which friendship sometimes plays a useful part.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8129B739-D6A7-BCF7-52B6-1D55D6FF0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18178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3A526-39D7-E051-8A11-C7D47C3FC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553B7-67CE-592D-02DE-9C1839B34E6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How to Declare a Function as a Friend</a:t>
            </a:r>
          </a:p>
        </p:txBody>
      </p:sp>
      <p:sp>
        <p:nvSpPr>
          <p:cNvPr id="3" name="Content Placeholder 2">
            <a:extLst>
              <a:ext uri="{FF2B5EF4-FFF2-40B4-BE49-F238E27FC236}">
                <a16:creationId xmlns:a16="http://schemas.microsoft.com/office/drawing/2014/main" id="{BC02C956-E516-FEE3-6EA9-6FA859B32294}"/>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 class named Customer that contains three functions, of which two are members of the same class. The third function is named </a:t>
            </a:r>
            <a:r>
              <a:rPr lang="en-US" sz="2400" dirty="0" err="1">
                <a:latin typeface="Times New Roman" panose="02020603050405020304" pitchFamily="18" charset="0"/>
                <a:cs typeface="Times New Roman" panose="02020603050405020304" pitchFamily="18" charset="0"/>
              </a:rPr>
              <a:t>displayAsAFriend</a:t>
            </a:r>
            <a:r>
              <a:rPr lang="en-US" sz="2400" dirty="0">
                <a:latin typeface="Times New Roman" panose="02020603050405020304" pitchFamily="18" charset="0"/>
                <a:cs typeface="Times New Roman" panose="02020603050405020304" pitchFamily="18" charset="0"/>
              </a:rPr>
              <a:t>(); it is not a member of the Customer class but a friend. The </a:t>
            </a:r>
            <a:r>
              <a:rPr lang="en-US" sz="2400" dirty="0" err="1">
                <a:latin typeface="Times New Roman" panose="02020603050405020304" pitchFamily="18" charset="0"/>
                <a:cs typeface="Times New Roman" panose="02020603050405020304" pitchFamily="18" charset="0"/>
              </a:rPr>
              <a:t>displayAsAFriend</a:t>
            </a:r>
            <a:r>
              <a:rPr lang="en-US" sz="2400" dirty="0">
                <a:latin typeface="Times New Roman" panose="02020603050405020304" pitchFamily="18" charset="0"/>
                <a:cs typeface="Times New Roman" panose="02020603050405020304" pitchFamily="18" charset="0"/>
              </a:rPr>
              <a:t>() function is a non-member function that has access to private data members </a:t>
            </a:r>
            <a:r>
              <a:rPr lang="en-US" sz="2400" dirty="0" err="1">
                <a:latin typeface="Times New Roman" panose="02020603050405020304" pitchFamily="18" charset="0"/>
                <a:cs typeface="Times New Roman" panose="02020603050405020304" pitchFamily="18" charset="0"/>
              </a:rPr>
              <a:t>custNum</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balanceDue</a:t>
            </a:r>
            <a:r>
              <a:rPr lang="en-US" sz="2400" dirty="0">
                <a:latin typeface="Times New Roman" panose="02020603050405020304" pitchFamily="18" charset="0"/>
                <a:cs typeface="Times New Roman" panose="02020603050405020304" pitchFamily="18" charset="0"/>
              </a:rPr>
              <a:t>: It cannot use the class name Customer and the scope resolution operator in the function header. It does not need to be declared in the public section of the class definition. It must use the C++ keyword friend in the declaration.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Demo: Listing3-1 The Customer class and a friend function</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E76EFA40-39D2-9EDE-61D7-54FDBDA45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screenshot of a phone&#10;&#10;AI-generated content may be incorrect.">
            <a:extLst>
              <a:ext uri="{FF2B5EF4-FFF2-40B4-BE49-F238E27FC236}">
                <a16:creationId xmlns:a16="http://schemas.microsoft.com/office/drawing/2014/main" id="{785F5B3B-14A7-F780-ADB5-962402B95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828" y="4512084"/>
            <a:ext cx="7772400" cy="1895122"/>
          </a:xfrm>
          <a:prstGeom prst="rect">
            <a:avLst/>
          </a:prstGeom>
        </p:spPr>
      </p:pic>
    </p:spTree>
    <p:extLst>
      <p:ext uri="{BB962C8B-B14F-4D97-AF65-F5344CB8AC3E}">
        <p14:creationId xmlns:p14="http://schemas.microsoft.com/office/powerpoint/2010/main" val="406832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4F873-CBD0-DBBB-DDE2-12A2D9E3B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B51AF-BDDF-5CD9-AB89-3D9F3BC48522}"/>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How to Declare a Function as a Friend</a:t>
            </a:r>
          </a:p>
        </p:txBody>
      </p:sp>
      <p:sp>
        <p:nvSpPr>
          <p:cNvPr id="3" name="Content Placeholder 2">
            <a:extLst>
              <a:ext uri="{FF2B5EF4-FFF2-40B4-BE49-F238E27FC236}">
                <a16:creationId xmlns:a16="http://schemas.microsoft.com/office/drawing/2014/main" id="{8FCFF451-1C4A-01F3-8B60-59B112FA1039}"/>
              </a:ext>
            </a:extLst>
          </p:cNvPr>
          <p:cNvSpPr>
            <a:spLocks noGrp="1"/>
          </p:cNvSpPr>
          <p:nvPr>
            <p:ph idx="1"/>
          </p:nvPr>
        </p:nvSpPr>
        <p:spPr>
          <a:xfrm>
            <a:off x="838200" y="1066799"/>
            <a:ext cx="10669024" cy="5589833"/>
          </a:xfrm>
        </p:spPr>
        <p:txBody>
          <a:bodyPr>
            <a:noAutofit/>
          </a:bodyPr>
          <a:lstStyle/>
          <a:p>
            <a:r>
              <a:rPr lang="en-SG" sz="1600" dirty="0">
                <a:latin typeface="Times New Roman" panose="02020603050405020304" pitchFamily="18" charset="0"/>
                <a:cs typeface="Times New Roman" panose="02020603050405020304" pitchFamily="18" charset="0"/>
              </a:rPr>
              <a:t>Constructor:</a:t>
            </a:r>
            <a:br>
              <a:rPr lang="en-SG" sz="1600" dirty="0">
                <a:latin typeface="Times New Roman" panose="02020603050405020304" pitchFamily="18" charset="0"/>
                <a:cs typeface="Times New Roman" panose="02020603050405020304" pitchFamily="18" charset="0"/>
              </a:rPr>
            </a:br>
            <a:r>
              <a:rPr lang="en-SG" sz="1600" dirty="0">
                <a:latin typeface="Times New Roman" panose="02020603050405020304" pitchFamily="18" charset="0"/>
                <a:cs typeface="Times New Roman" panose="02020603050405020304" pitchFamily="18" charset="0"/>
              </a:rPr>
              <a:t>A special function in a class that runs automatically when an object is created. Its main role is to initialize data members.</a:t>
            </a:r>
          </a:p>
          <a:p>
            <a:r>
              <a:rPr lang="en-SG" sz="1600" dirty="0">
                <a:latin typeface="Times New Roman" panose="02020603050405020304" pitchFamily="18" charset="0"/>
                <a:cs typeface="Times New Roman" panose="02020603050405020304" pitchFamily="18" charset="0"/>
              </a:rPr>
              <a:t>Name matches the class:</a:t>
            </a:r>
            <a:br>
              <a:rPr lang="en-SG" sz="1600" dirty="0">
                <a:latin typeface="Times New Roman" panose="02020603050405020304" pitchFamily="18" charset="0"/>
                <a:cs typeface="Times New Roman" panose="02020603050405020304" pitchFamily="18" charset="0"/>
              </a:rPr>
            </a:br>
            <a:r>
              <a:rPr lang="en-SG" sz="1600" dirty="0">
                <a:latin typeface="Times New Roman" panose="02020603050405020304" pitchFamily="18" charset="0"/>
                <a:cs typeface="Times New Roman" panose="02020603050405020304" pitchFamily="18" charset="0"/>
              </a:rPr>
              <a:t>Customer::Customer → the function name is the same as the class name (Customer), so C++ recognizes it as a constructor, not a normal function.</a:t>
            </a:r>
          </a:p>
          <a:p>
            <a:r>
              <a:rPr lang="en-SG" sz="1600" dirty="0">
                <a:latin typeface="Times New Roman" panose="02020603050405020304" pitchFamily="18" charset="0"/>
                <a:cs typeface="Times New Roman" panose="02020603050405020304" pitchFamily="18" charset="0"/>
              </a:rPr>
              <a:t>Parameters:</a:t>
            </a:r>
            <a:br>
              <a:rPr lang="en-SG" sz="1600" dirty="0">
                <a:latin typeface="Times New Roman" panose="02020603050405020304" pitchFamily="18" charset="0"/>
                <a:cs typeface="Times New Roman" panose="02020603050405020304" pitchFamily="18" charset="0"/>
              </a:rPr>
            </a:br>
            <a:r>
              <a:rPr lang="en-SG" sz="1600" dirty="0">
                <a:latin typeface="Times New Roman" panose="02020603050405020304" pitchFamily="18" charset="0"/>
                <a:cs typeface="Times New Roman" panose="02020603050405020304" pitchFamily="18" charset="0"/>
              </a:rPr>
              <a:t>(int </a:t>
            </a:r>
            <a:r>
              <a:rPr lang="en-SG" sz="1600" dirty="0" err="1">
                <a:latin typeface="Times New Roman" panose="02020603050405020304" pitchFamily="18" charset="0"/>
                <a:cs typeface="Times New Roman" panose="02020603050405020304" pitchFamily="18" charset="0"/>
              </a:rPr>
              <a:t>num</a:t>
            </a:r>
            <a:r>
              <a:rPr lang="en-SG" sz="1600" dirty="0">
                <a:latin typeface="Times New Roman" panose="02020603050405020304" pitchFamily="18" charset="0"/>
                <a:cs typeface="Times New Roman" panose="02020603050405020304" pitchFamily="18" charset="0"/>
              </a:rPr>
              <a:t>, double balance) → this constructor takes two arguments:</a:t>
            </a:r>
          </a:p>
          <a:p>
            <a:pPr>
              <a:buFont typeface="Arial" panose="020B0604020202020204" pitchFamily="34" charset="0"/>
              <a:buChar char="•"/>
            </a:pPr>
            <a:r>
              <a:rPr lang="en-SG" sz="1600" dirty="0" err="1">
                <a:latin typeface="Times New Roman" panose="02020603050405020304" pitchFamily="18" charset="0"/>
                <a:cs typeface="Times New Roman" panose="02020603050405020304" pitchFamily="18" charset="0"/>
              </a:rPr>
              <a:t>num</a:t>
            </a:r>
            <a:r>
              <a:rPr lang="en-SG" sz="1600" dirty="0">
                <a:latin typeface="Times New Roman" panose="02020603050405020304" pitchFamily="18" charset="0"/>
                <a:cs typeface="Times New Roman" panose="02020603050405020304" pitchFamily="18" charset="0"/>
              </a:rPr>
              <a:t> (an integer, e.g., customer ID).</a:t>
            </a:r>
          </a:p>
          <a:p>
            <a:pPr>
              <a:buFont typeface="Arial" panose="020B0604020202020204" pitchFamily="34" charset="0"/>
              <a:buChar char="•"/>
            </a:pPr>
            <a:r>
              <a:rPr lang="en-SG" sz="1600" dirty="0">
                <a:latin typeface="Times New Roman" panose="02020603050405020304" pitchFamily="18" charset="0"/>
                <a:cs typeface="Times New Roman" panose="02020603050405020304" pitchFamily="18" charset="0"/>
              </a:rPr>
              <a:t>balance (a double, e.g., outstanding balance).</a:t>
            </a:r>
          </a:p>
          <a:p>
            <a:r>
              <a:rPr lang="en-SG" sz="1600" dirty="0">
                <a:latin typeface="Times New Roman" panose="02020603050405020304" pitchFamily="18" charset="0"/>
                <a:cs typeface="Times New Roman" panose="02020603050405020304" pitchFamily="18" charset="0"/>
              </a:rPr>
              <a:t>Scope resolution operator :::</a:t>
            </a:r>
            <a:br>
              <a:rPr lang="en-SG" sz="1600" dirty="0">
                <a:latin typeface="Times New Roman" panose="02020603050405020304" pitchFamily="18" charset="0"/>
                <a:cs typeface="Times New Roman" panose="02020603050405020304" pitchFamily="18" charset="0"/>
              </a:rPr>
            </a:br>
            <a:r>
              <a:rPr lang="en-SG" sz="1600" dirty="0">
                <a:latin typeface="Times New Roman" panose="02020603050405020304" pitchFamily="18" charset="0"/>
                <a:cs typeface="Times New Roman" panose="02020603050405020304" pitchFamily="18" charset="0"/>
              </a:rPr>
              <a:t>Used because the constructor is defined outside the class body, so we write Customer::Customer to say “this constructor belongs to the Customer class.”</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02272661-A5CD-2F23-D9AF-E22D390B4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9" name="Picture 8" descr="A screenshot of a phone&#10;&#10;AI-generated content may be incorrect.">
            <a:extLst>
              <a:ext uri="{FF2B5EF4-FFF2-40B4-BE49-F238E27FC236}">
                <a16:creationId xmlns:a16="http://schemas.microsoft.com/office/drawing/2014/main" id="{CA458445-E9C1-6993-9CE9-D2DEEDD2A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284" y="4618567"/>
            <a:ext cx="5422900" cy="1752600"/>
          </a:xfrm>
          <a:prstGeom prst="rect">
            <a:avLst/>
          </a:prstGeom>
        </p:spPr>
      </p:pic>
    </p:spTree>
    <p:extLst>
      <p:ext uri="{BB962C8B-B14F-4D97-AF65-F5344CB8AC3E}">
        <p14:creationId xmlns:p14="http://schemas.microsoft.com/office/powerpoint/2010/main" val="323494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A019-D50E-E404-1DCB-E7C6048CC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8506F-3277-0543-BA78-AC8FEFE0BC6B}"/>
              </a:ext>
            </a:extLst>
          </p:cNvPr>
          <p:cNvSpPr>
            <a:spLocks noGrp="1"/>
          </p:cNvSpPr>
          <p:nvPr>
            <p:ph type="title"/>
          </p:nvPr>
        </p:nvSpPr>
        <p:spPr>
          <a:xfrm>
            <a:off x="838200" y="141007"/>
            <a:ext cx="10515600" cy="925793"/>
          </a:xfrm>
        </p:spPr>
        <p:txBody>
          <a:bodyPr>
            <a:normAutofit fontScale="90000"/>
          </a:bodyPr>
          <a:lstStyle/>
          <a:p>
            <a:r>
              <a:rPr lang="en-SG" sz="3200" b="1" i="0" dirty="0">
                <a:solidFill>
                  <a:srgbClr val="0000FF"/>
                </a:solidFill>
                <a:effectLst/>
              </a:rPr>
              <a:t>Understanding the Benefits of Overloading and Polymorphism</a:t>
            </a:r>
          </a:p>
        </p:txBody>
      </p:sp>
      <p:sp>
        <p:nvSpPr>
          <p:cNvPr id="3" name="Content Placeholder 2">
            <a:extLst>
              <a:ext uri="{FF2B5EF4-FFF2-40B4-BE49-F238E27FC236}">
                <a16:creationId xmlns:a16="http://schemas.microsoft.com/office/drawing/2014/main" id="{764E02E4-D411-9988-E7D6-692B1C3137C0}"/>
              </a:ext>
            </a:extLst>
          </p:cNvPr>
          <p:cNvSpPr>
            <a:spLocks noGrp="1"/>
          </p:cNvSpPr>
          <p:nvPr>
            <p:ph idx="1"/>
          </p:nvPr>
        </p:nvSpPr>
        <p:spPr>
          <a:xfrm>
            <a:off x="838199" y="1066799"/>
            <a:ext cx="10913829"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We overload ordinary C++ functions when we give two functions the same name but different parameter lists. We overload C++ constructors by creating two or more constructors for the same class. Having more than one function with the same name is beneficial. </a:t>
            </a:r>
          </a:p>
          <a:p>
            <a:pPr marL="0" indent="0">
              <a:buNone/>
            </a:pPr>
            <a:r>
              <a:rPr lang="en-US" sz="2400" dirty="0">
                <a:latin typeface="Times New Roman" panose="02020603050405020304" pitchFamily="18" charset="0"/>
                <a:cs typeface="Times New Roman" panose="02020603050405020304" pitchFamily="18" charset="0"/>
              </a:rPr>
              <a:t>We can use one easy-to-understand function name without regarding the data types involved. Polymorphism allows such operation to be carried out differently, depending on the object. </a:t>
            </a:r>
          </a:p>
          <a:p>
            <a:pPr marL="0" indent="0">
              <a:buNone/>
            </a:pPr>
            <a:r>
              <a:rPr lang="en-US" sz="2400" dirty="0">
                <a:latin typeface="Times New Roman" panose="02020603050405020304" pitchFamily="18" charset="0"/>
                <a:cs typeface="Times New Roman" panose="02020603050405020304" pitchFamily="18" charset="0"/>
              </a:rPr>
              <a:t>When we overload a function, the function name is polymorphic. C++ operators are the symbols we use to perform operations on objects. These include arithmetic operators, logical operators, and insertion and extraction operators. </a:t>
            </a:r>
          </a:p>
          <a:p>
            <a:pPr marL="0" indent="0">
              <a:buNone/>
            </a:pPr>
            <a:r>
              <a:rPr lang="en-US" sz="2400" dirty="0">
                <a:latin typeface="Times New Roman" panose="02020603050405020304" pitchFamily="18" charset="0"/>
                <a:cs typeface="Times New Roman" panose="02020603050405020304" pitchFamily="18" charset="0"/>
              </a:rPr>
              <a:t>Separate actions can result from same operators when applied to different data types. To be able to use arithmetic symbols with our own objects, we must overload the symbols.</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EE4B7C-006C-8E21-DC03-BC2CA4B2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63884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AA9D-1A54-83DB-F8C0-065ABF752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0E540-B26F-5721-5FCD-85717F8BBA17}"/>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a friend Function to Access Data from Two Classes</a:t>
            </a:r>
          </a:p>
        </p:txBody>
      </p:sp>
      <p:sp>
        <p:nvSpPr>
          <p:cNvPr id="3" name="Content Placeholder 2">
            <a:extLst>
              <a:ext uri="{FF2B5EF4-FFF2-40B4-BE49-F238E27FC236}">
                <a16:creationId xmlns:a16="http://schemas.microsoft.com/office/drawing/2014/main" id="{05F54534-65D5-0FB4-4B6B-D0D2D9AABB8B}"/>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Demo 3-2</a:t>
            </a:r>
          </a:p>
          <a:p>
            <a:pPr marL="0" indent="0">
              <a:buNone/>
            </a:pPr>
            <a:r>
              <a:rPr lang="en-US" sz="2400" dirty="0">
                <a:latin typeface="Times New Roman" panose="02020603050405020304" pitchFamily="18" charset="0"/>
                <a:cs typeface="Times New Roman" panose="02020603050405020304" pitchFamily="18" charset="0"/>
              </a:rPr>
              <a:t>function named </a:t>
            </a:r>
            <a:r>
              <a:rPr lang="en-US" sz="2400" dirty="0" err="1">
                <a:latin typeface="Times New Roman" panose="02020603050405020304" pitchFamily="18" charset="0"/>
                <a:cs typeface="Times New Roman" panose="02020603050405020304" pitchFamily="18" charset="0"/>
              </a:rPr>
              <a:t>applyTransaction</a:t>
            </a:r>
            <a:r>
              <a:rPr lang="en-US" sz="2400" dirty="0">
                <a:latin typeface="Times New Roman" panose="02020603050405020304" pitchFamily="18" charset="0"/>
                <a:cs typeface="Times New Roman" panose="02020603050405020304" pitchFamily="18" charset="0"/>
              </a:rPr>
              <a:t>() that we can use it as a friend function. It needs two parameters, a Customer and a Transaction. The friend function will also display data from the Customer object, applies the payment amount of the Transaction object to the </a:t>
            </a:r>
            <a:r>
              <a:rPr lang="en-US" sz="2400" dirty="0" err="1">
                <a:latin typeface="Times New Roman" panose="02020603050405020304" pitchFamily="18" charset="0"/>
                <a:cs typeface="Times New Roman" panose="02020603050405020304" pitchFamily="18" charset="0"/>
              </a:rPr>
              <a:t>balanceDue</a:t>
            </a:r>
            <a:r>
              <a:rPr lang="en-US" sz="2400" dirty="0">
                <a:latin typeface="Times New Roman" panose="02020603050405020304" pitchFamily="18" charset="0"/>
                <a:cs typeface="Times New Roman" panose="02020603050405020304" pitchFamily="18" charset="0"/>
              </a:rPr>
              <a:t> of the Customer object, and display Transaction data. </a:t>
            </a:r>
          </a:p>
          <a:p>
            <a:pPr marL="0" indent="0">
              <a:buNone/>
            </a:pPr>
            <a:r>
              <a:rPr lang="en-US" sz="2400" dirty="0">
                <a:latin typeface="Times New Roman" panose="02020603050405020304" pitchFamily="18" charset="0"/>
                <a:cs typeface="Times New Roman" panose="02020603050405020304" pitchFamily="18" charset="0"/>
              </a:rPr>
              <a:t>The declaration of the </a:t>
            </a:r>
            <a:r>
              <a:rPr lang="en-US" sz="2400" dirty="0" err="1">
                <a:latin typeface="Times New Roman" panose="02020603050405020304" pitchFamily="18" charset="0"/>
                <a:cs typeface="Times New Roman" panose="02020603050405020304" pitchFamily="18" charset="0"/>
              </a:rPr>
              <a:t>applyTransaction</a:t>
            </a:r>
            <a:r>
              <a:rPr lang="en-US" sz="2400" dirty="0">
                <a:latin typeface="Times New Roman" panose="02020603050405020304" pitchFamily="18" charset="0"/>
                <a:cs typeface="Times New Roman" panose="02020603050405020304" pitchFamily="18" charset="0"/>
              </a:rPr>
              <a:t>() function refers to both the Customer and the Transaction class as parameters.</a:t>
            </a:r>
          </a:p>
          <a:p>
            <a:pPr marL="0" indent="0">
              <a:buNone/>
            </a:pPr>
            <a:r>
              <a:rPr lang="en-US" sz="2400" dirty="0">
                <a:latin typeface="Times New Roman" panose="02020603050405020304" pitchFamily="18" charset="0"/>
                <a:cs typeface="Times New Roman" panose="02020603050405020304" pitchFamily="18" charset="0"/>
              </a:rPr>
              <a:t>No matter which class we define first, we have to make reference to the other class before it is defined. The solution is to use a forward declaration, which is a statement that lets the compiler knows that the class exist, and the details will come later.</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7A7B7984-E671-620C-B2DA-EF3A00566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Picture 7" descr="A screenshot of a phone&#10;&#10;AI-generated content may be incorrect.">
            <a:extLst>
              <a:ext uri="{FF2B5EF4-FFF2-40B4-BE49-F238E27FC236}">
                <a16:creationId xmlns:a16="http://schemas.microsoft.com/office/drawing/2014/main" id="{FB186F47-7FEB-D9F8-4AA6-211E1333B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737" y="4878388"/>
            <a:ext cx="7226300" cy="1587500"/>
          </a:xfrm>
          <a:prstGeom prst="rect">
            <a:avLst/>
          </a:prstGeom>
        </p:spPr>
      </p:pic>
    </p:spTree>
    <p:extLst>
      <p:ext uri="{BB962C8B-B14F-4D97-AF65-F5344CB8AC3E}">
        <p14:creationId xmlns:p14="http://schemas.microsoft.com/office/powerpoint/2010/main" val="399953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2061</TotalTime>
  <Words>3075</Words>
  <Application>Microsoft Macintosh PowerPoint</Application>
  <PresentationFormat>Widescreen</PresentationFormat>
  <Paragraphs>129</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Times New Roman</vt:lpstr>
      <vt:lpstr>Wingdings</vt:lpstr>
      <vt:lpstr>Office Theme</vt:lpstr>
      <vt:lpstr>Study Unit 3 Understanding Inheritance </vt:lpstr>
      <vt:lpstr>Learning Outcomes</vt:lpstr>
      <vt:lpstr>Learning Outcomes</vt:lpstr>
      <vt:lpstr>Definition</vt:lpstr>
      <vt:lpstr>What are Friends?</vt:lpstr>
      <vt:lpstr>How to Declare a Function as a Friend</vt:lpstr>
      <vt:lpstr>How to Declare a Function as a Friend</vt:lpstr>
      <vt:lpstr>Understanding the Benefits of Overloading and Polymorphism</vt:lpstr>
      <vt:lpstr>Using a friend Function to Access Data from Two Classes</vt:lpstr>
      <vt:lpstr>Overloading Operators – The General Rule</vt:lpstr>
      <vt:lpstr>Overloading Operators – The General Rule</vt:lpstr>
      <vt:lpstr>Overloading an Arithmetic Operator</vt:lpstr>
      <vt:lpstr>Overloading an Operator to Work with an Object and a Primitive Type</vt:lpstr>
      <vt:lpstr>Using Multiple Operations in an Expression</vt:lpstr>
      <vt:lpstr>Overloading Output</vt:lpstr>
      <vt:lpstr>Overloading Input</vt:lpstr>
      <vt:lpstr>Overloading the Prefix ++ and -- Operator</vt:lpstr>
      <vt:lpstr>Using Postfix Increment and Decrement Operators</vt:lpstr>
      <vt:lpstr>Overloading The == Operator</vt:lpstr>
      <vt:lpstr>Overloading The = Operator</vt:lpstr>
      <vt:lpstr>Overloading The = Operator: Demo 3-6 </vt:lpstr>
      <vt:lpstr>Overloading [ ] and ( )</vt:lpstr>
      <vt:lpstr>Overloading [ ] and ( )</vt:lpstr>
      <vt:lpstr>Quiz: </vt:lpstr>
      <vt:lpstr>Quiz: </vt:lpstr>
      <vt:lpstr>Quiz: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paul_</dc:creator>
  <cp:lastModifiedBy>botapaul9</cp:lastModifiedBy>
  <cp:revision>55</cp:revision>
  <dcterms:created xsi:type="dcterms:W3CDTF">2022-11-08T11:57:54Z</dcterms:created>
  <dcterms:modified xsi:type="dcterms:W3CDTF">2025-09-02T08:19:04Z</dcterms:modified>
</cp:coreProperties>
</file>