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40"/>
  </p:notesMasterIdLst>
  <p:sldIdLst>
    <p:sldId id="256" r:id="rId2"/>
    <p:sldId id="265" r:id="rId3"/>
    <p:sldId id="266" r:id="rId4"/>
    <p:sldId id="373" r:id="rId5"/>
    <p:sldId id="316" r:id="rId6"/>
    <p:sldId id="317" r:id="rId7"/>
    <p:sldId id="318" r:id="rId8"/>
    <p:sldId id="319" r:id="rId9"/>
    <p:sldId id="342" r:id="rId10"/>
    <p:sldId id="343" r:id="rId11"/>
    <p:sldId id="344" r:id="rId12"/>
    <p:sldId id="320" r:id="rId13"/>
    <p:sldId id="345" r:id="rId14"/>
    <p:sldId id="346" r:id="rId15"/>
    <p:sldId id="322" r:id="rId16"/>
    <p:sldId id="351" r:id="rId17"/>
    <p:sldId id="352" r:id="rId18"/>
    <p:sldId id="353" r:id="rId19"/>
    <p:sldId id="354" r:id="rId20"/>
    <p:sldId id="324" r:id="rId21"/>
    <p:sldId id="325" r:id="rId22"/>
    <p:sldId id="355" r:id="rId23"/>
    <p:sldId id="326" r:id="rId24"/>
    <p:sldId id="356" r:id="rId25"/>
    <p:sldId id="357"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p:restoredTop sz="95234"/>
  </p:normalViewPr>
  <p:slideViewPr>
    <p:cSldViewPr snapToGrid="0">
      <p:cViewPr varScale="1">
        <p:scale>
          <a:sx n="101" d="100"/>
          <a:sy n="101"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FE24-38F7-9540-B406-616F7F2EC97E}" type="datetimeFigureOut">
              <a:rPr lang="en-US" smtClean="0"/>
              <a:t>9/30/25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21281-9CA8-2A43-871C-D5959F479444}" type="slidenum">
              <a:rPr lang="en-US" smtClean="0"/>
              <a:t>‹#›</a:t>
            </a:fld>
            <a:endParaRPr lang="en-US"/>
          </a:p>
        </p:txBody>
      </p:sp>
    </p:spTree>
    <p:extLst>
      <p:ext uri="{BB962C8B-B14F-4D97-AF65-F5344CB8AC3E}">
        <p14:creationId xmlns:p14="http://schemas.microsoft.com/office/powerpoint/2010/main" val="396135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0413-B273-4F93-465F-255FD7B729B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B560C14-70D7-632E-BB63-5065EAF25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14E3D5-E5F4-2463-2F99-757C804C3609}"/>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5" name="Footer Placeholder 4">
            <a:extLst>
              <a:ext uri="{FF2B5EF4-FFF2-40B4-BE49-F238E27FC236}">
                <a16:creationId xmlns:a16="http://schemas.microsoft.com/office/drawing/2014/main" id="{CF430958-15F6-302D-E24C-48BBFFEB48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4A37CA-D6C0-DCB5-0618-DB62D51FAEB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79352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7352-E3F6-7EA0-A398-5C5519D147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AD36CB-238C-4FF4-145B-BEAE9FFC4B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6830C3-BC94-DDB7-5581-C8769DE85B56}"/>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5" name="Footer Placeholder 4">
            <a:extLst>
              <a:ext uri="{FF2B5EF4-FFF2-40B4-BE49-F238E27FC236}">
                <a16:creationId xmlns:a16="http://schemas.microsoft.com/office/drawing/2014/main" id="{3550EAC4-75B0-5F2C-A582-9308FAE211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EC9E6-7A06-4DAB-DB12-DE41A17015D7}"/>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71661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CB36E-E13B-AB27-127F-755FA349B5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A12265-07A5-70E2-A756-1FAFD450C7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3237F-C5A3-4A6B-31CF-05D269DA70D6}"/>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5" name="Footer Placeholder 4">
            <a:extLst>
              <a:ext uri="{FF2B5EF4-FFF2-40B4-BE49-F238E27FC236}">
                <a16:creationId xmlns:a16="http://schemas.microsoft.com/office/drawing/2014/main" id="{61318AA6-C3D3-9D46-62DC-F7DE980856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953C484-E874-CE69-480E-E8D8F0035A5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6623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4732-F79C-5731-4275-A15244EB93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153F95-EF75-0EBE-B4D3-D46539FD0E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CD802E-DE32-7641-F62B-3CFF1C3BC1E0}"/>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5" name="Footer Placeholder 4">
            <a:extLst>
              <a:ext uri="{FF2B5EF4-FFF2-40B4-BE49-F238E27FC236}">
                <a16:creationId xmlns:a16="http://schemas.microsoft.com/office/drawing/2014/main" id="{81A426B5-2DD5-18DA-F928-E660A79176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6DD155-4B53-FE14-2288-63F0D88DD9F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80349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EF16-AEA8-FBDB-4519-058FACDB83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16FD25-A74E-285E-E01F-9DE85CF7AE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E5CAEF-6737-880F-0D5F-384114CBB16C}"/>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5" name="Footer Placeholder 4">
            <a:extLst>
              <a:ext uri="{FF2B5EF4-FFF2-40B4-BE49-F238E27FC236}">
                <a16:creationId xmlns:a16="http://schemas.microsoft.com/office/drawing/2014/main" id="{859FDBC5-ED42-9660-A457-28BCE4185B2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412D2AE-0288-98FA-EF5C-EC88CCC058E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65727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0AFA-6E5E-C964-44A3-7F13043F4A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7E9F5A-C1A5-7C5E-8C32-8B1CBB0EDB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2B429D6-6733-97EF-0BB7-C6604409256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F04B027-6BEF-4221-F4F4-263C6FAF5391}"/>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6" name="Footer Placeholder 5">
            <a:extLst>
              <a:ext uri="{FF2B5EF4-FFF2-40B4-BE49-F238E27FC236}">
                <a16:creationId xmlns:a16="http://schemas.microsoft.com/office/drawing/2014/main" id="{E65082BE-D59A-DB1F-1526-8AE220103D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E06173-2147-9F0C-DAE7-686395685990}"/>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69068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682F-6C59-2C02-7142-C753CBAFA2A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0CEBBC-BCF8-6FAD-716E-4433A10FC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ACEC93-956D-1475-EDA4-1B5F566C81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F1CBFCD-57E6-FD48-C2F4-0A0EF43BD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404E965-376E-C1D5-A1B5-D2D665DA4C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BCF2F4C-C73A-3BCC-0FED-63357298A77F}"/>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8" name="Footer Placeholder 7">
            <a:extLst>
              <a:ext uri="{FF2B5EF4-FFF2-40B4-BE49-F238E27FC236}">
                <a16:creationId xmlns:a16="http://schemas.microsoft.com/office/drawing/2014/main" id="{B5303412-6141-DB3C-7307-84E98A75636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28B9F1D-6AAD-60A2-C71F-54ECD95BEE2B}"/>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92979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A108-2DFD-D282-6257-388CA6A1807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9E9510-4203-B86A-5AC4-1FD0F4BDF926}"/>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4" name="Footer Placeholder 3">
            <a:extLst>
              <a:ext uri="{FF2B5EF4-FFF2-40B4-BE49-F238E27FC236}">
                <a16:creationId xmlns:a16="http://schemas.microsoft.com/office/drawing/2014/main" id="{98672E22-2FAF-22A0-F735-5A62E6288CA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397E8A6-58DF-2085-3DF5-7BDC838BB378}"/>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2697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323B1-78B8-455F-F389-65F84DD2DA47}"/>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3" name="Footer Placeholder 2">
            <a:extLst>
              <a:ext uri="{FF2B5EF4-FFF2-40B4-BE49-F238E27FC236}">
                <a16:creationId xmlns:a16="http://schemas.microsoft.com/office/drawing/2014/main" id="{E76DA3B0-E736-F5B0-E93B-60EA7AA2410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AA806F9-6E56-7E21-80E0-89DCF241AFFD}"/>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6396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3B57-4896-13D8-885F-449A811708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008DD3-157A-54A1-3F4C-B22D9774D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1330115-EA07-8EB1-FDCA-5B49029C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DAF491-25C3-E2A6-9FA6-CF549E98B0D9}"/>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6" name="Footer Placeholder 5">
            <a:extLst>
              <a:ext uri="{FF2B5EF4-FFF2-40B4-BE49-F238E27FC236}">
                <a16:creationId xmlns:a16="http://schemas.microsoft.com/office/drawing/2014/main" id="{0D1DDB11-AFE1-3B50-3D30-C300D9076F6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F1B1874-9EBA-C886-ADE2-EAD69CC8F8E2}"/>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5603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B37A-9116-1358-F136-907BF5CE52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2CD0A5-7551-EC31-DA32-7EEA07EC6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2B98F-DD7B-6B7E-DA1F-D7D2F8CEE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95BCB7-45F9-5CE5-22A4-C394204669BA}"/>
              </a:ext>
            </a:extLst>
          </p:cNvPr>
          <p:cNvSpPr>
            <a:spLocks noGrp="1"/>
          </p:cNvSpPr>
          <p:nvPr>
            <p:ph type="dt" sz="half" idx="10"/>
          </p:nvPr>
        </p:nvSpPr>
        <p:spPr/>
        <p:txBody>
          <a:bodyPr/>
          <a:lstStyle/>
          <a:p>
            <a:fld id="{372A9D63-F2CF-4454-BB95-38A1B0162109}" type="datetimeFigureOut">
              <a:rPr lang="en-SG" smtClean="0"/>
              <a:t>30/9/25</a:t>
            </a:fld>
            <a:endParaRPr lang="en-SG"/>
          </a:p>
        </p:txBody>
      </p:sp>
      <p:sp>
        <p:nvSpPr>
          <p:cNvPr id="6" name="Footer Placeholder 5">
            <a:extLst>
              <a:ext uri="{FF2B5EF4-FFF2-40B4-BE49-F238E27FC236}">
                <a16:creationId xmlns:a16="http://schemas.microsoft.com/office/drawing/2014/main" id="{521745D1-9A72-17A0-8AF4-45310FA12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690DF-9130-219D-5412-981E029683DF}"/>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0664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37593-579E-60A0-2A1F-E1D619F1F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91E2CD-A935-AF0B-6B80-38D5F7811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C68781-F869-0208-33C4-9360C6991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2A9D63-F2CF-4454-BB95-38A1B0162109}" type="datetimeFigureOut">
              <a:rPr lang="en-SG" smtClean="0"/>
              <a:t>30/9/25</a:t>
            </a:fld>
            <a:endParaRPr lang="en-SG"/>
          </a:p>
        </p:txBody>
      </p:sp>
      <p:sp>
        <p:nvSpPr>
          <p:cNvPr id="5" name="Footer Placeholder 4">
            <a:extLst>
              <a:ext uri="{FF2B5EF4-FFF2-40B4-BE49-F238E27FC236}">
                <a16:creationId xmlns:a16="http://schemas.microsoft.com/office/drawing/2014/main" id="{13679062-D027-17FB-E62A-9BF2240E2B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4897AD40-9F78-C969-7174-3C47AD526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D1EBE2-78D8-4689-B2BE-8A904EC78056}" type="slidenum">
              <a:rPr lang="en-SG" smtClean="0"/>
              <a:t>‹#›</a:t>
            </a:fld>
            <a:endParaRPr lang="en-SG"/>
          </a:p>
        </p:txBody>
      </p:sp>
    </p:spTree>
    <p:extLst>
      <p:ext uri="{BB962C8B-B14F-4D97-AF65-F5344CB8AC3E}">
        <p14:creationId xmlns:p14="http://schemas.microsoft.com/office/powerpoint/2010/main" val="14844982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7CE9-ADCA-254F-D831-D136B5BCED63}"/>
              </a:ext>
            </a:extLst>
          </p:cNvPr>
          <p:cNvSpPr>
            <a:spLocks noGrp="1"/>
          </p:cNvSpPr>
          <p:nvPr>
            <p:ph type="ctrTitle"/>
          </p:nvPr>
        </p:nvSpPr>
        <p:spPr/>
        <p:txBody>
          <a:bodyPr>
            <a:normAutofit fontScale="90000"/>
          </a:bodyPr>
          <a:lstStyle/>
          <a:p>
            <a:r>
              <a:rPr lang="en-SG" b="1" dirty="0">
                <a:solidFill>
                  <a:srgbClr val="0000FF"/>
                </a:solidFill>
              </a:rPr>
              <a:t>Study Unit 4</a:t>
            </a:r>
            <a:br>
              <a:rPr lang="en-SG" dirty="0">
                <a:solidFill>
                  <a:srgbClr val="0000FF"/>
                </a:solidFill>
              </a:rPr>
            </a:br>
            <a:r>
              <a:rPr lang="en-SG" b="1" dirty="0">
                <a:solidFill>
                  <a:srgbClr val="0000FF"/>
                </a:solidFill>
              </a:rPr>
              <a:t>Simple </a:t>
            </a:r>
            <a:r>
              <a:rPr lang="en-SG" b="1" dirty="0" err="1">
                <a:solidFill>
                  <a:srgbClr val="0000FF"/>
                </a:solidFill>
              </a:rPr>
              <a:t>Directmedia</a:t>
            </a:r>
            <a:r>
              <a:rPr lang="en-SG" b="1" dirty="0">
                <a:solidFill>
                  <a:srgbClr val="0000FF"/>
                </a:solidFill>
              </a:rPr>
              <a:t> Layer – Part 1</a:t>
            </a:r>
            <a:endParaRPr lang="en-SG" dirty="0">
              <a:solidFill>
                <a:srgbClr val="0000FF"/>
              </a:solidFill>
            </a:endParaRPr>
          </a:p>
        </p:txBody>
      </p:sp>
      <p:sp>
        <p:nvSpPr>
          <p:cNvPr id="3" name="Subtitle 2">
            <a:extLst>
              <a:ext uri="{FF2B5EF4-FFF2-40B4-BE49-F238E27FC236}">
                <a16:creationId xmlns:a16="http://schemas.microsoft.com/office/drawing/2014/main" id="{03798AA5-16BC-8AC5-9193-5E5872C2E6D6}"/>
              </a:ext>
            </a:extLst>
          </p:cNvPr>
          <p:cNvSpPr>
            <a:spLocks noGrp="1"/>
          </p:cNvSpPr>
          <p:nvPr>
            <p:ph type="subTitle" idx="1"/>
          </p:nvPr>
        </p:nvSpPr>
        <p:spPr/>
        <p:txBody>
          <a:bodyPr/>
          <a:lstStyle/>
          <a:p>
            <a:r>
              <a:rPr lang="en-SG" dirty="0"/>
              <a:t>29-Sep-25</a:t>
            </a:r>
          </a:p>
        </p:txBody>
      </p:sp>
    </p:spTree>
    <p:extLst>
      <p:ext uri="{BB962C8B-B14F-4D97-AF65-F5344CB8AC3E}">
        <p14:creationId xmlns:p14="http://schemas.microsoft.com/office/powerpoint/2010/main" val="50470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6B0C3-BABC-F3A4-9AFB-A6525EBC1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C12E4F-AE24-FF0C-A77F-E81D3E5248EE}"/>
              </a:ext>
            </a:extLst>
          </p:cNvPr>
          <p:cNvSpPr>
            <a:spLocks noGrp="1"/>
          </p:cNvSpPr>
          <p:nvPr>
            <p:ph type="title"/>
          </p:nvPr>
        </p:nvSpPr>
        <p:spPr>
          <a:xfrm>
            <a:off x="838200" y="141007"/>
            <a:ext cx="10515600" cy="925793"/>
          </a:xfrm>
        </p:spPr>
        <p:txBody>
          <a:bodyPr>
            <a:normAutofit fontScale="90000"/>
          </a:bodyPr>
          <a:lstStyle/>
          <a:p>
            <a:r>
              <a:rPr lang="en-SG" sz="3200" b="1" dirty="0">
                <a:solidFill>
                  <a:srgbClr val="0000FF"/>
                </a:solidFill>
              </a:rPr>
              <a:t>Hello SDL: Your First Graphics Window: Listing 5.1 A simple SDL program</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228D3325-9E55-8EFC-F8C4-FDFB32932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8" name="Picture 7" descr="A screen shot of a computer code&#10;&#10;AI-generated content may be incorrect.">
            <a:extLst>
              <a:ext uri="{FF2B5EF4-FFF2-40B4-BE49-F238E27FC236}">
                <a16:creationId xmlns:a16="http://schemas.microsoft.com/office/drawing/2014/main" id="{62308006-0F73-2FBE-ADE7-D44BA0612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818" y="1066800"/>
            <a:ext cx="7772400" cy="5337313"/>
          </a:xfrm>
          <a:prstGeom prst="rect">
            <a:avLst/>
          </a:prstGeom>
        </p:spPr>
      </p:pic>
    </p:spTree>
    <p:extLst>
      <p:ext uri="{BB962C8B-B14F-4D97-AF65-F5344CB8AC3E}">
        <p14:creationId xmlns:p14="http://schemas.microsoft.com/office/powerpoint/2010/main" val="278803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A8FFA-BA0A-111E-981D-D8C774AA9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FFE3A-D5AD-A8DE-810B-EA7B2DE57E98}"/>
              </a:ext>
            </a:extLst>
          </p:cNvPr>
          <p:cNvSpPr>
            <a:spLocks noGrp="1"/>
          </p:cNvSpPr>
          <p:nvPr>
            <p:ph type="title"/>
          </p:nvPr>
        </p:nvSpPr>
        <p:spPr>
          <a:xfrm>
            <a:off x="838200" y="141007"/>
            <a:ext cx="10515600" cy="925793"/>
          </a:xfrm>
        </p:spPr>
        <p:txBody>
          <a:bodyPr>
            <a:normAutofit fontScale="90000"/>
          </a:bodyPr>
          <a:lstStyle/>
          <a:p>
            <a:r>
              <a:rPr lang="en-SG" sz="3200" b="1" dirty="0">
                <a:solidFill>
                  <a:srgbClr val="0000FF"/>
                </a:solidFill>
              </a:rPr>
              <a:t>Hello SDL: Your First Graphics Window: Listing 5.1 A simple SDL program</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CBD3CFF0-2C10-58FE-9F3A-C7C6607A9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4" name="Picture 3" descr="A screenshot of a computer program&#10;&#10;AI-generated content may be incorrect.">
            <a:extLst>
              <a:ext uri="{FF2B5EF4-FFF2-40B4-BE49-F238E27FC236}">
                <a16:creationId xmlns:a16="http://schemas.microsoft.com/office/drawing/2014/main" id="{C1AD80B0-8181-8DEA-803C-5EE566829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246" y="1262063"/>
            <a:ext cx="7772400" cy="4555545"/>
          </a:xfrm>
          <a:prstGeom prst="rect">
            <a:avLst/>
          </a:prstGeom>
        </p:spPr>
      </p:pic>
    </p:spTree>
    <p:extLst>
      <p:ext uri="{BB962C8B-B14F-4D97-AF65-F5344CB8AC3E}">
        <p14:creationId xmlns:p14="http://schemas.microsoft.com/office/powerpoint/2010/main" val="75039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35A80-2986-6F4F-0B5B-C36EF6776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69167F-FA39-8910-7749-A1C5A5D76682}"/>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Getting an Image on the Screen</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2864E216-4263-10DB-C040-F88FF19B8F5B}"/>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topic and the sample source code are based on the materials from the website: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/tutorials/SDL/02_getting_an_image_on_the_screen/</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this lesson, we shall implement a SDL program that loads an image file and displays the image on screen. </a:t>
            </a:r>
          </a:p>
          <a:p>
            <a:r>
              <a:rPr lang="en-US" sz="2400" dirty="0">
                <a:latin typeface="Times New Roman" panose="02020603050405020304" pitchFamily="18" charset="0"/>
                <a:cs typeface="Times New Roman" panose="02020603050405020304" pitchFamily="18" charset="0"/>
              </a:rPr>
              <a:t>The two global variables we have to declare are two SDL Surface objects (see Listing5-2a). An SDL surface is just an image data type that contains the pixels of an image along with all the other data needed to render it. </a:t>
            </a:r>
          </a:p>
          <a:p>
            <a:r>
              <a:rPr lang="en-US" sz="2400" dirty="0">
                <a:latin typeface="Times New Roman" panose="02020603050405020304" pitchFamily="18" charset="0"/>
                <a:cs typeface="Times New Roman" panose="02020603050405020304" pitchFamily="18" charset="0"/>
              </a:rPr>
              <a:t>SDL surfaces use software rendering which means it uses the CPU to render. The images we are going to be dealing with here are the screen image and the image we will be uploading from a file.</a:t>
            </a:r>
          </a:p>
          <a:p>
            <a:r>
              <a:rPr lang="en-US" sz="2400" dirty="0">
                <a:latin typeface="Times New Roman" panose="02020603050405020304" pitchFamily="18" charset="0"/>
                <a:cs typeface="Times New Roman" panose="02020603050405020304" pitchFamily="18" charset="0"/>
              </a:rPr>
              <a:t>These are pointers to SDL surfaces and we will be dynamically allocating memory to load images. We want to show images inside of the window. In order to do that we need to get the image inside the window.</a:t>
            </a:r>
          </a:p>
        </p:txBody>
      </p:sp>
      <p:pic>
        <p:nvPicPr>
          <p:cNvPr id="6" name="Picture 5" descr="A blue and red text on a black background&#10;&#10;AI-generated content may be incorrect.">
            <a:extLst>
              <a:ext uri="{FF2B5EF4-FFF2-40B4-BE49-F238E27FC236}">
                <a16:creationId xmlns:a16="http://schemas.microsoft.com/office/drawing/2014/main" id="{C1083E9B-9C34-2D66-174F-2F8C29F6B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11652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37109-4215-6935-9AA8-491843AF2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FEE56-28A1-9043-C583-7B77A42CEC51}"/>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Getting an Image on the Screen</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1F6FCC26-A8F0-22C0-B6F5-0D7943B64B3D}"/>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In the </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 function, we call </a:t>
            </a:r>
            <a:r>
              <a:rPr lang="en-US" sz="2400" dirty="0" err="1">
                <a:latin typeface="Times New Roman" panose="02020603050405020304" pitchFamily="18" charset="0"/>
                <a:cs typeface="Times New Roman" panose="02020603050405020304" pitchFamily="18" charset="0"/>
              </a:rPr>
              <a:t>SDL_GetWindowSurface</a:t>
            </a:r>
            <a:r>
              <a:rPr lang="en-US" sz="2400" dirty="0">
                <a:latin typeface="Times New Roman" panose="02020603050405020304" pitchFamily="18" charset="0"/>
                <a:cs typeface="Times New Roman" panose="02020603050405020304" pitchFamily="18" charset="0"/>
              </a:rPr>
              <a:t> to grab the surface contained by the window (see Listing5-2b). In the </a:t>
            </a:r>
            <a:r>
              <a:rPr lang="en-US" sz="2400" dirty="0" err="1">
                <a:latin typeface="Times New Roman" panose="02020603050405020304" pitchFamily="18" charset="0"/>
                <a:cs typeface="Times New Roman" panose="02020603050405020304" pitchFamily="18" charset="0"/>
              </a:rPr>
              <a:t>loadMedia</a:t>
            </a:r>
            <a:r>
              <a:rPr lang="en-US" sz="2400" dirty="0">
                <a:latin typeface="Times New Roman" panose="02020603050405020304" pitchFamily="18" charset="0"/>
                <a:cs typeface="Times New Roman" panose="02020603050405020304" pitchFamily="18" charset="0"/>
              </a:rPr>
              <a:t>() function, the </a:t>
            </a:r>
            <a:r>
              <a:rPr lang="en-US" sz="2400" dirty="0" err="1">
                <a:latin typeface="Times New Roman" panose="02020603050405020304" pitchFamily="18" charset="0"/>
                <a:cs typeface="Times New Roman" panose="02020603050405020304" pitchFamily="18" charset="0"/>
              </a:rPr>
              <a:t>SDL_LoadBMP</a:t>
            </a:r>
            <a:r>
              <a:rPr lang="en-US" sz="2400" dirty="0">
                <a:latin typeface="Times New Roman" panose="02020603050405020304" pitchFamily="18" charset="0"/>
                <a:cs typeface="Times New Roman" panose="02020603050405020304" pitchFamily="18" charset="0"/>
              </a:rPr>
              <a:t> function will take in the path of a bmp file and return the loaded surface (see Listing5-2c). </a:t>
            </a:r>
          </a:p>
          <a:p>
            <a:r>
              <a:rPr lang="en-US" sz="2400" dirty="0">
                <a:latin typeface="Times New Roman" panose="02020603050405020304" pitchFamily="18" charset="0"/>
                <a:cs typeface="Times New Roman" panose="02020603050405020304" pitchFamily="18" charset="0"/>
              </a:rPr>
              <a:t>In the close() function, we use </a:t>
            </a:r>
            <a:r>
              <a:rPr lang="en-US" sz="2400" dirty="0" err="1">
                <a:latin typeface="Times New Roman" panose="02020603050405020304" pitchFamily="18" charset="0"/>
                <a:cs typeface="Times New Roman" panose="02020603050405020304" pitchFamily="18" charset="0"/>
              </a:rPr>
              <a:t>SDL_FreeSurface</a:t>
            </a:r>
            <a:r>
              <a:rPr lang="en-US" sz="2400" dirty="0">
                <a:latin typeface="Times New Roman" panose="02020603050405020304" pitchFamily="18" charset="0"/>
                <a:cs typeface="Times New Roman" panose="02020603050405020304" pitchFamily="18" charset="0"/>
              </a:rPr>
              <a:t> to free the surface we loaded (see Listing5-2d). </a:t>
            </a:r>
            <a:r>
              <a:rPr lang="en-US" sz="2400" dirty="0" err="1">
                <a:latin typeface="Times New Roman" panose="02020603050405020304" pitchFamily="18" charset="0"/>
                <a:cs typeface="Times New Roman" panose="02020603050405020304" pitchFamily="18" charset="0"/>
              </a:rPr>
              <a:t>SDL_DestroyWindow</a:t>
            </a:r>
            <a:r>
              <a:rPr lang="en-US" sz="2400" dirty="0">
                <a:latin typeface="Times New Roman" panose="02020603050405020304" pitchFamily="18" charset="0"/>
                <a:cs typeface="Times New Roman" panose="02020603050405020304" pitchFamily="18" charset="0"/>
              </a:rPr>
              <a:t> will take care of freeing the screen surface. In the main() function, we </a:t>
            </a:r>
            <a:r>
              <a:rPr lang="en-US" sz="2400" dirty="0" err="1">
                <a:latin typeface="Times New Roman" panose="02020603050405020304" pitchFamily="18" charset="0"/>
                <a:cs typeface="Times New Roman" panose="02020603050405020304" pitchFamily="18" charset="0"/>
              </a:rPr>
              <a:t>initialise</a:t>
            </a:r>
            <a:r>
              <a:rPr lang="en-US" sz="2400" dirty="0">
                <a:latin typeface="Times New Roman" panose="02020603050405020304" pitchFamily="18" charset="0"/>
                <a:cs typeface="Times New Roman" panose="02020603050405020304" pitchFamily="18" charset="0"/>
              </a:rPr>
              <a:t> SDL and load the image. We then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the loaded surface onto the screen surface using SDL_BlitSurface (see Listing5-2e). </a:t>
            </a:r>
          </a:p>
          <a:p>
            <a:r>
              <a:rPr lang="en-US" sz="2400" dirty="0">
                <a:latin typeface="Times New Roman" panose="02020603050405020304" pitchFamily="18" charset="0"/>
                <a:cs typeface="Times New Roman" panose="02020603050405020304" pitchFamily="18" charset="0"/>
              </a:rPr>
              <a:t>What </a:t>
            </a:r>
            <a:r>
              <a:rPr lang="en-US" sz="2400" dirty="0" err="1">
                <a:latin typeface="Times New Roman" panose="02020603050405020304" pitchFamily="18" charset="0"/>
                <a:cs typeface="Times New Roman" panose="02020603050405020304" pitchFamily="18" charset="0"/>
              </a:rPr>
              <a:t>blitting</a:t>
            </a:r>
            <a:r>
              <a:rPr lang="en-US" sz="2400" dirty="0">
                <a:latin typeface="Times New Roman" panose="02020603050405020304" pitchFamily="18" charset="0"/>
                <a:cs typeface="Times New Roman" panose="02020603050405020304" pitchFamily="18" charset="0"/>
              </a:rPr>
              <a:t> does is that it takes a source surface and stamps a copy of it onto the destination surface. The first argument of SDL_BlitSurface is the source image. The third argument is the destination.</a:t>
            </a:r>
          </a:p>
        </p:txBody>
      </p:sp>
      <p:pic>
        <p:nvPicPr>
          <p:cNvPr id="6" name="Picture 5" descr="A blue and red text on a black background&#10;&#10;AI-generated content may be incorrect.">
            <a:extLst>
              <a:ext uri="{FF2B5EF4-FFF2-40B4-BE49-F238E27FC236}">
                <a16:creationId xmlns:a16="http://schemas.microsoft.com/office/drawing/2014/main" id="{0CA1CCD2-3E01-8D7F-5AE5-45494E190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55840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C5F6F-2A20-5589-21A8-D5DCED8F4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DA24A-A3E0-B416-2822-A3042901F25A}"/>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Getting an Image on the Screen</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3AAA0D0A-2DC7-BAC3-D394-FC6E20CFBDE6}"/>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After drawing everything on the screen that we want to show for this frame we have to update the screen using </a:t>
            </a:r>
            <a:r>
              <a:rPr lang="en-US" sz="2400" dirty="0" err="1">
                <a:latin typeface="Times New Roman" panose="02020603050405020304" pitchFamily="18" charset="0"/>
                <a:cs typeface="Times New Roman" panose="02020603050405020304" pitchFamily="18" charset="0"/>
              </a:rPr>
              <a:t>SDL_UpdateWindowSurface</a:t>
            </a:r>
            <a:r>
              <a:rPr lang="en-US" sz="2400" dirty="0">
                <a:latin typeface="Times New Roman" panose="02020603050405020304" pitchFamily="18" charset="0"/>
                <a:cs typeface="Times New Roman" panose="02020603050405020304" pitchFamily="18" charset="0"/>
              </a:rPr>
              <a:t>. When you make draw calls like SDL_BlitSurface, you have to render to the back buffer. </a:t>
            </a:r>
          </a:p>
          <a:p>
            <a:r>
              <a:rPr lang="en-US" sz="2400" dirty="0">
                <a:latin typeface="Times New Roman" panose="02020603050405020304" pitchFamily="18" charset="0"/>
                <a:cs typeface="Times New Roman" panose="02020603050405020304" pitchFamily="18" charset="0"/>
              </a:rPr>
              <a:t>What we have to do now is to draw everything to the back buffer first. Once we're done with that, we shall swap the back and front buffers. The user can now see the finished frame. This is known as “double buffering”.</a:t>
            </a:r>
          </a:p>
        </p:txBody>
      </p:sp>
      <p:pic>
        <p:nvPicPr>
          <p:cNvPr id="6" name="Picture 5" descr="A blue and red text on a black background&#10;&#10;AI-generated content may be incorrect.">
            <a:extLst>
              <a:ext uri="{FF2B5EF4-FFF2-40B4-BE49-F238E27FC236}">
                <a16:creationId xmlns:a16="http://schemas.microsoft.com/office/drawing/2014/main" id="{806ABF77-3C97-8E76-76D5-EF56D355F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58004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E628D-2FB1-0CA3-C132-D2AF48FEC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E37B9-E13D-8554-0C0D-A04AC3900447}"/>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Event Driven Programming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224BD81C-48B1-5B38-76C5-91C3330238BD}"/>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topic and the sample source code are based on the materials from the website: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/tutorials/SDL/03_event_driven_programming/</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this lesson, we will implement an SDL program that handles the SDL_QUIT event. </a:t>
            </a:r>
          </a:p>
          <a:p>
            <a:r>
              <a:rPr lang="en-US" sz="2400" dirty="0">
                <a:latin typeface="Times New Roman" panose="02020603050405020304" pitchFamily="18" charset="0"/>
                <a:cs typeface="Times New Roman" panose="02020603050405020304" pitchFamily="18" charset="0"/>
              </a:rPr>
              <a:t>Listing5-3a to Listing5-3d are very similar to those in the previous program. In the main() function, we handle input from the user with SDL using the event-handling system (see Listing5-3e). </a:t>
            </a:r>
          </a:p>
          <a:p>
            <a:r>
              <a:rPr lang="en-US" sz="2400" dirty="0">
                <a:latin typeface="Times New Roman" panose="02020603050405020304" pitchFamily="18" charset="0"/>
                <a:cs typeface="Times New Roman" panose="02020603050405020304" pitchFamily="18" charset="0"/>
              </a:rPr>
              <a:t>An SDL event (</a:t>
            </a:r>
            <a:r>
              <a:rPr lang="en-US" sz="2400" dirty="0" err="1">
                <a:latin typeface="Times New Roman" panose="02020603050405020304" pitchFamily="18" charset="0"/>
                <a:cs typeface="Times New Roman" panose="02020603050405020304" pitchFamily="18" charset="0"/>
              </a:rPr>
              <a:t>SDL_Event</a:t>
            </a:r>
            <a:r>
              <a:rPr lang="en-US" sz="2400" dirty="0">
                <a:latin typeface="Times New Roman" panose="02020603050405020304" pitchFamily="18" charset="0"/>
                <a:cs typeface="Times New Roman" panose="02020603050405020304" pitchFamily="18" charset="0"/>
              </a:rPr>
              <a:t>) is an object that represents a key press, mouse motion, joy button press, etc. With this application, we are going to look for quit events to end the application. When we press a key, move the mouse, or touch a touch screen, we are putting events into the event queue.</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B8A0EBA6-F7BB-7CE9-03CA-AD765C8EC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74823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6E60B-7A64-B073-E49A-85C11CA474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A7D19-1DF3-033D-D8C8-581EECB2E278}"/>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Event Driven Programming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83BC4459-E621-4E24-23B4-6A5B3C5A02E1}"/>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The event queue will then store them in the order of the events occurred, waiting for us to process them. When we want to find out what events occurred are, we have to poll the event queue to get the most recent event by calling </a:t>
            </a:r>
            <a:r>
              <a:rPr lang="en-US" sz="2400" dirty="0" err="1">
                <a:latin typeface="Times New Roman" panose="02020603050405020304" pitchFamily="18" charset="0"/>
                <a:cs typeface="Times New Roman" panose="02020603050405020304" pitchFamily="18" charset="0"/>
              </a:rPr>
              <a:t>SDL_PollEvent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SDL_PollEvent</a:t>
            </a:r>
            <a:r>
              <a:rPr lang="en-US" sz="2400" dirty="0">
                <a:latin typeface="Times New Roman" panose="02020603050405020304" pitchFamily="18" charset="0"/>
                <a:cs typeface="Times New Roman" panose="02020603050405020304" pitchFamily="18" charset="0"/>
              </a:rPr>
              <a:t> will keep taking events off the queue until it is empty. When the queue is empty, </a:t>
            </a:r>
            <a:r>
              <a:rPr lang="en-US" sz="2400" dirty="0" err="1">
                <a:latin typeface="Times New Roman" panose="02020603050405020304" pitchFamily="18" charset="0"/>
                <a:cs typeface="Times New Roman" panose="02020603050405020304" pitchFamily="18" charset="0"/>
              </a:rPr>
              <a:t>SDL_PollEvent</a:t>
            </a:r>
            <a:r>
              <a:rPr lang="en-US" sz="2400" dirty="0">
                <a:latin typeface="Times New Roman" panose="02020603050405020304" pitchFamily="18" charset="0"/>
                <a:cs typeface="Times New Roman" panose="02020603050405020304" pitchFamily="18" charset="0"/>
              </a:rPr>
              <a:t> will return to “0”. If an event from the event queue is an SDL_QUIT event (which is the event when the user X out the window), we set the quit flag to “true” to exit the application.</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296DBD6F-76FC-8EAC-B3EC-8C3957817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76061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3BEED-099C-DB5A-18F3-68E57A25E4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62B92-C8E7-E730-97A6-B21BF45258F9}"/>
              </a:ext>
            </a:extLst>
          </p:cNvPr>
          <p:cNvSpPr>
            <a:spLocks noGrp="1"/>
          </p:cNvSpPr>
          <p:nvPr>
            <p:ph type="title"/>
          </p:nvPr>
        </p:nvSpPr>
        <p:spPr>
          <a:xfrm>
            <a:off x="838200" y="141007"/>
            <a:ext cx="10515600" cy="925793"/>
          </a:xfrm>
        </p:spPr>
        <p:txBody>
          <a:bodyPr>
            <a:normAutofit fontScale="90000"/>
          </a:bodyPr>
          <a:lstStyle/>
          <a:p>
            <a:r>
              <a:rPr lang="en-SG" sz="3200" b="1" dirty="0">
                <a:solidFill>
                  <a:srgbClr val="0000FF"/>
                </a:solidFill>
              </a:rPr>
              <a:t>Listing5-3a Headers, global variables and function prototypes</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D3436E69-AA8D-FAB9-383B-58DE3E076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52C6B88B-1A67-0ACE-30C6-CDB96B811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750" y="951193"/>
            <a:ext cx="6845300" cy="5765800"/>
          </a:xfrm>
          <a:prstGeom prst="rect">
            <a:avLst/>
          </a:prstGeom>
        </p:spPr>
      </p:pic>
    </p:spTree>
    <p:extLst>
      <p:ext uri="{BB962C8B-B14F-4D97-AF65-F5344CB8AC3E}">
        <p14:creationId xmlns:p14="http://schemas.microsoft.com/office/powerpoint/2010/main" val="263394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E49B8-80AC-C02D-33D6-9CC99DC12C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6A06D-B8DB-D9A3-866C-C65FF5D6A737}"/>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Listing5-3b The </a:t>
            </a:r>
            <a:r>
              <a:rPr lang="en-SG" sz="3200" b="1" dirty="0" err="1">
                <a:solidFill>
                  <a:srgbClr val="0000FF"/>
                </a:solidFill>
              </a:rPr>
              <a:t>init</a:t>
            </a:r>
            <a:r>
              <a:rPr lang="en-SG" sz="3200" b="1" dirty="0">
                <a:solidFill>
                  <a:srgbClr val="0000FF"/>
                </a:solidFill>
              </a:rPr>
              <a:t>() function</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8FCD6F9D-4B17-ECF3-547F-E364BB16E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4" name="Picture 3" descr="A computer code with text&#10;&#10;AI-generated content may be incorrect.">
            <a:extLst>
              <a:ext uri="{FF2B5EF4-FFF2-40B4-BE49-F238E27FC236}">
                <a16:creationId xmlns:a16="http://schemas.microsoft.com/office/drawing/2014/main" id="{F13388C7-C08B-A4DB-32B1-D27ED8435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978584"/>
            <a:ext cx="7772400" cy="5738409"/>
          </a:xfrm>
          <a:prstGeom prst="rect">
            <a:avLst/>
          </a:prstGeom>
        </p:spPr>
      </p:pic>
    </p:spTree>
    <p:extLst>
      <p:ext uri="{BB962C8B-B14F-4D97-AF65-F5344CB8AC3E}">
        <p14:creationId xmlns:p14="http://schemas.microsoft.com/office/powerpoint/2010/main" val="403173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33EAB-40D0-77DC-2A6F-458559F32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85BE0-1194-76E4-BF65-06DAF99E5CDC}"/>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Listing5.3c The </a:t>
            </a:r>
            <a:r>
              <a:rPr lang="en-SG" sz="3200" b="1" dirty="0" err="1">
                <a:solidFill>
                  <a:srgbClr val="0000FF"/>
                </a:solidFill>
              </a:rPr>
              <a:t>loadMedia</a:t>
            </a:r>
            <a:r>
              <a:rPr lang="en-SG" sz="3200" b="1" dirty="0">
                <a:solidFill>
                  <a:srgbClr val="0000FF"/>
                </a:solidFill>
              </a:rPr>
              <a:t>() function</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BD77E0A0-DBEC-C2DD-8ACE-07694E37A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EBB16F5D-B3BB-3E75-497B-DD9FE0F6F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550" y="1466850"/>
            <a:ext cx="7772400" cy="3495882"/>
          </a:xfrm>
          <a:prstGeom prst="rect">
            <a:avLst/>
          </a:prstGeom>
        </p:spPr>
      </p:pic>
    </p:spTree>
    <p:extLst>
      <p:ext uri="{BB962C8B-B14F-4D97-AF65-F5344CB8AC3E}">
        <p14:creationId xmlns:p14="http://schemas.microsoft.com/office/powerpoint/2010/main" val="11669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ED64-9516-AE56-7799-7E3DD6385AA4}"/>
              </a:ext>
            </a:extLst>
          </p:cNvPr>
          <p:cNvSpPr>
            <a:spLocks noGrp="1"/>
          </p:cNvSpPr>
          <p:nvPr>
            <p:ph type="title"/>
          </p:nvPr>
        </p:nvSpPr>
        <p:spPr>
          <a:xfrm>
            <a:off x="838200" y="141007"/>
            <a:ext cx="10515600" cy="925793"/>
          </a:xfrm>
        </p:spPr>
        <p:txBody>
          <a:bodyPr>
            <a:normAutofit/>
          </a:bodyPr>
          <a:lstStyle/>
          <a:p>
            <a:pPr algn="l"/>
            <a:r>
              <a:rPr lang="en-SG" sz="3200" b="1" i="0" dirty="0">
                <a:solidFill>
                  <a:srgbClr val="0000FF"/>
                </a:solidFill>
                <a:effectLst/>
              </a:rPr>
              <a:t>Learning Outcomes</a:t>
            </a:r>
          </a:p>
        </p:txBody>
      </p:sp>
      <p:sp>
        <p:nvSpPr>
          <p:cNvPr id="3" name="Content Placeholder 2">
            <a:extLst>
              <a:ext uri="{FF2B5EF4-FFF2-40B4-BE49-F238E27FC236}">
                <a16:creationId xmlns:a16="http://schemas.microsoft.com/office/drawing/2014/main" id="{DDD61067-61E0-8AD9-3FE1-7CCC97B8DDAB}"/>
              </a:ext>
            </a:extLst>
          </p:cNvPr>
          <p:cNvSpPr>
            <a:spLocks noGrp="1"/>
          </p:cNvSpPr>
          <p:nvPr>
            <p:ph idx="1"/>
          </p:nvPr>
        </p:nvSpPr>
        <p:spPr>
          <a:xfrm>
            <a:off x="838200" y="879904"/>
            <a:ext cx="10669024" cy="5837089"/>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By the end of this Study Unit, you should be able to: </a:t>
            </a:r>
          </a:p>
          <a:p>
            <a:r>
              <a:rPr lang="en-US" sz="2200" dirty="0">
                <a:latin typeface="Times New Roman" panose="02020603050405020304" pitchFamily="18" charset="0"/>
                <a:cs typeface="Times New Roman" panose="02020603050405020304" pitchFamily="18" charset="0"/>
              </a:rPr>
              <a:t>assemble and set up an SDL Library and create our first window </a:t>
            </a:r>
          </a:p>
          <a:p>
            <a:r>
              <a:rPr lang="en-US" sz="2200" dirty="0">
                <a:latin typeface="Times New Roman" panose="02020603050405020304" pitchFamily="18" charset="0"/>
                <a:cs typeface="Times New Roman" panose="02020603050405020304" pitchFamily="18" charset="0"/>
              </a:rPr>
              <a:t>implement an SDL program that </a:t>
            </a:r>
            <a:r>
              <a:rPr lang="en-US" sz="2200" dirty="0" err="1">
                <a:latin typeface="Times New Roman" panose="02020603050405020304" pitchFamily="18" charset="0"/>
                <a:cs typeface="Times New Roman" panose="02020603050405020304" pitchFamily="18" charset="0"/>
              </a:rPr>
              <a:t>blits</a:t>
            </a:r>
            <a:r>
              <a:rPr lang="en-US" sz="2200" dirty="0">
                <a:latin typeface="Times New Roman" panose="02020603050405020304" pitchFamily="18" charset="0"/>
                <a:cs typeface="Times New Roman" panose="02020603050405020304" pitchFamily="18" charset="0"/>
              </a:rPr>
              <a:t> an image onto a window </a:t>
            </a:r>
          </a:p>
          <a:p>
            <a:r>
              <a:rPr lang="en-US" sz="2200" dirty="0">
                <a:latin typeface="Times New Roman" panose="02020603050405020304" pitchFamily="18" charset="0"/>
                <a:cs typeface="Times New Roman" panose="02020603050405020304" pitchFamily="18" charset="0"/>
              </a:rPr>
              <a:t>illustrate the use of SDL programs to handle user input by allowing users to X out a window </a:t>
            </a:r>
          </a:p>
          <a:p>
            <a:r>
              <a:rPr lang="en-US" sz="2200" dirty="0">
                <a:latin typeface="Times New Roman" panose="02020603050405020304" pitchFamily="18" charset="0"/>
                <a:cs typeface="Times New Roman" panose="02020603050405020304" pitchFamily="18" charset="0"/>
              </a:rPr>
              <a:t>illustrate the use of SDL programs to handle keyboard input </a:t>
            </a:r>
          </a:p>
          <a:p>
            <a:r>
              <a:rPr lang="en-US" sz="2200" dirty="0">
                <a:latin typeface="Times New Roman" panose="02020603050405020304" pitchFamily="18" charset="0"/>
                <a:cs typeface="Times New Roman" panose="02020603050405020304" pitchFamily="18" charset="0"/>
              </a:rPr>
              <a:t>demonstrate the use an </a:t>
            </a:r>
            <a:r>
              <a:rPr lang="en-US" sz="2200" dirty="0" err="1">
                <a:latin typeface="Times New Roman" panose="02020603050405020304" pitchFamily="18" charset="0"/>
                <a:cs typeface="Times New Roman" panose="02020603050405020304" pitchFamily="18" charset="0"/>
              </a:rPr>
              <a:t>SDL_image</a:t>
            </a:r>
            <a:r>
              <a:rPr lang="en-US" sz="2200" dirty="0">
                <a:latin typeface="Times New Roman" panose="02020603050405020304" pitchFamily="18" charset="0"/>
                <a:cs typeface="Times New Roman" panose="02020603050405020304" pitchFamily="18" charset="0"/>
              </a:rPr>
              <a:t> extension library to load </a:t>
            </a:r>
            <a:r>
              <a:rPr lang="en-US" sz="2200" dirty="0" err="1">
                <a:latin typeface="Times New Roman" panose="02020603050405020304" pitchFamily="18" charset="0"/>
                <a:cs typeface="Times New Roman" panose="02020603050405020304" pitchFamily="18" charset="0"/>
              </a:rPr>
              <a:t>png</a:t>
            </a:r>
            <a:r>
              <a:rPr lang="en-US" sz="2200" dirty="0">
                <a:latin typeface="Times New Roman" panose="02020603050405020304" pitchFamily="18" charset="0"/>
                <a:cs typeface="Times New Roman" panose="02020603050405020304" pitchFamily="18" charset="0"/>
              </a:rPr>
              <a:t> images </a:t>
            </a:r>
          </a:p>
          <a:p>
            <a:r>
              <a:rPr lang="en-US" sz="2200" dirty="0">
                <a:latin typeface="Times New Roman" panose="02020603050405020304" pitchFamily="18" charset="0"/>
                <a:cs typeface="Times New Roman" panose="02020603050405020304" pitchFamily="18" charset="0"/>
              </a:rPr>
              <a:t>appraise the hardware accelerated based on 2D rendering feature to load an image and to render it </a:t>
            </a:r>
          </a:p>
          <a:p>
            <a:r>
              <a:rPr lang="en-US" sz="2200" dirty="0">
                <a:latin typeface="Times New Roman" panose="02020603050405020304" pitchFamily="18" charset="0"/>
                <a:cs typeface="Times New Roman" panose="02020603050405020304" pitchFamily="18" charset="0"/>
              </a:rPr>
              <a:t>appraise the hardware accelerated primitive rendering feature to render common shapes</a:t>
            </a:r>
          </a:p>
        </p:txBody>
      </p:sp>
      <p:pic>
        <p:nvPicPr>
          <p:cNvPr id="6" name="Picture 5" descr="A blue and red text on a black background&#10;&#10;AI-generated content may be incorrect.">
            <a:extLst>
              <a:ext uri="{FF2B5EF4-FFF2-40B4-BE49-F238E27FC236}">
                <a16:creationId xmlns:a16="http://schemas.microsoft.com/office/drawing/2014/main" id="{B6BF6DB6-23DB-8BC5-2797-45D1ECFAE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26933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EE368-EE29-A861-3023-544389BBC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5459D-8FB6-90AD-68E6-5FBF3DFE1953}"/>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Listing5.3d The close() function</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46A389F5-349D-D325-DF3D-BED52D16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9A2383C3-8171-ABE3-9CA6-DB59E8ED6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650" y="1727200"/>
            <a:ext cx="4838700" cy="3403600"/>
          </a:xfrm>
          <a:prstGeom prst="rect">
            <a:avLst/>
          </a:prstGeom>
        </p:spPr>
      </p:pic>
    </p:spTree>
    <p:extLst>
      <p:ext uri="{BB962C8B-B14F-4D97-AF65-F5344CB8AC3E}">
        <p14:creationId xmlns:p14="http://schemas.microsoft.com/office/powerpoint/2010/main" val="3016606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EF77D-8E92-5C7A-6544-851022FEB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7FC3D5-7857-B0B4-831C-287B91B681B3}"/>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Listing5-3e The main() </a:t>
            </a:r>
            <a:r>
              <a:rPr lang="en-SG" sz="3200" b="1" dirty="0" err="1">
                <a:solidFill>
                  <a:srgbClr val="0000FF"/>
                </a:solidFill>
              </a:rPr>
              <a:t>funciton</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DD312069-32D7-2E79-6E8B-409B6307B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595AD285-8CD3-C84B-755C-C3ECD08A2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378" y="970243"/>
            <a:ext cx="6167244" cy="5746750"/>
          </a:xfrm>
          <a:prstGeom prst="rect">
            <a:avLst/>
          </a:prstGeom>
        </p:spPr>
      </p:pic>
    </p:spTree>
    <p:extLst>
      <p:ext uri="{BB962C8B-B14F-4D97-AF65-F5344CB8AC3E}">
        <p14:creationId xmlns:p14="http://schemas.microsoft.com/office/powerpoint/2010/main" val="2051088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98179-AD81-25BF-5A8E-789A7B012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15EB73-57F9-39B9-3904-FA5C2419A95D}"/>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Listing5-3e The main() </a:t>
            </a:r>
            <a:r>
              <a:rPr lang="en-SG" sz="3200" b="1" dirty="0" err="1">
                <a:solidFill>
                  <a:srgbClr val="0000FF"/>
                </a:solidFill>
              </a:rPr>
              <a:t>funciton</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E8C8C560-F8EF-D47E-1A3B-1176094A2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6B1D54E1-2671-983C-D872-CE2BF103F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733550"/>
            <a:ext cx="7772400" cy="2594576"/>
          </a:xfrm>
          <a:prstGeom prst="rect">
            <a:avLst/>
          </a:prstGeom>
        </p:spPr>
      </p:pic>
    </p:spTree>
    <p:extLst>
      <p:ext uri="{BB962C8B-B14F-4D97-AF65-F5344CB8AC3E}">
        <p14:creationId xmlns:p14="http://schemas.microsoft.com/office/powerpoint/2010/main" val="3123835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149FA-2A2F-5C8F-D616-821230460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1BFF29-DC3B-A128-EF2E-9CD08A643641}"/>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Key Presses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EDE4C8E2-0FD4-599A-2B66-673B98A19D52}"/>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topic and the sample source code are based on the materials from the website: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/tutorials/SDL/04_key_presses/</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In this lesson, we will implement an SDL program in the event when one of the arrow keys is pressed. </a:t>
            </a:r>
          </a:p>
          <a:p>
            <a:r>
              <a:rPr lang="en-US" sz="2400" dirty="0">
                <a:latin typeface="Times New Roman" panose="02020603050405020304" pitchFamily="18" charset="0"/>
                <a:cs typeface="Times New Roman" panose="02020603050405020304" pitchFamily="18" charset="0"/>
              </a:rPr>
              <a:t>We have an array of pointers to SDL surfaces called </a:t>
            </a:r>
            <a:r>
              <a:rPr lang="en-US" sz="2400" dirty="0" err="1">
                <a:latin typeface="Times New Roman" panose="02020603050405020304" pitchFamily="18" charset="0"/>
                <a:cs typeface="Times New Roman" panose="02020603050405020304" pitchFamily="18" charset="0"/>
              </a:rPr>
              <a:t>gKeyPressSurfaces</a:t>
            </a:r>
            <a:r>
              <a:rPr lang="en-US" sz="2400" dirty="0">
                <a:latin typeface="Times New Roman" panose="02020603050405020304" pitchFamily="18" charset="0"/>
                <a:cs typeface="Times New Roman" panose="02020603050405020304" pitchFamily="18" charset="0"/>
              </a:rPr>
              <a:t> to contain all the images we will be using (see Listing5-4a). Depending on which key the user presses, we will set </a:t>
            </a:r>
            <a:r>
              <a:rPr lang="en-US" sz="2400" dirty="0" err="1">
                <a:latin typeface="Times New Roman" panose="02020603050405020304" pitchFamily="18" charset="0"/>
                <a:cs typeface="Times New Roman" panose="02020603050405020304" pitchFamily="18" charset="0"/>
              </a:rPr>
              <a:t>gCurrentSurface</a:t>
            </a:r>
            <a:r>
              <a:rPr lang="en-US" sz="2400" dirty="0">
                <a:latin typeface="Times New Roman" panose="02020603050405020304" pitchFamily="18" charset="0"/>
                <a:cs typeface="Times New Roman" panose="02020603050405020304" pitchFamily="18" charset="0"/>
              </a:rPr>
              <a:t> (which is the image that will be </a:t>
            </a:r>
            <a:r>
              <a:rPr lang="en-US" sz="2400" dirty="0" err="1">
                <a:latin typeface="Times New Roman" panose="02020603050405020304" pitchFamily="18" charset="0"/>
                <a:cs typeface="Times New Roman" panose="02020603050405020304" pitchFamily="18" charset="0"/>
              </a:rPr>
              <a:t>blitted</a:t>
            </a:r>
            <a:r>
              <a:rPr lang="en-US" sz="2400" dirty="0">
                <a:latin typeface="Times New Roman" panose="02020603050405020304" pitchFamily="18" charset="0"/>
                <a:cs typeface="Times New Roman" panose="02020603050405020304" pitchFamily="18" charset="0"/>
              </a:rPr>
              <a:t> to the screen) to one of these surfaces. </a:t>
            </a:r>
          </a:p>
          <a:p>
            <a:r>
              <a:rPr lang="en-US" sz="2400" dirty="0">
                <a:latin typeface="Times New Roman" panose="02020603050405020304" pitchFamily="18" charset="0"/>
                <a:cs typeface="Times New Roman" panose="02020603050405020304" pitchFamily="18" charset="0"/>
              </a:rPr>
              <a:t>Our event loop is situated in the main() function (see Listing5-4f). In the event loop, we handle the SDL_QUIT (Closing the window) event and the SDL_KEYDOWN event.</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DE7C0ABF-6580-2429-1CA9-18C5C0368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95334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CD8F7-E41F-75FC-6AF9-24C9813B3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C80C67-AF34-9DEB-F7E7-4CAA5C32B2B2}"/>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Key Presses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767E128E-4009-8AD0-B6A2-44068D3A7C84}"/>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Our event loop is situated in the main() function (see Listing5-4f). In the event loop, we handle the SDL_QUIT (Closing the window) event and the SDL_KEYDOWN event. </a:t>
            </a:r>
          </a:p>
          <a:p>
            <a:r>
              <a:rPr lang="en-US" sz="2400" dirty="0">
                <a:latin typeface="Times New Roman" panose="02020603050405020304" pitchFamily="18" charset="0"/>
                <a:cs typeface="Times New Roman" panose="02020603050405020304" pitchFamily="18" charset="0"/>
              </a:rPr>
              <a:t>Inside of the SDL Event is an SDL Keyboard event which contains information for the key event. Inside of that is a SDL </a:t>
            </a:r>
            <a:r>
              <a:rPr lang="en-US" sz="2400" dirty="0" err="1">
                <a:latin typeface="Times New Roman" panose="02020603050405020304" pitchFamily="18" charset="0"/>
                <a:cs typeface="Times New Roman" panose="02020603050405020304" pitchFamily="18" charset="0"/>
              </a:rPr>
              <a:t>keysym</a:t>
            </a:r>
            <a:r>
              <a:rPr lang="en-US" sz="2400" dirty="0">
                <a:latin typeface="Times New Roman" panose="02020603050405020304" pitchFamily="18" charset="0"/>
                <a:cs typeface="Times New Roman" panose="02020603050405020304" pitchFamily="18" charset="0"/>
              </a:rPr>
              <a:t> which contains the information about the key that was pressed. </a:t>
            </a:r>
          </a:p>
          <a:p>
            <a:r>
              <a:rPr lang="en-US" sz="2400" dirty="0">
                <a:latin typeface="Times New Roman" panose="02020603050405020304" pitchFamily="18" charset="0"/>
                <a:cs typeface="Times New Roman" panose="02020603050405020304" pitchFamily="18" charset="0"/>
              </a:rPr>
              <a:t>That </a:t>
            </a:r>
            <a:r>
              <a:rPr lang="en-US" sz="2400" dirty="0" err="1">
                <a:latin typeface="Times New Roman" panose="02020603050405020304" pitchFamily="18" charset="0"/>
                <a:cs typeface="Times New Roman" panose="02020603050405020304" pitchFamily="18" charset="0"/>
              </a:rPr>
              <a:t>keysym</a:t>
            </a:r>
            <a:r>
              <a:rPr lang="en-US" sz="2400" dirty="0">
                <a:latin typeface="Times New Roman" panose="02020603050405020304" pitchFamily="18" charset="0"/>
                <a:cs typeface="Times New Roman" panose="02020603050405020304" pitchFamily="18" charset="0"/>
              </a:rPr>
              <a:t> contains the SDL key code which identifies the key that was pressed. The code sets the surfaces based on which key that was pressed. After the keys have been handled and the surface has been set, we will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the selected surface to the screen.</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8322587D-2EA9-C9D9-D885-B24F2FA6D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036356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0D6E9-E440-5CFC-A473-DD708AE23A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EDE5B-1CE0-F83F-D534-015245F32A2E}"/>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Key Presses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7F6DFD59-6188-0F1D-E3F5-AC0A0E26F492}"/>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Our event loop is situated in the main() function (see Listing5-4f). In the event loop, we handle the SDL_QUIT (Closing the window) event and the SDL_KEYDOWN event. </a:t>
            </a:r>
          </a:p>
          <a:p>
            <a:r>
              <a:rPr lang="en-US" sz="2400" dirty="0">
                <a:latin typeface="Times New Roman" panose="02020603050405020304" pitchFamily="18" charset="0"/>
                <a:cs typeface="Times New Roman" panose="02020603050405020304" pitchFamily="18" charset="0"/>
              </a:rPr>
              <a:t>Inside of the SDL Event is an SDL Keyboard event which contains information for the key event. Inside of that is a SDL </a:t>
            </a:r>
            <a:r>
              <a:rPr lang="en-US" sz="2400" dirty="0" err="1">
                <a:latin typeface="Times New Roman" panose="02020603050405020304" pitchFamily="18" charset="0"/>
                <a:cs typeface="Times New Roman" panose="02020603050405020304" pitchFamily="18" charset="0"/>
              </a:rPr>
              <a:t>keysym</a:t>
            </a:r>
            <a:r>
              <a:rPr lang="en-US" sz="2400" dirty="0">
                <a:latin typeface="Times New Roman" panose="02020603050405020304" pitchFamily="18" charset="0"/>
                <a:cs typeface="Times New Roman" panose="02020603050405020304" pitchFamily="18" charset="0"/>
              </a:rPr>
              <a:t> which contains the information about the key that was pressed. </a:t>
            </a:r>
          </a:p>
          <a:p>
            <a:r>
              <a:rPr lang="en-US" sz="2400" dirty="0">
                <a:latin typeface="Times New Roman" panose="02020603050405020304" pitchFamily="18" charset="0"/>
                <a:cs typeface="Times New Roman" panose="02020603050405020304" pitchFamily="18" charset="0"/>
              </a:rPr>
              <a:t>That </a:t>
            </a:r>
            <a:r>
              <a:rPr lang="en-US" sz="2400" dirty="0" err="1">
                <a:latin typeface="Times New Roman" panose="02020603050405020304" pitchFamily="18" charset="0"/>
                <a:cs typeface="Times New Roman" panose="02020603050405020304" pitchFamily="18" charset="0"/>
              </a:rPr>
              <a:t>keysym</a:t>
            </a:r>
            <a:r>
              <a:rPr lang="en-US" sz="2400" dirty="0">
                <a:latin typeface="Times New Roman" panose="02020603050405020304" pitchFamily="18" charset="0"/>
                <a:cs typeface="Times New Roman" panose="02020603050405020304" pitchFamily="18" charset="0"/>
              </a:rPr>
              <a:t> contains the SDL key code which identifies the key that was pressed. The code sets the surfaces based on which key that was pressed. After the keys have been handled and the surface has been set, we will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the selected surface to the screen.</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D5C546B8-8BDA-EFAA-0256-3917B6E0A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809474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27D52-0B6C-5DAF-CC40-DC24739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B501BD-728B-3836-7A4E-9DA29BADB6A2}"/>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Optimised Surface Loading and Soft Stretching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72927CA6-6844-7588-23E8-9B3DDBFC9787}"/>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topic and the sample source code are based on the materials from the website: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/tutorials/SDL/05_optimized_surface_loading_and_soft_stretching/</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this lesson, we will implement an SDL program that uses the technique of faster </a:t>
            </a:r>
            <a:r>
              <a:rPr lang="en-US" sz="2400" dirty="0" err="1">
                <a:latin typeface="Times New Roman" panose="02020603050405020304" pitchFamily="18" charset="0"/>
                <a:cs typeface="Times New Roman" panose="02020603050405020304" pitchFamily="18" charset="0"/>
              </a:rPr>
              <a:t>blitting</a:t>
            </a:r>
            <a:r>
              <a:rPr lang="en-US" sz="2400" dirty="0">
                <a:latin typeface="Times New Roman" panose="02020603050405020304" pitchFamily="18" charset="0"/>
                <a:cs typeface="Times New Roman" panose="02020603050405020304" pitchFamily="18" charset="0"/>
              </a:rPr>
              <a:t> and image stretching. </a:t>
            </a:r>
          </a:p>
          <a:p>
            <a:r>
              <a:rPr lang="en-US" sz="2400" dirty="0">
                <a:latin typeface="Times New Roman" panose="02020603050405020304" pitchFamily="18" charset="0"/>
                <a:cs typeface="Times New Roman" panose="02020603050405020304" pitchFamily="18" charset="0"/>
              </a:rPr>
              <a:t>When we are developing a game, we need to convert images into their </a:t>
            </a:r>
            <a:r>
              <a:rPr lang="en-US" sz="2400" dirty="0" err="1">
                <a:latin typeface="Times New Roman" panose="02020603050405020304" pitchFamily="18" charset="0"/>
                <a:cs typeface="Times New Roman" panose="02020603050405020304" pitchFamily="18" charset="0"/>
              </a:rPr>
              <a:t>optimised</a:t>
            </a:r>
            <a:r>
              <a:rPr lang="en-US" sz="2400" dirty="0">
                <a:latin typeface="Times New Roman" panose="02020603050405020304" pitchFamily="18" charset="0"/>
                <a:cs typeface="Times New Roman" panose="02020603050405020304" pitchFamily="18" charset="0"/>
              </a:rPr>
              <a:t> formats to speed up the </a:t>
            </a:r>
            <a:r>
              <a:rPr lang="en-US" sz="2400" dirty="0" err="1">
                <a:latin typeface="Times New Roman" panose="02020603050405020304" pitchFamily="18" charset="0"/>
                <a:cs typeface="Times New Roman" panose="02020603050405020304" pitchFamily="18" charset="0"/>
              </a:rPr>
              <a:t>blitting</a:t>
            </a:r>
            <a:r>
              <a:rPr lang="en-US" sz="2400" dirty="0">
                <a:latin typeface="Times New Roman" panose="02020603050405020304" pitchFamily="18" charset="0"/>
                <a:cs typeface="Times New Roman" panose="02020603050405020304" pitchFamily="18" charset="0"/>
              </a:rPr>
              <a:t> process. SDL 2 has also a new feature for SDL surfaces, called “soft stretching”. It allows you to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an image and scale it to a different size. </a:t>
            </a:r>
          </a:p>
          <a:p>
            <a:r>
              <a:rPr lang="en-US" sz="2400" dirty="0">
                <a:latin typeface="Times New Roman" panose="02020603050405020304" pitchFamily="18" charset="0"/>
                <a:cs typeface="Times New Roman" panose="02020603050405020304" pitchFamily="18" charset="0"/>
              </a:rPr>
              <a:t>When we load a bitmap, it is typically loaded in a 24bit format since most bitmaps are 24bit. Most, if not all, modern displays are not 24bit by default. If we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an image that's 24bit onto a 32bit image, the SDL will convert it every single time the image is </a:t>
            </a:r>
            <a:r>
              <a:rPr lang="en-US" sz="2400" dirty="0" err="1">
                <a:latin typeface="Times New Roman" panose="02020603050405020304" pitchFamily="18" charset="0"/>
                <a:cs typeface="Times New Roman" panose="02020603050405020304" pitchFamily="18" charset="0"/>
              </a:rPr>
              <a:t>blitted</a:t>
            </a:r>
            <a:r>
              <a:rPr lang="en-US" sz="2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788333E0-B1EE-A74F-8614-AEE232842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520691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4DC0F-84AE-9BBC-6D98-B8CE22D80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9C2802-8A97-DE9F-55E9-875C1D229D6E}"/>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Optimised Surface Loading and Soft Stretching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5EBAC728-B916-2289-EFA1-05AC11763255}"/>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When an image is loaded, we should convert it into the same format as the screen so no conversion is needed to be done on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This can be done with </a:t>
            </a:r>
            <a:r>
              <a:rPr lang="en-US" sz="2400" dirty="0" err="1">
                <a:latin typeface="Times New Roman" panose="02020603050405020304" pitchFamily="18" charset="0"/>
                <a:cs typeface="Times New Roman" panose="02020603050405020304" pitchFamily="18" charset="0"/>
              </a:rPr>
              <a:t>SDL_ConvertSurface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We have to pass the surface we want to convert with the format of the screen. Note that </a:t>
            </a:r>
            <a:r>
              <a:rPr lang="en-US" sz="2400" dirty="0" err="1">
                <a:latin typeface="Times New Roman" panose="02020603050405020304" pitchFamily="18" charset="0"/>
                <a:cs typeface="Times New Roman" panose="02020603050405020304" pitchFamily="18" charset="0"/>
              </a:rPr>
              <a:t>SDL_ConvertSurface</a:t>
            </a:r>
            <a:r>
              <a:rPr lang="en-US" sz="2400" dirty="0">
                <a:latin typeface="Times New Roman" panose="02020603050405020304" pitchFamily="18" charset="0"/>
                <a:cs typeface="Times New Roman" panose="02020603050405020304" pitchFamily="18" charset="0"/>
              </a:rPr>
              <a:t> returns a copy of the original format in a new format. The original loaded image is still in the memory after this call. </a:t>
            </a:r>
          </a:p>
          <a:p>
            <a:r>
              <a:rPr lang="en-US" sz="2400" dirty="0">
                <a:latin typeface="Times New Roman" panose="02020603050405020304" pitchFamily="18" charset="0"/>
                <a:cs typeface="Times New Roman" panose="02020603050405020304" pitchFamily="18" charset="0"/>
              </a:rPr>
              <a:t>We have to free the original loaded surface or we will have two copies of the same image in memory. The SDL 2 has a new dedicated function to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images to a different size: </a:t>
            </a:r>
            <a:r>
              <a:rPr lang="en-US" sz="2400" dirty="0" err="1">
                <a:latin typeface="Times New Roman" panose="02020603050405020304" pitchFamily="18" charset="0"/>
                <a:cs typeface="Times New Roman" panose="02020603050405020304" pitchFamily="18" charset="0"/>
              </a:rPr>
              <a:t>SDL_BlitScaled</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SDL_BlitScaled</a:t>
            </a:r>
            <a:r>
              <a:rPr lang="en-US" sz="2400" dirty="0">
                <a:latin typeface="Times New Roman" panose="02020603050405020304" pitchFamily="18" charset="0"/>
                <a:cs typeface="Times New Roman" panose="02020603050405020304" pitchFamily="18" charset="0"/>
              </a:rPr>
              <a:t> takes in a source surface to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onto the destination surface. It also takes in a destination, </a:t>
            </a:r>
            <a:r>
              <a:rPr lang="en-US" sz="2400" dirty="0" err="1">
                <a:latin typeface="Times New Roman" panose="02020603050405020304" pitchFamily="18" charset="0"/>
                <a:cs typeface="Times New Roman" panose="02020603050405020304" pitchFamily="18" charset="0"/>
              </a:rPr>
              <a:t>SDL_Rect</a:t>
            </a:r>
            <a:r>
              <a:rPr lang="en-US" sz="2400" dirty="0">
                <a:latin typeface="Times New Roman" panose="02020603050405020304" pitchFamily="18" charset="0"/>
                <a:cs typeface="Times New Roman" panose="02020603050405020304" pitchFamily="18" charset="0"/>
              </a:rPr>
              <a:t>, which defines the position and size of the image we are </a:t>
            </a:r>
            <a:r>
              <a:rPr lang="en-US" sz="2400" dirty="0" err="1">
                <a:latin typeface="Times New Roman" panose="02020603050405020304" pitchFamily="18" charset="0"/>
                <a:cs typeface="Times New Roman" panose="02020603050405020304" pitchFamily="18" charset="0"/>
              </a:rPr>
              <a:t>blitting</a:t>
            </a:r>
            <a:r>
              <a:rPr lang="en-US" sz="2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748622AA-0A24-3C98-8175-BB1771520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112390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6D3DD-1086-4DEE-C6D5-5538520E3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C213D-DE02-995A-0597-B76A4AB4C43F}"/>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Extension Libraries and Loading Other Image Formats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8956ADBA-8658-BBD1-0977-EF6CF9602A33}"/>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topic and the sample source code are based on materials from the website: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/tutorials/SDL/06_extension_libraries_and_loading_other_image_formats/</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this lesson, we will implement an SDL program that loads a </a:t>
            </a:r>
            <a:r>
              <a:rPr lang="en-US" sz="2400" dirty="0" err="1">
                <a:latin typeface="Times New Roman" panose="02020603050405020304" pitchFamily="18" charset="0"/>
                <a:cs typeface="Times New Roman" panose="02020603050405020304" pitchFamily="18" charset="0"/>
              </a:rPr>
              <a:t>png</a:t>
            </a:r>
            <a:r>
              <a:rPr lang="en-US" sz="2400" dirty="0">
                <a:latin typeface="Times New Roman" panose="02020603050405020304" pitchFamily="18" charset="0"/>
                <a:cs typeface="Times New Roman" panose="02020603050405020304" pitchFamily="18" charset="0"/>
              </a:rPr>
              <a:t> image file and display it on the screen. </a:t>
            </a:r>
          </a:p>
          <a:p>
            <a:r>
              <a:rPr lang="en-US" sz="2400" dirty="0">
                <a:latin typeface="Times New Roman" panose="02020603050405020304" pitchFamily="18" charset="0"/>
                <a:cs typeface="Times New Roman" panose="02020603050405020304" pitchFamily="18" charset="0"/>
              </a:rPr>
              <a:t>We need to download </a:t>
            </a:r>
            <a:r>
              <a:rPr lang="en-US" sz="2400" dirty="0" err="1">
                <a:latin typeface="Times New Roman" panose="02020603050405020304" pitchFamily="18" charset="0"/>
                <a:cs typeface="Times New Roman" panose="02020603050405020304" pitchFamily="18" charset="0"/>
              </a:rPr>
              <a:t>SDL_image</a:t>
            </a:r>
            <a:r>
              <a:rPr lang="en-US" sz="2400" dirty="0">
                <a:latin typeface="Times New Roman" panose="02020603050405020304" pitchFamily="18" charset="0"/>
                <a:cs typeface="Times New Roman" panose="02020603050405020304" pitchFamily="18" charset="0"/>
              </a:rPr>
              <a:t> headers and binaries from the </a:t>
            </a:r>
            <a:r>
              <a:rPr lang="en-US" sz="2400" dirty="0" err="1">
                <a:latin typeface="Times New Roman" panose="02020603050405020304" pitchFamily="18" charset="0"/>
                <a:cs typeface="Times New Roman" panose="02020603050405020304" pitchFamily="18" charset="0"/>
              </a:rPr>
              <a:t>SDL_image</a:t>
            </a:r>
            <a:r>
              <a:rPr lang="en-US" sz="2400" dirty="0">
                <a:latin typeface="Times New Roman" panose="02020603050405020304" pitchFamily="18" charset="0"/>
                <a:cs typeface="Times New Roman" panose="02020603050405020304" pitchFamily="18" charset="0"/>
              </a:rPr>
              <a:t> website http://</a:t>
            </a:r>
            <a:r>
              <a:rPr lang="en-US" sz="2400" dirty="0" err="1">
                <a:latin typeface="Times New Roman" panose="02020603050405020304" pitchFamily="18" charset="0"/>
                <a:cs typeface="Times New Roman" panose="02020603050405020304" pitchFamily="18" charset="0"/>
              </a:rPr>
              <a:t>www.libsdl.org</a:t>
            </a:r>
            <a:r>
              <a:rPr lang="en-US" sz="2400" dirty="0">
                <a:latin typeface="Times New Roman" panose="02020603050405020304" pitchFamily="18" charset="0"/>
                <a:cs typeface="Times New Roman" panose="02020603050405020304" pitchFamily="18" charset="0"/>
              </a:rPr>
              <a:t>/projects/</a:t>
            </a:r>
            <a:r>
              <a:rPr lang="en-US" sz="2400" dirty="0" err="1">
                <a:latin typeface="Times New Roman" panose="02020603050405020304" pitchFamily="18" charset="0"/>
                <a:cs typeface="Times New Roman" panose="02020603050405020304" pitchFamily="18" charset="0"/>
              </a:rPr>
              <a:t>SDL_image</a:t>
            </a:r>
            <a:r>
              <a:rPr lang="en-US" sz="2400" dirty="0">
                <a:latin typeface="Times New Roman" panose="02020603050405020304" pitchFamily="18" charset="0"/>
                <a:cs typeface="Times New Roman" panose="02020603050405020304" pitchFamily="18" charset="0"/>
              </a:rPr>
              <a:t>/. We also need to go to the configuration properties to tell Visual C++ where to search for header files (include Directories) and library files (Library Directories). </a:t>
            </a:r>
          </a:p>
          <a:p>
            <a:r>
              <a:rPr lang="en-US" sz="2400" dirty="0">
                <a:latin typeface="Times New Roman" panose="02020603050405020304" pitchFamily="18" charset="0"/>
                <a:cs typeface="Times New Roman" panose="02020603050405020304" pitchFamily="18" charset="0"/>
              </a:rPr>
              <a:t>We need to go to &lt;linker&gt;&lt;input&gt;&lt;Additional Dependencies&gt; and add the text </a:t>
            </a:r>
            <a:r>
              <a:rPr lang="en-US" sz="2400" dirty="0" err="1">
                <a:latin typeface="Times New Roman" panose="02020603050405020304" pitchFamily="18" charset="0"/>
                <a:cs typeface="Times New Roman" panose="02020603050405020304" pitchFamily="18" charset="0"/>
              </a:rPr>
              <a:t>SDL_image.lib</a:t>
            </a:r>
            <a:r>
              <a:rPr lang="en-US" sz="2400" dirty="0">
                <a:latin typeface="Times New Roman" panose="02020603050405020304" pitchFamily="18" charset="0"/>
                <a:cs typeface="Times New Roman" panose="02020603050405020304" pitchFamily="18" charset="0"/>
              </a:rPr>
              <a:t>. Next, copy all “</a:t>
            </a:r>
            <a:r>
              <a:rPr lang="en-US" sz="2400" dirty="0" err="1">
                <a:latin typeface="Times New Roman" panose="02020603050405020304" pitchFamily="18" charset="0"/>
                <a:cs typeface="Times New Roman" panose="02020603050405020304" pitchFamily="18" charset="0"/>
              </a:rPr>
              <a:t>dll</a:t>
            </a:r>
            <a:r>
              <a:rPr lang="en-US" sz="2400" dirty="0">
                <a:latin typeface="Times New Roman" panose="02020603050405020304" pitchFamily="18" charset="0"/>
                <a:cs typeface="Times New Roman" panose="02020603050405020304" pitchFamily="18" charset="0"/>
              </a:rPr>
              <a:t>” files and put them either in our project's working directory (where the </a:t>
            </a:r>
            <a:r>
              <a:rPr lang="en-US" sz="2400" dirty="0" err="1">
                <a:latin typeface="Times New Roman" panose="02020603050405020304" pitchFamily="18" charset="0"/>
                <a:cs typeface="Times New Roman" panose="02020603050405020304" pitchFamily="18" charset="0"/>
              </a:rPr>
              <a:t>vcxproj</a:t>
            </a:r>
            <a:r>
              <a:rPr lang="en-US" sz="2400" dirty="0">
                <a:latin typeface="Times New Roman" panose="02020603050405020304" pitchFamily="18" charset="0"/>
                <a:cs typeface="Times New Roman" panose="02020603050405020304" pitchFamily="18" charset="0"/>
              </a:rPr>
              <a:t> file is at), or inside of the system directory.</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F3394484-4D36-7C10-A42A-ACC781D0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188893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FB93F-E73B-F506-ACD9-D9E49C7A1E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7BB56-889D-0BDA-4779-524F62376921}"/>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Extension Libraries and Loading Other Image Formats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959CF723-B3A0-08F4-2E78-92CE68F1E035}"/>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In the program, we want to </a:t>
            </a:r>
            <a:r>
              <a:rPr lang="en-US" sz="2400" dirty="0" err="1">
                <a:latin typeface="Times New Roman" panose="02020603050405020304" pitchFamily="18" charset="0"/>
                <a:cs typeface="Times New Roman" panose="02020603050405020304" pitchFamily="18" charset="0"/>
              </a:rPr>
              <a:t>initialise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SDL_image</a:t>
            </a:r>
            <a:r>
              <a:rPr lang="en-US" sz="2400" dirty="0">
                <a:latin typeface="Times New Roman" panose="02020603050405020304" pitchFamily="18" charset="0"/>
                <a:cs typeface="Times New Roman" panose="02020603050405020304" pitchFamily="18" charset="0"/>
              </a:rPr>
              <a:t> with PNG loading, so we pass the PNG loading flags into </a:t>
            </a:r>
            <a:r>
              <a:rPr lang="en-US" sz="2400" dirty="0" err="1">
                <a:latin typeface="Times New Roman" panose="02020603050405020304" pitchFamily="18" charset="0"/>
                <a:cs typeface="Times New Roman" panose="02020603050405020304" pitchFamily="18" charset="0"/>
              </a:rPr>
              <a:t>IMG_Init</a:t>
            </a: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IMG_Init</a:t>
            </a:r>
            <a:r>
              <a:rPr lang="en-US" sz="2400" dirty="0">
                <a:latin typeface="Times New Roman" panose="02020603050405020304" pitchFamily="18" charset="0"/>
                <a:cs typeface="Times New Roman" panose="02020603050405020304" pitchFamily="18" charset="0"/>
              </a:rPr>
              <a:t> will return the flags that that have been successfully loaded. If the flags returned do not contain the flags we requested, that means there is an error. </a:t>
            </a:r>
          </a:p>
          <a:p>
            <a:r>
              <a:rPr lang="en-US" sz="2400" dirty="0">
                <a:latin typeface="Times New Roman" panose="02020603050405020304" pitchFamily="18" charset="0"/>
                <a:cs typeface="Times New Roman" panose="02020603050405020304" pitchFamily="18" charset="0"/>
              </a:rPr>
              <a:t>We use </a:t>
            </a:r>
            <a:r>
              <a:rPr lang="en-US" sz="2400" dirty="0" err="1">
                <a:latin typeface="Times New Roman" panose="02020603050405020304" pitchFamily="18" charset="0"/>
                <a:cs typeface="Times New Roman" panose="02020603050405020304" pitchFamily="18" charset="0"/>
              </a:rPr>
              <a:t>IMG_Load</a:t>
            </a:r>
            <a:r>
              <a:rPr lang="en-US" sz="2400" dirty="0">
                <a:latin typeface="Times New Roman" panose="02020603050405020304" pitchFamily="18" charset="0"/>
                <a:cs typeface="Times New Roman" panose="02020603050405020304" pitchFamily="18" charset="0"/>
              </a:rPr>
              <a:t> as opposed to </a:t>
            </a:r>
            <a:r>
              <a:rPr lang="en-US" sz="2400" dirty="0" err="1">
                <a:latin typeface="Times New Roman" panose="02020603050405020304" pitchFamily="18" charset="0"/>
                <a:cs typeface="Times New Roman" panose="02020603050405020304" pitchFamily="18" charset="0"/>
              </a:rPr>
              <a:t>SDL_LoadBMP</a:t>
            </a:r>
            <a:r>
              <a:rPr lang="en-US" sz="2400" dirty="0">
                <a:latin typeface="Times New Roman" panose="02020603050405020304" pitchFamily="18" charset="0"/>
                <a:cs typeface="Times New Roman" panose="02020603050405020304" pitchFamily="18" charset="0"/>
              </a:rPr>
              <a:t> to upload our image file. The </a:t>
            </a:r>
            <a:r>
              <a:rPr lang="en-US" sz="2400" dirty="0" err="1">
                <a:latin typeface="Times New Roman" panose="02020603050405020304" pitchFamily="18" charset="0"/>
                <a:cs typeface="Times New Roman" panose="02020603050405020304" pitchFamily="18" charset="0"/>
              </a:rPr>
              <a:t>IMG_Load</a:t>
            </a:r>
            <a:r>
              <a:rPr lang="en-US" sz="2400" dirty="0">
                <a:latin typeface="Times New Roman" panose="02020603050405020304" pitchFamily="18" charset="0"/>
                <a:cs typeface="Times New Roman" panose="02020603050405020304" pitchFamily="18" charset="0"/>
              </a:rPr>
              <a:t> can upload many different types of format which we can find out about in the </a:t>
            </a:r>
            <a:r>
              <a:rPr lang="en-US" sz="2400" dirty="0" err="1">
                <a:latin typeface="Times New Roman" panose="02020603050405020304" pitchFamily="18" charset="0"/>
                <a:cs typeface="Times New Roman" panose="02020603050405020304" pitchFamily="18" charset="0"/>
              </a:rPr>
              <a:t>SDL_image</a:t>
            </a:r>
            <a:r>
              <a:rPr lang="en-US" sz="2400" dirty="0">
                <a:latin typeface="Times New Roman" panose="02020603050405020304" pitchFamily="18" charset="0"/>
                <a:cs typeface="Times New Roman" panose="02020603050405020304" pitchFamily="18" charset="0"/>
              </a:rPr>
              <a:t> documentation.</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7F0CCBA3-2D3D-F373-663B-5A441D26A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91111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BF019-6D50-EAAD-2A0F-8EDF2C1856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F04B3-0AE9-89AA-BBD9-678EBBA8A24C}"/>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Overview</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690223F0-7042-1806-39F8-B6E01E2B9231}"/>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unit provides an outline of the contents of lessons 1 to 8 of the online SDL tutorial at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We will be introduced the Simple </a:t>
            </a:r>
            <a:r>
              <a:rPr lang="en-US" sz="2400" dirty="0" err="1">
                <a:latin typeface="Times New Roman" panose="02020603050405020304" pitchFamily="18" charset="0"/>
                <a:cs typeface="Times New Roman" panose="02020603050405020304" pitchFamily="18" charset="0"/>
              </a:rPr>
              <a:t>DirectMedia</a:t>
            </a:r>
            <a:r>
              <a:rPr lang="en-US" sz="2400" dirty="0">
                <a:latin typeface="Times New Roman" panose="02020603050405020304" pitchFamily="18" charset="0"/>
                <a:cs typeface="Times New Roman" panose="02020603050405020304" pitchFamily="18" charset="0"/>
              </a:rPr>
              <a:t> Layer (SDL). We will assemble SDL components (header files, library files and binary files) so that we can implement C++ program that is able to access the SDL functions. </a:t>
            </a:r>
          </a:p>
          <a:p>
            <a:r>
              <a:rPr lang="en-US" sz="2400" dirty="0">
                <a:latin typeface="Times New Roman" panose="02020603050405020304" pitchFamily="18" charset="0"/>
                <a:cs typeface="Times New Roman" panose="02020603050405020304" pitchFamily="18" charset="0"/>
              </a:rPr>
              <a:t>We will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images to the screen and also implement SDL programs that can handle mouse and keyboard events. We will load image files (bmp and </a:t>
            </a:r>
            <a:r>
              <a:rPr lang="en-US" sz="2400" dirty="0" err="1">
                <a:latin typeface="Times New Roman" panose="02020603050405020304" pitchFamily="18" charset="0"/>
                <a:cs typeface="Times New Roman" panose="02020603050405020304" pitchFamily="18" charset="0"/>
              </a:rPr>
              <a:t>png</a:t>
            </a:r>
            <a:r>
              <a:rPr lang="en-US" sz="2400" dirty="0">
                <a:latin typeface="Times New Roman" panose="02020603050405020304" pitchFamily="18" charset="0"/>
                <a:cs typeface="Times New Roman" panose="02020603050405020304" pitchFamily="18" charset="0"/>
              </a:rPr>
              <a:t>), stretching them to fit the screen. </a:t>
            </a:r>
          </a:p>
          <a:p>
            <a:r>
              <a:rPr lang="en-US" sz="2400" dirty="0">
                <a:latin typeface="Times New Roman" panose="02020603050405020304" pitchFamily="18" charset="0"/>
                <a:cs typeface="Times New Roman" panose="02020603050405020304" pitchFamily="18" charset="0"/>
              </a:rPr>
              <a:t>We will also implement 2D and primitive rendering using SDL2 hardware’s accelerated based features.</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25F8E40D-FC03-8D4F-8DA2-EAA8FFBAB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998204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F8B0D-1B92-BB7E-ED7F-983F3C8E2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0BF36-3C19-3D5E-E0F6-9A983018E0A6}"/>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Texture Loading and Rendering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82AD2AF7-D832-0CDC-72F3-B4A16541B8B2}"/>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topic and the sample source code are based on the materials from the website: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/tutorials/SDL/07_texture_loading_and_rendering/</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this lesson we will implement an SDL program that loads an image and render it using textures. </a:t>
            </a:r>
          </a:p>
          <a:p>
            <a:r>
              <a:rPr lang="en-US" sz="2400" dirty="0">
                <a:latin typeface="Times New Roman" panose="02020603050405020304" pitchFamily="18" charset="0"/>
                <a:cs typeface="Times New Roman" panose="02020603050405020304" pitchFamily="18" charset="0"/>
              </a:rPr>
              <a:t>Textures in SDL have their own data type which is intuitively called an </a:t>
            </a:r>
            <a:r>
              <a:rPr lang="en-US" sz="2400" dirty="0" err="1">
                <a:latin typeface="Times New Roman" panose="02020603050405020304" pitchFamily="18" charset="0"/>
                <a:cs typeface="Times New Roman" panose="02020603050405020304" pitchFamily="18" charset="0"/>
              </a:rPr>
              <a:t>SDL_Texture</a:t>
            </a:r>
            <a:r>
              <a:rPr lang="en-US" sz="2400" dirty="0">
                <a:latin typeface="Times New Roman" panose="02020603050405020304" pitchFamily="18" charset="0"/>
                <a:cs typeface="Times New Roman" panose="02020603050405020304" pitchFamily="18" charset="0"/>
              </a:rPr>
              <a:t>. When we deal with SDL textures we need an </a:t>
            </a:r>
            <a:r>
              <a:rPr lang="en-US" sz="2400" dirty="0" err="1">
                <a:latin typeface="Times New Roman" panose="02020603050405020304" pitchFamily="18" charset="0"/>
                <a:cs typeface="Times New Roman" panose="02020603050405020304" pitchFamily="18" charset="0"/>
              </a:rPr>
              <a:t>SDL_Renderer</a:t>
            </a:r>
            <a:r>
              <a:rPr lang="en-US" sz="2400" dirty="0">
                <a:latin typeface="Times New Roman" panose="02020603050405020304" pitchFamily="18" charset="0"/>
                <a:cs typeface="Times New Roman" panose="02020603050405020304" pitchFamily="18" charset="0"/>
              </a:rPr>
              <a:t> to render it to the screen. </a:t>
            </a:r>
          </a:p>
          <a:p>
            <a:r>
              <a:rPr lang="en-US" sz="2400" dirty="0">
                <a:latin typeface="Times New Roman" panose="02020603050405020304" pitchFamily="18" charset="0"/>
                <a:cs typeface="Times New Roman" panose="02020603050405020304" pitchFamily="18" charset="0"/>
              </a:rPr>
              <a:t>We have to declare a global renderer named "</a:t>
            </a:r>
            <a:r>
              <a:rPr lang="en-US" sz="2400" dirty="0" err="1">
                <a:latin typeface="Times New Roman" panose="02020603050405020304" pitchFamily="18" charset="0"/>
                <a:cs typeface="Times New Roman" panose="02020603050405020304" pitchFamily="18" charset="0"/>
              </a:rPr>
              <a:t>gRenderer</a:t>
            </a:r>
            <a:r>
              <a:rPr lang="en-US" sz="2400" dirty="0">
                <a:latin typeface="Times New Roman" panose="02020603050405020304" pitchFamily="18" charset="0"/>
                <a:cs typeface="Times New Roman" panose="02020603050405020304" pitchFamily="18" charset="0"/>
              </a:rPr>
              <a:t>". We also have to create a renderer (by calling </a:t>
            </a:r>
            <a:r>
              <a:rPr lang="en-US" sz="2400" dirty="0" err="1">
                <a:latin typeface="Times New Roman" panose="02020603050405020304" pitchFamily="18" charset="0"/>
                <a:cs typeface="Times New Roman" panose="02020603050405020304" pitchFamily="18" charset="0"/>
              </a:rPr>
              <a:t>SDL_CreateRenderer</a:t>
            </a:r>
            <a:r>
              <a:rPr lang="en-US" sz="2400" dirty="0">
                <a:latin typeface="Times New Roman" panose="02020603050405020304" pitchFamily="18" charset="0"/>
                <a:cs typeface="Times New Roman" panose="02020603050405020304" pitchFamily="18" charset="0"/>
              </a:rPr>
              <a:t>) for our window so we can render textures on it (see Listing5-7b).</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5AD73B4A-7B89-CCE4-ED17-7CE5DF336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208622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221C7-8DF8-5EAE-F541-69DEDCD96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1D49F-0A2F-AD69-450E-0C94FBDEA0A9}"/>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Texture Loading and Rendering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EAE23371-2C67-781D-6E03-07FC6AF539F2}"/>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topic and the sample source code are based on the materials from the website: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/tutorials/SDL/07_texture_loading_and_rendering/</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this lesson we will implement an SDL program that loads an image and render it using textures. </a:t>
            </a:r>
          </a:p>
          <a:p>
            <a:r>
              <a:rPr lang="en-US" sz="2400" dirty="0">
                <a:latin typeface="Times New Roman" panose="02020603050405020304" pitchFamily="18" charset="0"/>
                <a:cs typeface="Times New Roman" panose="02020603050405020304" pitchFamily="18" charset="0"/>
              </a:rPr>
              <a:t>Textures in SDL have their own data type which is intuitively called an </a:t>
            </a:r>
            <a:r>
              <a:rPr lang="en-US" sz="2400" dirty="0" err="1">
                <a:latin typeface="Times New Roman" panose="02020603050405020304" pitchFamily="18" charset="0"/>
                <a:cs typeface="Times New Roman" panose="02020603050405020304" pitchFamily="18" charset="0"/>
              </a:rPr>
              <a:t>SDL_Texture</a:t>
            </a:r>
            <a:r>
              <a:rPr lang="en-US" sz="2400" dirty="0">
                <a:latin typeface="Times New Roman" panose="02020603050405020304" pitchFamily="18" charset="0"/>
                <a:cs typeface="Times New Roman" panose="02020603050405020304" pitchFamily="18" charset="0"/>
              </a:rPr>
              <a:t>. When we deal with SDL textures we need an </a:t>
            </a:r>
            <a:r>
              <a:rPr lang="en-US" sz="2400" dirty="0" err="1">
                <a:latin typeface="Times New Roman" panose="02020603050405020304" pitchFamily="18" charset="0"/>
                <a:cs typeface="Times New Roman" panose="02020603050405020304" pitchFamily="18" charset="0"/>
              </a:rPr>
              <a:t>SDL_Renderer</a:t>
            </a:r>
            <a:r>
              <a:rPr lang="en-US" sz="2400" dirty="0">
                <a:latin typeface="Times New Roman" panose="02020603050405020304" pitchFamily="18" charset="0"/>
                <a:cs typeface="Times New Roman" panose="02020603050405020304" pitchFamily="18" charset="0"/>
              </a:rPr>
              <a:t> to render it to the screen. </a:t>
            </a:r>
          </a:p>
          <a:p>
            <a:r>
              <a:rPr lang="en-US" sz="2400" dirty="0">
                <a:latin typeface="Times New Roman" panose="02020603050405020304" pitchFamily="18" charset="0"/>
                <a:cs typeface="Times New Roman" panose="02020603050405020304" pitchFamily="18" charset="0"/>
              </a:rPr>
              <a:t>We have to declare a global renderer named "</a:t>
            </a:r>
            <a:r>
              <a:rPr lang="en-US" sz="2400" dirty="0" err="1">
                <a:latin typeface="Times New Roman" panose="02020603050405020304" pitchFamily="18" charset="0"/>
                <a:cs typeface="Times New Roman" panose="02020603050405020304" pitchFamily="18" charset="0"/>
              </a:rPr>
              <a:t>gRenderer</a:t>
            </a:r>
            <a:r>
              <a:rPr lang="en-US" sz="2400" dirty="0">
                <a:latin typeface="Times New Roman" panose="02020603050405020304" pitchFamily="18" charset="0"/>
                <a:cs typeface="Times New Roman" panose="02020603050405020304" pitchFamily="18" charset="0"/>
              </a:rPr>
              <a:t>". We also have to create a renderer (by calling </a:t>
            </a:r>
            <a:r>
              <a:rPr lang="en-US" sz="2400" dirty="0" err="1">
                <a:latin typeface="Times New Roman" panose="02020603050405020304" pitchFamily="18" charset="0"/>
                <a:cs typeface="Times New Roman" panose="02020603050405020304" pitchFamily="18" charset="0"/>
              </a:rPr>
              <a:t>SDL_CreateRenderer</a:t>
            </a:r>
            <a:r>
              <a:rPr lang="en-US" sz="2400" dirty="0">
                <a:latin typeface="Times New Roman" panose="02020603050405020304" pitchFamily="18" charset="0"/>
                <a:cs typeface="Times New Roman" panose="02020603050405020304" pitchFamily="18" charset="0"/>
              </a:rPr>
              <a:t>) for our window so we can render textures on it.</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CDF6A5E9-95CF-D041-6000-E209CD582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496309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567E3-8DA9-7BBC-7BAC-A298821CB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788CE-7E0A-DBFB-C014-63D41406B6A1}"/>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Texture Loading and Rendering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5906F2B4-BBFA-09BF-BC87-5CAE2F4C68FD}"/>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Next, we shall </a:t>
            </a:r>
            <a:r>
              <a:rPr lang="en-US" sz="2400" dirty="0" err="1">
                <a:latin typeface="Times New Roman" panose="02020603050405020304" pitchFamily="18" charset="0"/>
                <a:cs typeface="Times New Roman" panose="02020603050405020304" pitchFamily="18" charset="0"/>
              </a:rPr>
              <a:t>initialise</a:t>
            </a:r>
            <a:r>
              <a:rPr lang="en-US" sz="2400" dirty="0">
                <a:latin typeface="Times New Roman" panose="02020603050405020304" pitchFamily="18" charset="0"/>
                <a:cs typeface="Times New Roman" panose="02020603050405020304" pitchFamily="18" charset="0"/>
              </a:rPr>
              <a:t> the rendering of </a:t>
            </a:r>
            <a:r>
              <a:rPr lang="en-US" sz="2400" dirty="0" err="1">
                <a:latin typeface="Times New Roman" panose="02020603050405020304" pitchFamily="18" charset="0"/>
                <a:cs typeface="Times New Roman" panose="02020603050405020304" pitchFamily="18" charset="0"/>
              </a:rPr>
              <a:t>colours</a:t>
            </a:r>
            <a:r>
              <a:rPr lang="en-US" sz="2400" dirty="0">
                <a:latin typeface="Times New Roman" panose="02020603050405020304" pitchFamily="18" charset="0"/>
                <a:cs typeface="Times New Roman" panose="02020603050405020304" pitchFamily="18" charset="0"/>
              </a:rPr>
              <a:t> using </a:t>
            </a:r>
            <a:r>
              <a:rPr lang="en-US" sz="2400" dirty="0" err="1">
                <a:latin typeface="Times New Roman" panose="02020603050405020304" pitchFamily="18" charset="0"/>
                <a:cs typeface="Times New Roman" panose="02020603050405020304" pitchFamily="18" charset="0"/>
              </a:rPr>
              <a:t>SDL_SetRenderDrawColor</a:t>
            </a:r>
            <a:r>
              <a:rPr lang="en-US" sz="2400" dirty="0">
                <a:latin typeface="Times New Roman" panose="02020603050405020304" pitchFamily="18" charset="0"/>
                <a:cs typeface="Times New Roman" panose="02020603050405020304" pitchFamily="18" charset="0"/>
              </a:rPr>
              <a:t>. This controls what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is used for the various rendering operations. We shall then create a texture from the loaded surface using </a:t>
            </a:r>
            <a:r>
              <a:rPr lang="en-US" sz="2400" dirty="0" err="1">
                <a:latin typeface="Times New Roman" panose="02020603050405020304" pitchFamily="18" charset="0"/>
                <a:cs typeface="Times New Roman" panose="02020603050405020304" pitchFamily="18" charset="0"/>
              </a:rPr>
              <a:t>SDL_CreateTextureFromSurface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This function creates a new texture from an existing surface. That means we have to free the loaded surface and then return the loaded texture. When we are done with the texture, we have to remember to de-allocate the textures using </a:t>
            </a:r>
            <a:r>
              <a:rPr lang="en-US" sz="2400" dirty="0" err="1">
                <a:latin typeface="Times New Roman" panose="02020603050405020304" pitchFamily="18" charset="0"/>
                <a:cs typeface="Times New Roman" panose="02020603050405020304" pitchFamily="18" charset="0"/>
              </a:rPr>
              <a:t>SDL_DestroyTexture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the main loop, after the event loop, we call </a:t>
            </a:r>
            <a:r>
              <a:rPr lang="en-US" sz="2400" dirty="0" err="1">
                <a:latin typeface="Times New Roman" panose="02020603050405020304" pitchFamily="18" charset="0"/>
                <a:cs typeface="Times New Roman" panose="02020603050405020304" pitchFamily="18" charset="0"/>
              </a:rPr>
              <a:t>SDL_RenderClear</a:t>
            </a:r>
            <a:r>
              <a:rPr lang="en-US" sz="2400" dirty="0">
                <a:latin typeface="Times New Roman" panose="02020603050405020304" pitchFamily="18" charset="0"/>
                <a:cs typeface="Times New Roman" panose="02020603050405020304" pitchFamily="18" charset="0"/>
              </a:rPr>
              <a:t> to fill the screen with the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that was last set with </a:t>
            </a:r>
            <a:r>
              <a:rPr lang="en-US" sz="2400" dirty="0" err="1">
                <a:latin typeface="Times New Roman" panose="02020603050405020304" pitchFamily="18" charset="0"/>
                <a:cs typeface="Times New Roman" panose="02020603050405020304" pitchFamily="18" charset="0"/>
              </a:rPr>
              <a:t>SDL_SetRenderDrawColor</a:t>
            </a:r>
            <a:r>
              <a:rPr lang="en-US" sz="2400" dirty="0">
                <a:latin typeface="Times New Roman" panose="02020603050405020304" pitchFamily="18" charset="0"/>
                <a:cs typeface="Times New Roman" panose="02020603050405020304" pitchFamily="18" charset="0"/>
              </a:rPr>
              <a:t>. We shall also call </a:t>
            </a:r>
            <a:r>
              <a:rPr lang="en-US" sz="2400" dirty="0" err="1">
                <a:latin typeface="Times New Roman" panose="02020603050405020304" pitchFamily="18" charset="0"/>
                <a:cs typeface="Times New Roman" panose="02020603050405020304" pitchFamily="18" charset="0"/>
              </a:rPr>
              <a:t>SDL_RenderCopy</a:t>
            </a:r>
            <a:r>
              <a:rPr lang="en-US" sz="2400" dirty="0">
                <a:latin typeface="Times New Roman" panose="02020603050405020304" pitchFamily="18" charset="0"/>
                <a:cs typeface="Times New Roman" panose="02020603050405020304" pitchFamily="18" charset="0"/>
              </a:rPr>
              <a:t> to copy a portion of the texture to the current rendering target, which is the screen. We have to use </a:t>
            </a:r>
            <a:r>
              <a:rPr lang="en-US" sz="2400" dirty="0" err="1">
                <a:latin typeface="Times New Roman" panose="02020603050405020304" pitchFamily="18" charset="0"/>
                <a:cs typeface="Times New Roman" panose="02020603050405020304" pitchFamily="18" charset="0"/>
              </a:rPr>
              <a:t>SDL_RenderPresent</a:t>
            </a:r>
            <a:r>
              <a:rPr lang="en-US" sz="2400" dirty="0">
                <a:latin typeface="Times New Roman" panose="02020603050405020304" pitchFamily="18" charset="0"/>
                <a:cs typeface="Times New Roman" panose="02020603050405020304" pitchFamily="18" charset="0"/>
              </a:rPr>
              <a:t> to update the screen.</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00E7F658-37D6-868F-BACC-1B8900C18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5195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ADB29-EF9A-8A78-7F15-FE75981FF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0CECAD-9E0E-9921-4297-EC0710AF686D}"/>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Geometry Rendering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BB8D655D-27F6-6C5D-D9C7-15EE5ECE36B0}"/>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topic and the sample source code are based on the materials from the website: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/tutorials/SDL/08_geometry_rendering/</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this lesson, we will implement an SDL program that renders a rectangle. </a:t>
            </a:r>
          </a:p>
          <a:p>
            <a:r>
              <a:rPr lang="en-US" sz="2400" dirty="0">
                <a:latin typeface="Times New Roman" panose="02020603050405020304" pitchFamily="18" charset="0"/>
                <a:cs typeface="Times New Roman" panose="02020603050405020304" pitchFamily="18" charset="0"/>
              </a:rPr>
              <a:t>If we need some basic shapes rendered and we do not want to create additional graphics, the SDL can save us the effort. In our media loading function, we do not need to load any media. </a:t>
            </a:r>
          </a:p>
          <a:p>
            <a:r>
              <a:rPr lang="en-US" sz="2400" dirty="0">
                <a:latin typeface="Times New Roman" panose="02020603050405020304" pitchFamily="18" charset="0"/>
                <a:cs typeface="Times New Roman" panose="02020603050405020304" pitchFamily="18" charset="0"/>
              </a:rPr>
              <a:t>The SDL's primitive rendering allows us to render shapes without the need to load special graphics. The main() function handles the quit event and clear the screen. We are setting the clearing of </a:t>
            </a:r>
            <a:r>
              <a:rPr lang="en-US" sz="2400" dirty="0" err="1">
                <a:latin typeface="Times New Roman" panose="02020603050405020304" pitchFamily="18" charset="0"/>
                <a:cs typeface="Times New Roman" panose="02020603050405020304" pitchFamily="18" charset="0"/>
              </a:rPr>
              <a:t>colours</a:t>
            </a:r>
            <a:r>
              <a:rPr lang="en-US" sz="2400" dirty="0">
                <a:latin typeface="Times New Roman" panose="02020603050405020304" pitchFamily="18" charset="0"/>
                <a:cs typeface="Times New Roman" panose="02020603050405020304" pitchFamily="18" charset="0"/>
              </a:rPr>
              <a:t> to white with </a:t>
            </a:r>
            <a:r>
              <a:rPr lang="en-US" sz="2400" dirty="0" err="1">
                <a:latin typeface="Times New Roman" panose="02020603050405020304" pitchFamily="18" charset="0"/>
                <a:cs typeface="Times New Roman" panose="02020603050405020304" pitchFamily="18" charset="0"/>
              </a:rPr>
              <a:t>SDL_SetRenderDrawColor</a:t>
            </a:r>
            <a:r>
              <a:rPr lang="en-US" sz="2400" dirty="0">
                <a:latin typeface="Times New Roman" panose="02020603050405020304" pitchFamily="18" charset="0"/>
                <a:cs typeface="Times New Roman" panose="02020603050405020304" pitchFamily="18" charset="0"/>
              </a:rPr>
              <a:t>. Every frame as opposed to setting it once in the </a:t>
            </a:r>
            <a:r>
              <a:rPr lang="en-US" sz="2400" dirty="0" err="1">
                <a:latin typeface="Times New Roman" panose="02020603050405020304" pitchFamily="18" charset="0"/>
                <a:cs typeface="Times New Roman" panose="02020603050405020304" pitchFamily="18" charset="0"/>
              </a:rPr>
              <a:t>initialisation</a:t>
            </a:r>
            <a:r>
              <a:rPr lang="en-US" sz="2400" dirty="0">
                <a:latin typeface="Times New Roman" panose="02020603050405020304" pitchFamily="18" charset="0"/>
                <a:cs typeface="Times New Roman" panose="02020603050405020304" pitchFamily="18" charset="0"/>
              </a:rPr>
              <a:t> function.</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AF15B130-E98F-8ECE-5A01-84BF9016A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054993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40255-031C-FE0C-A7E5-F2F476CB0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667D5-CE26-57D9-94C3-5CD2C8BC02B7}"/>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Geometry Rendering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0CF6CA6B-3E8F-D0B2-7447-BDB89931063C}"/>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The first primitive we're going to draw is a filled rectangle, using the </a:t>
            </a:r>
            <a:r>
              <a:rPr lang="en-US" sz="2400" dirty="0" err="1">
                <a:latin typeface="Times New Roman" panose="02020603050405020304" pitchFamily="18" charset="0"/>
                <a:cs typeface="Times New Roman" panose="02020603050405020304" pitchFamily="18" charset="0"/>
              </a:rPr>
              <a:t>SDL_RenderFillRect</a:t>
            </a:r>
            <a:r>
              <a:rPr lang="en-US" sz="2400" dirty="0">
                <a:latin typeface="Times New Roman" panose="02020603050405020304" pitchFamily="18" charset="0"/>
                <a:cs typeface="Times New Roman" panose="02020603050405020304" pitchFamily="18" charset="0"/>
              </a:rPr>
              <a:t>() function, which is a solid rectangle. First, we have to define a rectangle to define the area we want to fill with </a:t>
            </a:r>
            <a:r>
              <a:rPr lang="en-US" sz="2400" dirty="0" err="1">
                <a:latin typeface="Times New Roman" panose="02020603050405020304" pitchFamily="18" charset="0"/>
                <a:cs typeface="Times New Roman" panose="02020603050405020304" pitchFamily="18" charset="0"/>
              </a:rPr>
              <a:t>colours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member variables that make up an </a:t>
            </a:r>
            <a:r>
              <a:rPr lang="en-US" sz="2400" dirty="0" err="1">
                <a:latin typeface="Times New Roman" panose="02020603050405020304" pitchFamily="18" charset="0"/>
                <a:cs typeface="Times New Roman" panose="02020603050405020304" pitchFamily="18" charset="0"/>
              </a:rPr>
              <a:t>SDL_Rect</a:t>
            </a:r>
            <a:r>
              <a:rPr lang="en-US" sz="2400" dirty="0">
                <a:latin typeface="Times New Roman" panose="02020603050405020304" pitchFamily="18" charset="0"/>
                <a:cs typeface="Times New Roman" panose="02020603050405020304" pitchFamily="18" charset="0"/>
              </a:rPr>
              <a:t> are x, y, w, and h for the x position, y position, width, and height respectively. You can </a:t>
            </a:r>
            <a:r>
              <a:rPr lang="en-US" sz="2400" dirty="0" err="1">
                <a:latin typeface="Times New Roman" panose="02020603050405020304" pitchFamily="18" charset="0"/>
                <a:cs typeface="Times New Roman" panose="02020603050405020304" pitchFamily="18" charset="0"/>
              </a:rPr>
              <a:t>initialise</a:t>
            </a:r>
            <a:r>
              <a:rPr lang="en-US" sz="2400" dirty="0">
                <a:latin typeface="Times New Roman" panose="02020603050405020304" pitchFamily="18" charset="0"/>
                <a:cs typeface="Times New Roman" panose="02020603050405020304" pitchFamily="18" charset="0"/>
              </a:rPr>
              <a:t> a struct by giving it an array of variables in the order they are in the struct. </a:t>
            </a:r>
          </a:p>
          <a:p>
            <a:r>
              <a:rPr lang="en-US" sz="2400" dirty="0">
                <a:latin typeface="Times New Roman" panose="02020603050405020304" pitchFamily="18" charset="0"/>
                <a:cs typeface="Times New Roman" panose="02020603050405020304" pitchFamily="18" charset="0"/>
              </a:rPr>
              <a:t>After defining the area of the rectangle, we are set to render the </a:t>
            </a:r>
            <a:r>
              <a:rPr lang="en-US" sz="2400" dirty="0" err="1">
                <a:latin typeface="Times New Roman" panose="02020603050405020304" pitchFamily="18" charset="0"/>
                <a:cs typeface="Times New Roman" panose="02020603050405020304" pitchFamily="18" charset="0"/>
              </a:rPr>
              <a:t>colours</a:t>
            </a:r>
            <a:r>
              <a:rPr lang="en-US" sz="2400" dirty="0">
                <a:latin typeface="Times New Roman" panose="02020603050405020304" pitchFamily="18" charset="0"/>
                <a:cs typeface="Times New Roman" panose="02020603050405020304" pitchFamily="18" charset="0"/>
              </a:rPr>
              <a:t> with </a:t>
            </a:r>
            <a:r>
              <a:rPr lang="en-US" sz="2400" dirty="0" err="1">
                <a:latin typeface="Times New Roman" panose="02020603050405020304" pitchFamily="18" charset="0"/>
                <a:cs typeface="Times New Roman" panose="02020603050405020304" pitchFamily="18" charset="0"/>
              </a:rPr>
              <a:t>SDL_SetRenderDrawColor</a:t>
            </a:r>
            <a:r>
              <a:rPr lang="en-US" sz="2400" dirty="0">
                <a:latin typeface="Times New Roman" panose="02020603050405020304" pitchFamily="18" charset="0"/>
                <a:cs typeface="Times New Roman" panose="02020603050405020304" pitchFamily="18" charset="0"/>
              </a:rPr>
              <a:t>. This function takes the renderer in for the window we are using, and the RGBA values for the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we want to render</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64ACBAD1-E282-4F15-0B1C-1F4E909BC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744470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F1ED4-F01C-E3A7-4084-EDE84D4F49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D477D-B614-F95A-615E-9F48A6552759}"/>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Geometry Rendering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198D00AE-C379-AFF7-8497-6E0CC06FDC81}"/>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After defining the area of the rectangle, we are set to render the </a:t>
            </a:r>
            <a:r>
              <a:rPr lang="en-US" sz="2400" dirty="0" err="1">
                <a:latin typeface="Times New Roman" panose="02020603050405020304" pitchFamily="18" charset="0"/>
                <a:cs typeface="Times New Roman" panose="02020603050405020304" pitchFamily="18" charset="0"/>
              </a:rPr>
              <a:t>colours</a:t>
            </a:r>
            <a:r>
              <a:rPr lang="en-US" sz="2400" dirty="0">
                <a:latin typeface="Times New Roman" panose="02020603050405020304" pitchFamily="18" charset="0"/>
                <a:cs typeface="Times New Roman" panose="02020603050405020304" pitchFamily="18" charset="0"/>
              </a:rPr>
              <a:t> with </a:t>
            </a:r>
            <a:r>
              <a:rPr lang="en-US" sz="2400" dirty="0" err="1">
                <a:latin typeface="Times New Roman" panose="02020603050405020304" pitchFamily="18" charset="0"/>
                <a:cs typeface="Times New Roman" panose="02020603050405020304" pitchFamily="18" charset="0"/>
              </a:rPr>
              <a:t>SDL_SetRenderDrawColor</a:t>
            </a:r>
            <a:r>
              <a:rPr lang="en-US" sz="2400" dirty="0">
                <a:latin typeface="Times New Roman" panose="02020603050405020304" pitchFamily="18" charset="0"/>
                <a:cs typeface="Times New Roman" panose="02020603050405020304" pitchFamily="18" charset="0"/>
              </a:rPr>
              <a:t>. This function takes the renderer in for the window we are using, and the RGBA values for the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we want to render. </a:t>
            </a:r>
          </a:p>
          <a:p>
            <a:r>
              <a:rPr lang="en-US" sz="2400" dirty="0">
                <a:latin typeface="Times New Roman" panose="02020603050405020304" pitchFamily="18" charset="0"/>
                <a:cs typeface="Times New Roman" panose="02020603050405020304" pitchFamily="18" charset="0"/>
              </a:rPr>
              <a:t>We can also draw the outline of the rectangle with an empty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using SDL_RenderDrawRect. It works the same way as a solid filled rectangle as this piece of code is almost the same as the one for filling a rectangle. </a:t>
            </a:r>
          </a:p>
          <a:p>
            <a:r>
              <a:rPr lang="en-US" sz="2400" dirty="0">
                <a:latin typeface="Times New Roman" panose="02020603050405020304" pitchFamily="18" charset="0"/>
                <a:cs typeface="Times New Roman" panose="02020603050405020304" pitchFamily="18" charset="0"/>
              </a:rPr>
              <a:t>We can draw a pixel thin line using </a:t>
            </a:r>
            <a:r>
              <a:rPr lang="en-US" sz="2400" dirty="0" err="1">
                <a:latin typeface="Times New Roman" panose="02020603050405020304" pitchFamily="18" charset="0"/>
                <a:cs typeface="Times New Roman" panose="02020603050405020304" pitchFamily="18" charset="0"/>
              </a:rPr>
              <a:t>SDL_RenderDrawLine</a:t>
            </a:r>
            <a:r>
              <a:rPr lang="en-US" sz="2400" dirty="0">
                <a:latin typeface="Times New Roman" panose="02020603050405020304" pitchFamily="18" charset="0"/>
                <a:cs typeface="Times New Roman" panose="02020603050405020304" pitchFamily="18" charset="0"/>
              </a:rPr>
              <a:t>. First, we have to set the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for the line, then to give the rendering call the starting x/y position and ending x/y position. The last bit of geometry we render (a sequence of dots) using </a:t>
            </a:r>
            <a:r>
              <a:rPr lang="en-US" sz="2400" dirty="0" err="1">
                <a:latin typeface="Times New Roman" panose="02020603050405020304" pitchFamily="18" charset="0"/>
                <a:cs typeface="Times New Roman" panose="02020603050405020304" pitchFamily="18" charset="0"/>
              </a:rPr>
              <a:t>SDL_RenderDrawPoint</a:t>
            </a:r>
            <a:r>
              <a:rPr lang="en-US" sz="2400" dirty="0">
                <a:latin typeface="Times New Roman" panose="02020603050405020304" pitchFamily="18" charset="0"/>
                <a:cs typeface="Times New Roman" panose="02020603050405020304" pitchFamily="18" charset="0"/>
              </a:rPr>
              <a:t>. After we have finished drawing all our geometries, we shall update the screen.</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FA66DF21-4DCC-256B-608C-33554C30A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40773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4B9F6-9D15-183E-5916-5EA42B23E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D95AA0-7C1E-8509-8BFB-EFF332C3CD3F}"/>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Highlights: SDL Basics &amp; Event Handling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B892927B-1E4F-1FF6-C833-744226B29CE2}"/>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Writing a minimal SDL program to open a graphics window, call </a:t>
            </a:r>
            <a:r>
              <a:rPr lang="en-US" sz="2400" dirty="0" err="1">
                <a:latin typeface="Times New Roman" panose="02020603050405020304" pitchFamily="18" charset="0"/>
                <a:cs typeface="Times New Roman" panose="02020603050405020304" pitchFamily="18" charset="0"/>
              </a:rPr>
              <a:t>SDL_Init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SDL_CreateWindow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SDL_UpdateWindowSurface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SDL_DestroyWindow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SDL_Quit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Loading a BMP image with </a:t>
            </a:r>
            <a:r>
              <a:rPr lang="en-US" sz="2400" dirty="0" err="1">
                <a:latin typeface="Times New Roman" panose="02020603050405020304" pitchFamily="18" charset="0"/>
                <a:cs typeface="Times New Roman" panose="02020603050405020304" pitchFamily="18" charset="0"/>
              </a:rPr>
              <a:t>SDL_LoadBMP</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blitting</a:t>
            </a:r>
            <a:r>
              <a:rPr lang="en-US" sz="2400" dirty="0">
                <a:latin typeface="Times New Roman" panose="02020603050405020304" pitchFamily="18" charset="0"/>
                <a:cs typeface="Times New Roman" panose="02020603050405020304" pitchFamily="18" charset="0"/>
              </a:rPr>
              <a:t> to the window surface.</a:t>
            </a:r>
          </a:p>
          <a:p>
            <a:r>
              <a:rPr lang="en-US" sz="2400" dirty="0">
                <a:latin typeface="Times New Roman" panose="02020603050405020304" pitchFamily="18" charset="0"/>
                <a:cs typeface="Times New Roman" panose="02020603050405020304" pitchFamily="18" charset="0"/>
              </a:rPr>
              <a:t>Explaining double buffering (SDL_BlitSurface → back buffer → </a:t>
            </a:r>
            <a:r>
              <a:rPr lang="en-US" sz="2400" dirty="0" err="1">
                <a:latin typeface="Times New Roman" panose="02020603050405020304" pitchFamily="18" charset="0"/>
                <a:cs typeface="Times New Roman" panose="02020603050405020304" pitchFamily="18" charset="0"/>
              </a:rPr>
              <a:t>SDL_UpdateWindowSurface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Implementing a basic event loop that handles:</a:t>
            </a:r>
          </a:p>
          <a:p>
            <a:r>
              <a:rPr lang="en-US" sz="2400" dirty="0">
                <a:latin typeface="Times New Roman" panose="02020603050405020304" pitchFamily="18" charset="0"/>
                <a:cs typeface="Times New Roman" panose="02020603050405020304" pitchFamily="18" charset="0"/>
              </a:rPr>
              <a:t>SDL_QUIT (closing the window)</a:t>
            </a:r>
          </a:p>
          <a:p>
            <a:r>
              <a:rPr lang="en-US" sz="2400" dirty="0">
                <a:latin typeface="Times New Roman" panose="02020603050405020304" pitchFamily="18" charset="0"/>
                <a:cs typeface="Times New Roman" panose="02020603050405020304" pitchFamily="18" charset="0"/>
              </a:rPr>
              <a:t>keyboard events (SDL_KEYDOWN) for arrow keys → switching images</a:t>
            </a:r>
          </a:p>
          <a:p>
            <a:r>
              <a:rPr lang="en-US" sz="2400" dirty="0">
                <a:latin typeface="Times New Roman" panose="02020603050405020304" pitchFamily="18" charset="0"/>
                <a:cs typeface="Times New Roman" panose="02020603050405020304" pitchFamily="18" charset="0"/>
              </a:rPr>
              <a:t>Writing a pseudo-code for SDL event loop handling keyboard &amp; mouse</a:t>
            </a:r>
          </a:p>
        </p:txBody>
      </p:sp>
      <p:pic>
        <p:nvPicPr>
          <p:cNvPr id="6" name="Picture 5" descr="A blue and red text on a black background&#10;&#10;AI-generated content may be incorrect.">
            <a:extLst>
              <a:ext uri="{FF2B5EF4-FFF2-40B4-BE49-F238E27FC236}">
                <a16:creationId xmlns:a16="http://schemas.microsoft.com/office/drawing/2014/main" id="{68D28EB6-FED4-1D68-9B08-31291AEB1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371023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EA492-3B15-58C0-324C-97249180E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6E964-14DB-6388-E0D9-2C41E7C75669}"/>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Highlights: SDL Extensions &amp; Image Handling</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A9BD44E3-D0A7-8E4D-BB07-A1E82A85513B}"/>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Need for optimized surface loading (</a:t>
            </a:r>
            <a:r>
              <a:rPr lang="en-US" sz="2400" dirty="0" err="1">
                <a:latin typeface="Times New Roman" panose="02020603050405020304" pitchFamily="18" charset="0"/>
                <a:cs typeface="Times New Roman" panose="02020603050405020304" pitchFamily="18" charset="0"/>
              </a:rPr>
              <a:t>SDL_ConvertSurface</a:t>
            </a:r>
            <a:r>
              <a:rPr lang="en-US" sz="2400" dirty="0">
                <a:latin typeface="Times New Roman" panose="02020603050405020304" pitchFamily="18" charset="0"/>
                <a:cs typeface="Times New Roman" panose="02020603050405020304" pitchFamily="18" charset="0"/>
              </a:rPr>
              <a:t>) to speed up </a:t>
            </a:r>
            <a:r>
              <a:rPr lang="en-US" sz="2400" dirty="0" err="1">
                <a:latin typeface="Times New Roman" panose="02020603050405020304" pitchFamily="18" charset="0"/>
                <a:cs typeface="Times New Roman" panose="02020603050405020304" pitchFamily="18" charset="0"/>
              </a:rPr>
              <a:t>blitting</a:t>
            </a:r>
            <a:r>
              <a:rPr lang="en-US" sz="2400" dirty="0">
                <a:latin typeface="Times New Roman" panose="02020603050405020304" pitchFamily="18" charset="0"/>
                <a:cs typeface="Times New Roman" panose="02020603050405020304" pitchFamily="18" charset="0"/>
              </a:rPr>
              <a:t> and avoid per-frame format conversion.</a:t>
            </a:r>
          </a:p>
          <a:p>
            <a:r>
              <a:rPr lang="en-US" sz="2400" dirty="0">
                <a:latin typeface="Times New Roman" panose="02020603050405020304" pitchFamily="18" charset="0"/>
                <a:cs typeface="Times New Roman" panose="02020603050405020304" pitchFamily="18" charset="0"/>
              </a:rPr>
              <a:t>Using </a:t>
            </a:r>
            <a:r>
              <a:rPr lang="en-US" sz="2400" dirty="0" err="1">
                <a:latin typeface="Times New Roman" panose="02020603050405020304" pitchFamily="18" charset="0"/>
                <a:cs typeface="Times New Roman" panose="02020603050405020304" pitchFamily="18" charset="0"/>
              </a:rPr>
              <a:t>SDL_BlitScaled</a:t>
            </a:r>
            <a:r>
              <a:rPr lang="en-US" sz="2400" dirty="0">
                <a:latin typeface="Times New Roman" panose="02020603050405020304" pitchFamily="18" charset="0"/>
                <a:cs typeface="Times New Roman" panose="02020603050405020304" pitchFamily="18" charset="0"/>
              </a:rPr>
              <a:t> to stretch an image to fit a window</a:t>
            </a:r>
          </a:p>
          <a:p>
            <a:r>
              <a:rPr lang="en-US" sz="2400" dirty="0">
                <a:latin typeface="Times New Roman" panose="02020603050405020304" pitchFamily="18" charset="0"/>
                <a:cs typeface="Times New Roman" panose="02020603050405020304" pitchFamily="18" charset="0"/>
              </a:rPr>
              <a:t>Steps to extend SDL to support PNG:</a:t>
            </a:r>
          </a:p>
          <a:p>
            <a:r>
              <a:rPr lang="en-US" sz="2400" dirty="0">
                <a:latin typeface="Times New Roman" panose="02020603050405020304" pitchFamily="18" charset="0"/>
                <a:cs typeface="Times New Roman" panose="02020603050405020304" pitchFamily="18" charset="0"/>
              </a:rPr>
              <a:t>Add </a:t>
            </a:r>
            <a:r>
              <a:rPr lang="en-US" sz="2400" dirty="0" err="1">
                <a:latin typeface="Times New Roman" panose="02020603050405020304" pitchFamily="18" charset="0"/>
                <a:cs typeface="Times New Roman" panose="02020603050405020304" pitchFamily="18" charset="0"/>
              </a:rPr>
              <a:t>SDL_image</a:t>
            </a:r>
            <a:r>
              <a:rPr lang="en-US" sz="2400" dirty="0">
                <a:latin typeface="Times New Roman" panose="02020603050405020304" pitchFamily="18" charset="0"/>
                <a:cs typeface="Times New Roman" panose="02020603050405020304" pitchFamily="18" charset="0"/>
              </a:rPr>
              <a:t> headers &amp; link library</a:t>
            </a:r>
          </a:p>
          <a:p>
            <a:r>
              <a:rPr lang="en-US" sz="2400" dirty="0">
                <a:latin typeface="Times New Roman" panose="02020603050405020304" pitchFamily="18" charset="0"/>
                <a:cs typeface="Times New Roman" panose="02020603050405020304" pitchFamily="18" charset="0"/>
              </a:rPr>
              <a:t>Initialize PNG support with </a:t>
            </a:r>
            <a:r>
              <a:rPr lang="en-US" sz="2400" dirty="0" err="1">
                <a:latin typeface="Times New Roman" panose="02020603050405020304" pitchFamily="18" charset="0"/>
                <a:cs typeface="Times New Roman" panose="02020603050405020304" pitchFamily="18" charset="0"/>
              </a:rPr>
              <a:t>IMG_Init</a:t>
            </a:r>
            <a:r>
              <a:rPr lang="en-US" sz="2400" dirty="0">
                <a:latin typeface="Times New Roman" panose="02020603050405020304" pitchFamily="18" charset="0"/>
                <a:cs typeface="Times New Roman" panose="02020603050405020304" pitchFamily="18" charset="0"/>
              </a:rPr>
              <a:t>(IMG_INIT_PNG)</a:t>
            </a:r>
          </a:p>
          <a:p>
            <a:r>
              <a:rPr lang="en-US" sz="2400" dirty="0">
                <a:latin typeface="Times New Roman" panose="02020603050405020304" pitchFamily="18" charset="0"/>
                <a:cs typeface="Times New Roman" panose="02020603050405020304" pitchFamily="18" charset="0"/>
              </a:rPr>
              <a:t>Load image with </a:t>
            </a:r>
            <a:r>
              <a:rPr lang="en-US" sz="2400" dirty="0" err="1">
                <a:latin typeface="Times New Roman" panose="02020603050405020304" pitchFamily="18" charset="0"/>
                <a:cs typeface="Times New Roman" panose="02020603050405020304" pitchFamily="18" charset="0"/>
              </a:rPr>
              <a:t>IMG_Load</a:t>
            </a:r>
            <a:r>
              <a:rPr lang="en-US" sz="2400" dirty="0">
                <a:latin typeface="Times New Roman" panose="02020603050405020304" pitchFamily="18" charset="0"/>
                <a:cs typeface="Times New Roman" panose="02020603050405020304" pitchFamily="18" charset="0"/>
              </a:rPr>
              <a:t>() instead of </a:t>
            </a:r>
            <a:r>
              <a:rPr lang="en-US" sz="2400" dirty="0" err="1">
                <a:latin typeface="Times New Roman" panose="02020603050405020304" pitchFamily="18" charset="0"/>
                <a:cs typeface="Times New Roman" panose="02020603050405020304" pitchFamily="18" charset="0"/>
              </a:rPr>
              <a:t>SDL_LoadBMP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Check for errors and convert to screen format if needed</a:t>
            </a:r>
          </a:p>
          <a:p>
            <a:r>
              <a:rPr lang="en-US" sz="2400" dirty="0">
                <a:latin typeface="Times New Roman" panose="02020603050405020304" pitchFamily="18" charset="0"/>
                <a:cs typeface="Times New Roman" panose="02020603050405020304" pitchFamily="18" charset="0"/>
              </a:rPr>
              <a:t>Free surface and quit </a:t>
            </a:r>
            <a:r>
              <a:rPr lang="en-US" sz="2400" dirty="0" err="1">
                <a:latin typeface="Times New Roman" panose="02020603050405020304" pitchFamily="18" charset="0"/>
                <a:cs typeface="Times New Roman" panose="02020603050405020304" pitchFamily="18" charset="0"/>
              </a:rPr>
              <a:t>SDL_image</a:t>
            </a:r>
            <a:r>
              <a:rPr lang="en-US" sz="2400" dirty="0">
                <a:latin typeface="Times New Roman" panose="02020603050405020304" pitchFamily="18" charset="0"/>
                <a:cs typeface="Times New Roman" panose="02020603050405020304" pitchFamily="18" charset="0"/>
              </a:rPr>
              <a:t> on exit</a:t>
            </a:r>
          </a:p>
        </p:txBody>
      </p:sp>
      <p:pic>
        <p:nvPicPr>
          <p:cNvPr id="6" name="Picture 5" descr="A blue and red text on a black background&#10;&#10;AI-generated content may be incorrect.">
            <a:extLst>
              <a:ext uri="{FF2B5EF4-FFF2-40B4-BE49-F238E27FC236}">
                <a16:creationId xmlns:a16="http://schemas.microsoft.com/office/drawing/2014/main" id="{F0F9E605-C683-AEF7-8D26-66A5675D8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553280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1D628-6790-C9DD-7D10-044A876F8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A258B8-D077-81D0-5AAB-087F4271F592}"/>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Highlights: C++ OOP Concepts Relevant to SDL Apps</a:t>
            </a:r>
          </a:p>
        </p:txBody>
      </p:sp>
      <p:sp>
        <p:nvSpPr>
          <p:cNvPr id="3" name="Content Placeholder 2">
            <a:extLst>
              <a:ext uri="{FF2B5EF4-FFF2-40B4-BE49-F238E27FC236}">
                <a16:creationId xmlns:a16="http://schemas.microsoft.com/office/drawing/2014/main" id="{2A63FD2D-15FE-C622-C9BD-8D1B9341A36F}"/>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SDL startup → window creation → surfaces →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 event loop → cleanup.</a:t>
            </a:r>
          </a:p>
          <a:p>
            <a:r>
              <a:rPr lang="en-US" sz="2400" dirty="0">
                <a:latin typeface="Times New Roman" panose="02020603050405020304" pitchFamily="18" charset="0"/>
                <a:cs typeface="Times New Roman" panose="02020603050405020304" pitchFamily="18" charset="0"/>
              </a:rPr>
              <a:t>Image loading: BMP vs. PNG (via </a:t>
            </a:r>
            <a:r>
              <a:rPr lang="en-US" sz="2400" dirty="0" err="1">
                <a:latin typeface="Times New Roman" panose="02020603050405020304" pitchFamily="18" charset="0"/>
                <a:cs typeface="Times New Roman" panose="02020603050405020304" pitchFamily="18" charset="0"/>
              </a:rPr>
              <a:t>SDL_image</a:t>
            </a:r>
            <a:r>
              <a:rPr lang="en-US" sz="2400" dirty="0">
                <a:latin typeface="Times New Roman" panose="02020603050405020304" pitchFamily="18" charset="0"/>
                <a:cs typeface="Times New Roman" panose="02020603050405020304" pitchFamily="18" charset="0"/>
              </a:rPr>
              <a:t>), format conversion, stretching.</a:t>
            </a:r>
          </a:p>
          <a:p>
            <a:r>
              <a:rPr lang="en-US" sz="2400" dirty="0">
                <a:latin typeface="Times New Roman" panose="02020603050405020304" pitchFamily="18" charset="0"/>
                <a:cs typeface="Times New Roman" panose="02020603050405020304" pitchFamily="18" charset="0"/>
              </a:rPr>
              <a:t>Event-driven programming: QUIT, KEYDOWN, simple keyboard handling.</a:t>
            </a:r>
          </a:p>
          <a:p>
            <a:r>
              <a:rPr lang="en-US" sz="2400" dirty="0">
                <a:latin typeface="Times New Roman" panose="02020603050405020304" pitchFamily="18" charset="0"/>
                <a:cs typeface="Times New Roman" panose="02020603050405020304" pitchFamily="18" charset="0"/>
              </a:rPr>
              <a:t>Transition to renderer/texture &amp; geometry drawing.</a:t>
            </a:r>
          </a:p>
          <a:p>
            <a:r>
              <a:rPr lang="en-US" sz="2400" dirty="0">
                <a:latin typeface="Times New Roman" panose="02020603050405020304" pitchFamily="18" charset="0"/>
                <a:cs typeface="Times New Roman" panose="02020603050405020304" pitchFamily="18" charset="0"/>
              </a:rPr>
              <a:t>C++ OOP fundamentals used in SDL simulations: classes, static members, constructors, destructors, operator overloading.</a:t>
            </a:r>
          </a:p>
          <a:p>
            <a:r>
              <a:rPr lang="en-US" sz="2400" dirty="0">
                <a:latin typeface="Times New Roman" panose="02020603050405020304" pitchFamily="18" charset="0"/>
                <a:cs typeface="Times New Roman" panose="02020603050405020304" pitchFamily="18" charset="0"/>
              </a:rPr>
              <a:t>Common pitfalls / debugging tips: missing free calls, missing </a:t>
            </a:r>
            <a:r>
              <a:rPr lang="en-US" sz="2400" dirty="0" err="1">
                <a:latin typeface="Times New Roman" panose="02020603050405020304" pitchFamily="18" charset="0"/>
                <a:cs typeface="Times New Roman" panose="02020603050405020304" pitchFamily="18" charset="0"/>
              </a:rPr>
              <a:t>SDL_RenderPresent</a:t>
            </a:r>
            <a:r>
              <a:rPr lang="en-US" sz="2400" dirty="0">
                <a:latin typeface="Times New Roman" panose="02020603050405020304" pitchFamily="18" charset="0"/>
                <a:cs typeface="Times New Roman" panose="02020603050405020304" pitchFamily="18" charset="0"/>
              </a:rPr>
              <a:t>, uninitialized variables, no delay in loops.</a:t>
            </a:r>
          </a:p>
        </p:txBody>
      </p:sp>
      <p:pic>
        <p:nvPicPr>
          <p:cNvPr id="6" name="Picture 5" descr="A blue and red text on a black background&#10;&#10;AI-generated content may be incorrect.">
            <a:extLst>
              <a:ext uri="{FF2B5EF4-FFF2-40B4-BE49-F238E27FC236}">
                <a16:creationId xmlns:a16="http://schemas.microsoft.com/office/drawing/2014/main" id="{D76624FF-88E3-49FA-F316-1B932FCD2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42239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311B9-16D0-6B5B-902C-8EDDF78F1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059471-BC3C-8E6C-F3D0-BE79D1EA23E8}"/>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Overview</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E25321EA-AF3E-F29D-FF6B-8C0D95E1A888}"/>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SDL startup → window creation → surfaces → </a:t>
            </a:r>
            <a:r>
              <a:rPr lang="en-US" sz="2400" dirty="0" err="1">
                <a:latin typeface="Times New Roman" panose="02020603050405020304" pitchFamily="18" charset="0"/>
                <a:cs typeface="Times New Roman" panose="02020603050405020304" pitchFamily="18" charset="0"/>
              </a:rPr>
              <a:t>blit</a:t>
            </a:r>
            <a:r>
              <a:rPr lang="en-US" sz="2400" dirty="0">
                <a:latin typeface="Times New Roman" panose="02020603050405020304" pitchFamily="18" charset="0"/>
                <a:cs typeface="Times New Roman" panose="02020603050405020304" pitchFamily="18" charset="0"/>
              </a:rPr>
              <a:t> → event loop → cleanup.</a:t>
            </a:r>
          </a:p>
          <a:p>
            <a:r>
              <a:rPr lang="en-US" sz="2400" dirty="0">
                <a:latin typeface="Times New Roman" panose="02020603050405020304" pitchFamily="18" charset="0"/>
                <a:cs typeface="Times New Roman" panose="02020603050405020304" pitchFamily="18" charset="0"/>
              </a:rPr>
              <a:t>Image loading: BMP vs. PNG (via </a:t>
            </a:r>
            <a:r>
              <a:rPr lang="en-US" sz="2400" dirty="0" err="1">
                <a:latin typeface="Times New Roman" panose="02020603050405020304" pitchFamily="18" charset="0"/>
                <a:cs typeface="Times New Roman" panose="02020603050405020304" pitchFamily="18" charset="0"/>
              </a:rPr>
              <a:t>SDL_image</a:t>
            </a:r>
            <a:r>
              <a:rPr lang="en-US" sz="2400" dirty="0">
                <a:latin typeface="Times New Roman" panose="02020603050405020304" pitchFamily="18" charset="0"/>
                <a:cs typeface="Times New Roman" panose="02020603050405020304" pitchFamily="18" charset="0"/>
              </a:rPr>
              <a:t>), format conversion, stretching.</a:t>
            </a:r>
          </a:p>
          <a:p>
            <a:r>
              <a:rPr lang="en-US" sz="2400" dirty="0">
                <a:latin typeface="Times New Roman" panose="02020603050405020304" pitchFamily="18" charset="0"/>
                <a:cs typeface="Times New Roman" panose="02020603050405020304" pitchFamily="18" charset="0"/>
              </a:rPr>
              <a:t>Event-driven programming: QUIT, KEYDOWN, simple keyboard handling.</a:t>
            </a:r>
          </a:p>
          <a:p>
            <a:r>
              <a:rPr lang="en-US" sz="2400" dirty="0">
                <a:latin typeface="Times New Roman" panose="02020603050405020304" pitchFamily="18" charset="0"/>
                <a:cs typeface="Times New Roman" panose="02020603050405020304" pitchFamily="18" charset="0"/>
              </a:rPr>
              <a:t>Transition to renderer/texture &amp; geometry drawing.</a:t>
            </a:r>
          </a:p>
          <a:p>
            <a:r>
              <a:rPr lang="en-US" sz="240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OOP fundamentals used in SDL simulations: classes, static members, constructors, destructors, operator overloading.</a:t>
            </a:r>
          </a:p>
          <a:p>
            <a:r>
              <a:rPr lang="en-US" sz="2400">
                <a:latin typeface="Times New Roman" panose="02020603050405020304" pitchFamily="18" charset="0"/>
                <a:cs typeface="Times New Roman" panose="02020603050405020304" pitchFamily="18" charset="0"/>
              </a:rPr>
              <a:t>Common </a:t>
            </a:r>
            <a:r>
              <a:rPr lang="en-US" sz="2400" dirty="0">
                <a:latin typeface="Times New Roman" panose="02020603050405020304" pitchFamily="18" charset="0"/>
                <a:cs typeface="Times New Roman" panose="02020603050405020304" pitchFamily="18" charset="0"/>
              </a:rPr>
              <a:t>pitfalls / debugging tips: missing free calls, missing </a:t>
            </a:r>
            <a:r>
              <a:rPr lang="en-US" sz="2400" dirty="0" err="1">
                <a:latin typeface="Times New Roman" panose="02020603050405020304" pitchFamily="18" charset="0"/>
                <a:cs typeface="Times New Roman" panose="02020603050405020304" pitchFamily="18" charset="0"/>
              </a:rPr>
              <a:t>SDL_RenderPresent</a:t>
            </a:r>
            <a:r>
              <a:rPr lang="en-US" sz="2400" dirty="0">
                <a:latin typeface="Times New Roman" panose="02020603050405020304" pitchFamily="18" charset="0"/>
                <a:cs typeface="Times New Roman" panose="02020603050405020304" pitchFamily="18" charset="0"/>
              </a:rPr>
              <a:t>, uninitialized variables, no delay in loops</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610A7701-637F-DA6D-39D3-F261F5ED7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05485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6A64-7E20-49F6-8AAF-B7F4A1D47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B12BD-EBD0-6CF1-40E8-E1EF88FE44B1}"/>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Introduction</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5AABAE6B-E824-BEC2-8D6A-9E6135BB3E66}"/>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A popular choice among game developers, both beginners and experts alike, is the Simple </a:t>
            </a:r>
            <a:r>
              <a:rPr lang="en-US" sz="2400" dirty="0" err="1">
                <a:latin typeface="Times New Roman" panose="02020603050405020304" pitchFamily="18" charset="0"/>
                <a:cs typeface="Times New Roman" panose="02020603050405020304" pitchFamily="18" charset="0"/>
              </a:rPr>
              <a:t>DirectMedia</a:t>
            </a:r>
            <a:r>
              <a:rPr lang="en-US" sz="2400" dirty="0">
                <a:latin typeface="Times New Roman" panose="02020603050405020304" pitchFamily="18" charset="0"/>
                <a:cs typeface="Times New Roman" panose="02020603050405020304" pitchFamily="18" charset="0"/>
              </a:rPr>
              <a:t> Layer (SDL). It is a cross-platform library that functions as a thin layer between your game and the underlying operating system. </a:t>
            </a:r>
          </a:p>
          <a:p>
            <a:r>
              <a:rPr lang="en-US" sz="2400" dirty="0">
                <a:latin typeface="Times New Roman" panose="02020603050405020304" pitchFamily="18" charset="0"/>
                <a:cs typeface="Times New Roman" panose="02020603050405020304" pitchFamily="18" charset="0"/>
              </a:rPr>
              <a:t>This makes it possible for a game written using SDL to run on various versions of Windows as well as other platforms such as Linux and MacOS. For the purpose of this course (MTD215), we will focus our discussion on using SDL with Microsoft Visual C++.</a:t>
            </a:r>
          </a:p>
        </p:txBody>
      </p:sp>
      <p:pic>
        <p:nvPicPr>
          <p:cNvPr id="6" name="Picture 5" descr="A blue and red text on a black background&#10;&#10;AI-generated content may be incorrect.">
            <a:extLst>
              <a:ext uri="{FF2B5EF4-FFF2-40B4-BE49-F238E27FC236}">
                <a16:creationId xmlns:a16="http://schemas.microsoft.com/office/drawing/2014/main" id="{69E0D7C5-F9C6-D487-8FE1-7DCC2964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35874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724BD-A627-B0FD-433D-B96369F69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9EC96-A920-1F2C-872B-3A85332981D1}"/>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Setting up SDL</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BAC0F1D5-67E6-FCAD-E13B-3ED7603E5207}"/>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SDL is a dynamically linked library. </a:t>
            </a:r>
          </a:p>
          <a:p>
            <a:r>
              <a:rPr lang="en-US" sz="2400" dirty="0">
                <a:latin typeface="Times New Roman" panose="02020603050405020304" pitchFamily="18" charset="0"/>
                <a:cs typeface="Times New Roman" panose="02020603050405020304" pitchFamily="18" charset="0"/>
              </a:rPr>
              <a:t>It has three parts: </a:t>
            </a:r>
          </a:p>
          <a:p>
            <a:pPr lvl="1"/>
            <a:r>
              <a:rPr lang="en-US" dirty="0">
                <a:latin typeface="Times New Roman" panose="02020603050405020304" pitchFamily="18" charset="0"/>
                <a:cs typeface="Times New Roman" panose="02020603050405020304" pitchFamily="18" charset="0"/>
              </a:rPr>
              <a:t>The header files (.h) </a:t>
            </a:r>
          </a:p>
          <a:p>
            <a:pPr lvl="1"/>
            <a:r>
              <a:rPr lang="en-US" dirty="0">
                <a:latin typeface="Times New Roman" panose="02020603050405020304" pitchFamily="18" charset="0"/>
                <a:cs typeface="Times New Roman" panose="02020603050405020304" pitchFamily="18" charset="0"/>
              </a:rPr>
              <a:t>The library files (.lib) </a:t>
            </a:r>
          </a:p>
          <a:p>
            <a:pPr lvl="1"/>
            <a:r>
              <a:rPr lang="en-US" dirty="0">
                <a:latin typeface="Times New Roman" panose="02020603050405020304" pitchFamily="18" charset="0"/>
                <a:cs typeface="Times New Roman" panose="02020603050405020304" pitchFamily="18" charset="0"/>
              </a:rPr>
              <a:t>The binary files (.</a:t>
            </a:r>
            <a:r>
              <a:rPr lang="en-US" dirty="0" err="1">
                <a:latin typeface="Times New Roman" panose="02020603050405020304" pitchFamily="18" charset="0"/>
                <a:cs typeface="Times New Roman" panose="02020603050405020304" pitchFamily="18" charset="0"/>
              </a:rPr>
              <a:t>dll</a:t>
            </a:r>
            <a:r>
              <a:rPr lang="en-US"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C++ compiler needs to be able to find the header files when compiling, so it knows what </a:t>
            </a:r>
            <a:r>
              <a:rPr lang="en-US" sz="2400" b="1" dirty="0" err="1">
                <a:latin typeface="Times New Roman" panose="02020603050405020304" pitchFamily="18" charset="0"/>
                <a:cs typeface="Times New Roman" panose="02020603050405020304" pitchFamily="18" charset="0"/>
              </a:rPr>
              <a:t>SDL_Init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the other SDL functions and structures are. After the C++ compiler compiles all the source files, it has to string them together.</a:t>
            </a:r>
          </a:p>
          <a:p>
            <a:r>
              <a:rPr lang="en-US" sz="2400" dirty="0">
                <a:latin typeface="Times New Roman" panose="02020603050405020304" pitchFamily="18" charset="0"/>
                <a:cs typeface="Times New Roman" panose="02020603050405020304" pitchFamily="18" charset="0"/>
              </a:rPr>
              <a:t>In order for the program to string properly, it needs to know the addresses of all our functions including the ones for SDL. In order to run a dynamically strung application, we need to be able to import the library binaries at runtime. Our operating system needs to be able to find the library binary when we run our program.</a:t>
            </a:r>
          </a:p>
        </p:txBody>
      </p:sp>
      <p:pic>
        <p:nvPicPr>
          <p:cNvPr id="6" name="Picture 5" descr="A blue and red text on a black background&#10;&#10;AI-generated content may be incorrect.">
            <a:extLst>
              <a:ext uri="{FF2B5EF4-FFF2-40B4-BE49-F238E27FC236}">
                <a16:creationId xmlns:a16="http://schemas.microsoft.com/office/drawing/2014/main" id="{32F5EA85-E675-B369-74D6-01D27664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693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1FC61-DB8C-219C-44B8-C0F2895373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FE63D-4F5D-4992-F92E-E7BA0D3F3488}"/>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Setting up SDL</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97F02761-2B6F-CA9B-C45A-AD053917DC19}"/>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Go to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/tutorials/SDL/01_hello_SDL/windows/msvsnet2010u/</a:t>
            </a:r>
            <a:r>
              <a:rPr lang="en-US" sz="2400" dirty="0" err="1">
                <a:latin typeface="Times New Roman" panose="02020603050405020304" pitchFamily="18" charset="0"/>
                <a:cs typeface="Times New Roman" panose="02020603050405020304" pitchFamily="18" charset="0"/>
              </a:rPr>
              <a:t>index.php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Follow the instructions from steps 1 to 14 to setup an SDL for Visual C++. We will be ready to write our first SDL application.</a:t>
            </a:r>
          </a:p>
        </p:txBody>
      </p:sp>
      <p:pic>
        <p:nvPicPr>
          <p:cNvPr id="6" name="Picture 5" descr="A blue and red text on a black background&#10;&#10;AI-generated content may be incorrect.">
            <a:extLst>
              <a:ext uri="{FF2B5EF4-FFF2-40B4-BE49-F238E27FC236}">
                <a16:creationId xmlns:a16="http://schemas.microsoft.com/office/drawing/2014/main" id="{17684AE1-8201-E786-1E4A-6620C65ED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484390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CF1BB-B729-B7BB-28B9-8A9E243DB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6D867-ADC4-3949-1F9D-0D40F47F7B53}"/>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Hello SDL: Your First Graphics Window</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7976ABA4-2FBF-98FC-8B2E-D9D266D504F7}"/>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topic and the sample source code are based on the materials from the website http://</a:t>
            </a:r>
            <a:r>
              <a:rPr lang="en-US" sz="2400" dirty="0" err="1">
                <a:latin typeface="Times New Roman" panose="02020603050405020304" pitchFamily="18" charset="0"/>
                <a:cs typeface="Times New Roman" panose="02020603050405020304" pitchFamily="18" charset="0"/>
              </a:rPr>
              <a:t>lazyfoo.net</a:t>
            </a:r>
            <a:r>
              <a:rPr lang="en-US" sz="2400" dirty="0">
                <a:latin typeface="Times New Roman" panose="02020603050405020304" pitchFamily="18" charset="0"/>
                <a:cs typeface="Times New Roman" panose="02020603050405020304" pitchFamily="18" charset="0"/>
              </a:rPr>
              <a:t>/tutorials/SDL/01_hello_SDL/index2.php. </a:t>
            </a:r>
          </a:p>
          <a:p>
            <a:r>
              <a:rPr lang="en-US" sz="2400" dirty="0">
                <a:latin typeface="Times New Roman" panose="02020603050405020304" pitchFamily="18" charset="0"/>
                <a:cs typeface="Times New Roman" panose="02020603050405020304" pitchFamily="18" charset="0"/>
              </a:rPr>
              <a:t>Listing5-1 shows a simple SDL program displaying a graphics window for two seconds. We #include the header file (</a:t>
            </a:r>
            <a:r>
              <a:rPr lang="en-US" sz="2400" dirty="0" err="1">
                <a:latin typeface="Times New Roman" panose="02020603050405020304" pitchFamily="18" charset="0"/>
                <a:cs typeface="Times New Roman" panose="02020603050405020304" pitchFamily="18" charset="0"/>
              </a:rPr>
              <a:t>SDL.h</a:t>
            </a:r>
            <a:r>
              <a:rPr lang="en-US" sz="2400" dirty="0">
                <a:latin typeface="Times New Roman" panose="02020603050405020304" pitchFamily="18" charset="0"/>
                <a:cs typeface="Times New Roman" panose="02020603050405020304" pitchFamily="18" charset="0"/>
              </a:rPr>
              <a:t>) since we are going to need the SDL functions and datatypes to run any SDL code. </a:t>
            </a:r>
          </a:p>
          <a:p>
            <a:r>
              <a:rPr lang="en-US" sz="2400" dirty="0">
                <a:latin typeface="Times New Roman" panose="02020603050405020304" pitchFamily="18" charset="0"/>
                <a:cs typeface="Times New Roman" panose="02020603050405020304" pitchFamily="18" charset="0"/>
              </a:rPr>
              <a:t>It's important that we have the arguments of the main() function as an integer followed by a char* array. The return type will be an integer. An SDL surface (</a:t>
            </a:r>
            <a:r>
              <a:rPr lang="en-US" sz="2400" dirty="0" err="1">
                <a:latin typeface="Times New Roman" panose="02020603050405020304" pitchFamily="18" charset="0"/>
                <a:cs typeface="Times New Roman" panose="02020603050405020304" pitchFamily="18" charset="0"/>
              </a:rPr>
              <a:t>SDL_Surface</a:t>
            </a:r>
            <a:r>
              <a:rPr lang="en-US" sz="2400" dirty="0">
                <a:latin typeface="Times New Roman" panose="02020603050405020304" pitchFamily="18" charset="0"/>
                <a:cs typeface="Times New Roman" panose="02020603050405020304" pitchFamily="18" charset="0"/>
              </a:rPr>
              <a:t>) is just a 2D image. A 2D image can be loaded from a file or it can be the image inside of a window.</a:t>
            </a:r>
          </a:p>
        </p:txBody>
      </p:sp>
      <p:pic>
        <p:nvPicPr>
          <p:cNvPr id="6" name="Picture 5" descr="A blue and red text on a black background&#10;&#10;AI-generated content may be incorrect.">
            <a:extLst>
              <a:ext uri="{FF2B5EF4-FFF2-40B4-BE49-F238E27FC236}">
                <a16:creationId xmlns:a16="http://schemas.microsoft.com/office/drawing/2014/main" id="{92AC2DFA-58DD-BAF4-DEFE-3BE15B575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47814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66010-F7E7-C06E-4BC9-2A96BB983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8D2BB-F505-03FF-D75C-7B4EA02E7E06}"/>
              </a:ext>
            </a:extLst>
          </p:cNvPr>
          <p:cNvSpPr>
            <a:spLocks noGrp="1"/>
          </p:cNvSpPr>
          <p:nvPr>
            <p:ph type="title"/>
          </p:nvPr>
        </p:nvSpPr>
        <p:spPr>
          <a:xfrm>
            <a:off x="838200" y="141007"/>
            <a:ext cx="10515600" cy="925793"/>
          </a:xfrm>
        </p:spPr>
        <p:txBody>
          <a:bodyPr>
            <a:normAutofit/>
          </a:bodyPr>
          <a:lstStyle/>
          <a:p>
            <a:r>
              <a:rPr lang="en-SG" sz="3200" b="1" dirty="0">
                <a:solidFill>
                  <a:srgbClr val="0000FF"/>
                </a:solidFill>
              </a:rPr>
              <a:t>Hello SDL: Your First Graphics Window</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12D83467-393B-6898-034B-34BD0BDB0EE8}"/>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SDL_Init</a:t>
            </a:r>
            <a:r>
              <a:rPr lang="en-US" sz="2400" dirty="0">
                <a:latin typeface="Times New Roman" panose="02020603050405020304" pitchFamily="18" charset="0"/>
                <a:cs typeface="Times New Roman" panose="02020603050405020304" pitchFamily="18" charset="0"/>
              </a:rPr>
              <a:t>() function is used to </a:t>
            </a:r>
            <a:r>
              <a:rPr lang="en-US" sz="2400" dirty="0" err="1">
                <a:latin typeface="Times New Roman" panose="02020603050405020304" pitchFamily="18" charset="0"/>
                <a:cs typeface="Times New Roman" panose="02020603050405020304" pitchFamily="18" charset="0"/>
              </a:rPr>
              <a:t>initialise</a:t>
            </a:r>
            <a:r>
              <a:rPr lang="en-US" sz="2400" dirty="0">
                <a:latin typeface="Times New Roman" panose="02020603050405020304" pitchFamily="18" charset="0"/>
                <a:cs typeface="Times New Roman" panose="02020603050405020304" pitchFamily="18" charset="0"/>
              </a:rPr>
              <a:t> the SDL subsystems. Since all we care about is using SDL's video subsystem, we will only be passing it the SDL_INIT_VIDEO flag. </a:t>
            </a:r>
          </a:p>
          <a:p>
            <a:r>
              <a:rPr lang="en-US" sz="2400" dirty="0">
                <a:latin typeface="Times New Roman" panose="02020603050405020304" pitchFamily="18" charset="0"/>
                <a:cs typeface="Times New Roman" panose="02020603050405020304" pitchFamily="18" charset="0"/>
              </a:rPr>
              <a:t>We create a window using the </a:t>
            </a:r>
            <a:r>
              <a:rPr lang="en-US" sz="2400" dirty="0" err="1">
                <a:latin typeface="Times New Roman" panose="02020603050405020304" pitchFamily="18" charset="0"/>
                <a:cs typeface="Times New Roman" panose="02020603050405020304" pitchFamily="18" charset="0"/>
              </a:rPr>
              <a:t>SDL_CreateWindow</a:t>
            </a:r>
            <a:r>
              <a:rPr lang="en-US" sz="2400" dirty="0">
                <a:latin typeface="Times New Roman" panose="02020603050405020304" pitchFamily="18" charset="0"/>
                <a:cs typeface="Times New Roman" panose="02020603050405020304" pitchFamily="18" charset="0"/>
              </a:rPr>
              <a:t> function. The first argument sets the window's caption or this part of the window. The next two arguments define the positions of “x” and “y” in the window they are created in. </a:t>
            </a:r>
          </a:p>
          <a:p>
            <a:r>
              <a:rPr lang="en-US" sz="2400" dirty="0">
                <a:latin typeface="Times New Roman" panose="02020603050405020304" pitchFamily="18" charset="0"/>
                <a:cs typeface="Times New Roman" panose="02020603050405020304" pitchFamily="18" charset="0"/>
              </a:rPr>
              <a:t>Since we don't care where it has been created, we just put SDL_WINDOWPOS_UNDEFINED for the x and y positions. The next two arguments define the window's width and height. The last argument are the creation of flags. An SDL_WINDOW_SHOWN makes sure the window is shown when it is created.</a:t>
            </a:r>
          </a:p>
          <a:p>
            <a:r>
              <a:rPr lang="en-US" sz="2400" dirty="0">
                <a:latin typeface="Times New Roman" panose="02020603050405020304" pitchFamily="18" charset="0"/>
                <a:cs typeface="Times New Roman" panose="02020603050405020304" pitchFamily="18" charset="0"/>
              </a:rPr>
              <a:t>A call to </a:t>
            </a:r>
            <a:r>
              <a:rPr lang="en-US" sz="2400" dirty="0" err="1">
                <a:latin typeface="Times New Roman" panose="02020603050405020304" pitchFamily="18" charset="0"/>
                <a:cs typeface="Times New Roman" panose="02020603050405020304" pitchFamily="18" charset="0"/>
              </a:rPr>
              <a:t>SDL_UpdateWindowSurface</a:t>
            </a:r>
            <a:r>
              <a:rPr lang="en-US" sz="2400" dirty="0">
                <a:latin typeface="Times New Roman" panose="02020603050405020304" pitchFamily="18" charset="0"/>
                <a:cs typeface="Times New Roman" panose="02020603050405020304" pitchFamily="18" charset="0"/>
              </a:rPr>
              <a:t> will update the window, showing everything we drew. </a:t>
            </a:r>
            <a:r>
              <a:rPr lang="en-US" sz="2400" dirty="0" err="1">
                <a:latin typeface="Times New Roman" panose="02020603050405020304" pitchFamily="18" charset="0"/>
                <a:cs typeface="Times New Roman" panose="02020603050405020304" pitchFamily="18" charset="0"/>
              </a:rPr>
              <a:t>SDL_Delay</a:t>
            </a:r>
            <a:r>
              <a:rPr lang="en-US" sz="2400" dirty="0">
                <a:latin typeface="Times New Roman" panose="02020603050405020304" pitchFamily="18" charset="0"/>
                <a:cs typeface="Times New Roman" panose="02020603050405020304" pitchFamily="18" charset="0"/>
              </a:rPr>
              <a:t> will wait for a given amount of milliseconds so as to keep the window from disappearing. Finally, we will destroy (using </a:t>
            </a:r>
            <a:r>
              <a:rPr lang="en-US" sz="2400" dirty="0" err="1">
                <a:latin typeface="Times New Roman" panose="02020603050405020304" pitchFamily="18" charset="0"/>
                <a:cs typeface="Times New Roman" panose="02020603050405020304" pitchFamily="18" charset="0"/>
              </a:rPr>
              <a:t>SDL_DestroyWindow</a:t>
            </a:r>
            <a:r>
              <a:rPr lang="en-US" sz="2400" dirty="0">
                <a:latin typeface="Times New Roman" panose="02020603050405020304" pitchFamily="18" charset="0"/>
                <a:cs typeface="Times New Roman" panose="02020603050405020304" pitchFamily="18" charset="0"/>
              </a:rPr>
              <a:t>) the window to free its memory and quit SDL (using </a:t>
            </a:r>
            <a:r>
              <a:rPr lang="en-US" sz="2400" dirty="0" err="1">
                <a:latin typeface="Times New Roman" panose="02020603050405020304" pitchFamily="18" charset="0"/>
                <a:cs typeface="Times New Roman" panose="02020603050405020304" pitchFamily="18" charset="0"/>
              </a:rPr>
              <a:t>SDL_Quit</a:t>
            </a:r>
            <a:r>
              <a:rPr lang="en-US" sz="2400" dirty="0">
                <a:latin typeface="Times New Roman" panose="02020603050405020304" pitchFamily="18" charset="0"/>
                <a:cs typeface="Times New Roman" panose="02020603050405020304" pitchFamily="18" charset="0"/>
              </a:rPr>
              <a:t>).</a:t>
            </a:r>
          </a:p>
        </p:txBody>
      </p:sp>
      <p:pic>
        <p:nvPicPr>
          <p:cNvPr id="6" name="Picture 5" descr="A blue and red text on a black background&#10;&#10;AI-generated content may be incorrect.">
            <a:extLst>
              <a:ext uri="{FF2B5EF4-FFF2-40B4-BE49-F238E27FC236}">
                <a16:creationId xmlns:a16="http://schemas.microsoft.com/office/drawing/2014/main" id="{2154A2AE-A325-92CE-944A-7DFCB8730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1871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3022</TotalTime>
  <Words>4088</Words>
  <Application>Microsoft Macintosh PowerPoint</Application>
  <PresentationFormat>Widescreen</PresentationFormat>
  <Paragraphs>156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Aptos Display</vt:lpstr>
      <vt:lpstr>Arial</vt:lpstr>
      <vt:lpstr>Times New Roman</vt:lpstr>
      <vt:lpstr>Office Theme</vt:lpstr>
      <vt:lpstr>Study Unit 4 Simple Directmedia Layer – Part 1</vt:lpstr>
      <vt:lpstr>Learning Outcomes</vt:lpstr>
      <vt:lpstr>Overview</vt:lpstr>
      <vt:lpstr>Overview</vt:lpstr>
      <vt:lpstr>Introduction</vt:lpstr>
      <vt:lpstr>Setting up SDL</vt:lpstr>
      <vt:lpstr>Setting up SDL</vt:lpstr>
      <vt:lpstr>Hello SDL: Your First Graphics Window</vt:lpstr>
      <vt:lpstr>Hello SDL: Your First Graphics Window</vt:lpstr>
      <vt:lpstr>Hello SDL: Your First Graphics Window: Listing 5.1 A simple SDL program</vt:lpstr>
      <vt:lpstr>Hello SDL: Your First Graphics Window: Listing 5.1 A simple SDL program</vt:lpstr>
      <vt:lpstr>Getting an Image on the Screen</vt:lpstr>
      <vt:lpstr>Getting an Image on the Screen</vt:lpstr>
      <vt:lpstr>Getting an Image on the Screen</vt:lpstr>
      <vt:lpstr>Event Driven Programming</vt:lpstr>
      <vt:lpstr>Event Driven Programming</vt:lpstr>
      <vt:lpstr>Listing5-3a Headers, global variables and function prototypes</vt:lpstr>
      <vt:lpstr>Listing5-3b The init() function</vt:lpstr>
      <vt:lpstr>Listing5.3c The loadMedia() function</vt:lpstr>
      <vt:lpstr>Listing5.3d The close() function</vt:lpstr>
      <vt:lpstr>Listing5-3e The main() funciton</vt:lpstr>
      <vt:lpstr>Listing5-3e The main() funciton</vt:lpstr>
      <vt:lpstr>Key Presses</vt:lpstr>
      <vt:lpstr>Key Presses</vt:lpstr>
      <vt:lpstr>Key Presses</vt:lpstr>
      <vt:lpstr>Optimised Surface Loading and Soft Stretching</vt:lpstr>
      <vt:lpstr>Optimised Surface Loading and Soft Stretching</vt:lpstr>
      <vt:lpstr>Extension Libraries and Loading Other Image Formats</vt:lpstr>
      <vt:lpstr>Extension Libraries and Loading Other Image Formats</vt:lpstr>
      <vt:lpstr>Texture Loading and Rendering</vt:lpstr>
      <vt:lpstr>Texture Loading and Rendering</vt:lpstr>
      <vt:lpstr>Texture Loading and Rendering</vt:lpstr>
      <vt:lpstr>Geometry Rendering</vt:lpstr>
      <vt:lpstr>Geometry Rendering</vt:lpstr>
      <vt:lpstr>Geometry Rendering</vt:lpstr>
      <vt:lpstr>Highlights: SDL Basics &amp; Event Handling</vt:lpstr>
      <vt:lpstr>Highlights: SDL Extensions &amp; Image Handling</vt:lpstr>
      <vt:lpstr>Highlights: C++ OOP Concepts Relevant to SDL Apps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paul_</dc:creator>
  <cp:lastModifiedBy>botapaul9</cp:lastModifiedBy>
  <cp:revision>72</cp:revision>
  <dcterms:created xsi:type="dcterms:W3CDTF">2022-11-08T11:57:54Z</dcterms:created>
  <dcterms:modified xsi:type="dcterms:W3CDTF">2025-09-30T09:06:05Z</dcterms:modified>
</cp:coreProperties>
</file>