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9"/>
  </p:notesMasterIdLst>
  <p:handoutMasterIdLst>
    <p:handoutMasterId r:id="rId20"/>
  </p:handoutMasterIdLst>
  <p:sldIdLst>
    <p:sldId id="256" r:id="rId2"/>
    <p:sldId id="286" r:id="rId3"/>
    <p:sldId id="291" r:id="rId4"/>
    <p:sldId id="387" r:id="rId5"/>
    <p:sldId id="394" r:id="rId6"/>
    <p:sldId id="391" r:id="rId7"/>
    <p:sldId id="397" r:id="rId8"/>
    <p:sldId id="398" r:id="rId9"/>
    <p:sldId id="395" r:id="rId10"/>
    <p:sldId id="393" r:id="rId11"/>
    <p:sldId id="392" r:id="rId12"/>
    <p:sldId id="390" r:id="rId13"/>
    <p:sldId id="399" r:id="rId14"/>
    <p:sldId id="400" r:id="rId15"/>
    <p:sldId id="388" r:id="rId16"/>
    <p:sldId id="389" r:id="rId17"/>
    <p:sldId id="281" r:id="rId18"/>
  </p:sldIdLst>
  <p:sldSz cx="9144000" cy="5143500" type="screen16x9"/>
  <p:notesSz cx="10234613" cy="14662150"/>
  <p:defaultTextStyle>
    <a:defPPr>
      <a:defRPr lang="en-US"/>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5ACA5B-DAE1-4503-84A5-51D01CD7F70F}">
          <p14:sldIdLst>
            <p14:sldId id="256"/>
            <p14:sldId id="286"/>
            <p14:sldId id="291"/>
            <p14:sldId id="387"/>
            <p14:sldId id="394"/>
            <p14:sldId id="391"/>
            <p14:sldId id="397"/>
            <p14:sldId id="398"/>
            <p14:sldId id="395"/>
            <p14:sldId id="393"/>
            <p14:sldId id="392"/>
            <p14:sldId id="390"/>
            <p14:sldId id="399"/>
            <p14:sldId id="400"/>
            <p14:sldId id="388"/>
            <p14:sldId id="389"/>
          </p14:sldIdLst>
        </p14:section>
        <p14:section name="template" id="{76135CD9-06F6-4FC3-90C8-7CE64098C711}">
          <p14:sldIdLst>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DDAF"/>
    <a:srgbClr val="FFF2CC"/>
    <a:srgbClr val="F5C2C2"/>
    <a:srgbClr val="FBE5D6"/>
    <a:srgbClr val="004282"/>
    <a:srgbClr val="4472C4"/>
    <a:srgbClr val="006DB7"/>
    <a:srgbClr val="006DC9"/>
    <a:srgbClr val="7030A0"/>
    <a:srgbClr val="ED7F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59973" autoAdjust="0"/>
  </p:normalViewPr>
  <p:slideViewPr>
    <p:cSldViewPr snapToGrid="0" snapToObjects="1">
      <p:cViewPr varScale="1">
        <p:scale>
          <a:sx n="59" d="100"/>
          <a:sy n="59" d="100"/>
        </p:scale>
        <p:origin x="1738"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67EA79-B53D-41B5-8AFC-8FF459D1C3FA}"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SG"/>
        </a:p>
      </dgm:t>
    </dgm:pt>
    <dgm:pt modelId="{3E7E5A88-3BCF-4074-9F6F-C7ECFAD2D4C3}">
      <dgm:prSet phldrT="[Text]"/>
      <dgm:spPr/>
      <dgm:t>
        <a:bodyPr/>
        <a:lstStyle/>
        <a:p>
          <a:r>
            <a:rPr lang="en-SG" dirty="0"/>
            <a:t>Original Data</a:t>
          </a:r>
        </a:p>
      </dgm:t>
    </dgm:pt>
    <dgm:pt modelId="{4E9A6A95-4833-44A5-9C1C-ACA66B821714}" type="parTrans" cxnId="{611B80D9-108C-472D-B8C9-B0A0B1705708}">
      <dgm:prSet/>
      <dgm:spPr/>
      <dgm:t>
        <a:bodyPr/>
        <a:lstStyle/>
        <a:p>
          <a:endParaRPr lang="en-SG"/>
        </a:p>
      </dgm:t>
    </dgm:pt>
    <dgm:pt modelId="{F3B9196B-9B58-40AE-8B8B-D95E6F9CDE10}" type="sibTrans" cxnId="{611B80D9-108C-472D-B8C9-B0A0B1705708}">
      <dgm:prSet/>
      <dgm:spPr/>
      <dgm:t>
        <a:bodyPr/>
        <a:lstStyle/>
        <a:p>
          <a:endParaRPr lang="en-SG"/>
        </a:p>
      </dgm:t>
    </dgm:pt>
    <dgm:pt modelId="{2274D738-B7BE-43B5-8D56-8793A74D88A4}">
      <dgm:prSet phldrT="[Text]"/>
      <dgm:spPr/>
      <dgm:t>
        <a:bodyPr/>
        <a:lstStyle/>
        <a:p>
          <a:r>
            <a:rPr lang="en-US" dirty="0"/>
            <a:t>6384 articles</a:t>
          </a:r>
          <a:endParaRPr lang="en-SG" dirty="0"/>
        </a:p>
      </dgm:t>
    </dgm:pt>
    <dgm:pt modelId="{0388AA17-7CB4-424A-80E6-70FDF54F3B40}" type="parTrans" cxnId="{0062E11D-9DAE-4C48-97DE-398AC85D3E0D}">
      <dgm:prSet/>
      <dgm:spPr/>
      <dgm:t>
        <a:bodyPr/>
        <a:lstStyle/>
        <a:p>
          <a:endParaRPr lang="en-SG"/>
        </a:p>
      </dgm:t>
    </dgm:pt>
    <dgm:pt modelId="{E39322B0-50B2-4F37-8766-CA4A16AF8B4C}" type="sibTrans" cxnId="{0062E11D-9DAE-4C48-97DE-398AC85D3E0D}">
      <dgm:prSet/>
      <dgm:spPr/>
      <dgm:t>
        <a:bodyPr/>
        <a:lstStyle/>
        <a:p>
          <a:endParaRPr lang="en-SG"/>
        </a:p>
      </dgm:t>
    </dgm:pt>
    <dgm:pt modelId="{F2041037-3839-424A-AABD-7ACFAE784261}">
      <dgm:prSet phldrT="[Text]"/>
      <dgm:spPr/>
      <dgm:t>
        <a:bodyPr/>
        <a:lstStyle/>
        <a:p>
          <a:r>
            <a:rPr lang="en-SG" dirty="0"/>
            <a:t>Extracted Data</a:t>
          </a:r>
        </a:p>
      </dgm:t>
    </dgm:pt>
    <dgm:pt modelId="{BAB84313-8684-40C9-84AC-93CECE4DCF90}" type="parTrans" cxnId="{5C008FDF-F95A-4018-A147-7D106AD4DDB3}">
      <dgm:prSet/>
      <dgm:spPr/>
      <dgm:t>
        <a:bodyPr/>
        <a:lstStyle/>
        <a:p>
          <a:endParaRPr lang="en-SG"/>
        </a:p>
      </dgm:t>
    </dgm:pt>
    <dgm:pt modelId="{06EA6F34-4A30-46F1-B12B-DD1326454953}" type="sibTrans" cxnId="{5C008FDF-F95A-4018-A147-7D106AD4DDB3}">
      <dgm:prSet/>
      <dgm:spPr/>
      <dgm:t>
        <a:bodyPr/>
        <a:lstStyle/>
        <a:p>
          <a:endParaRPr lang="en-SG"/>
        </a:p>
      </dgm:t>
    </dgm:pt>
    <dgm:pt modelId="{FA148781-D1E0-44E0-9BFE-11C516379E6E}">
      <dgm:prSet phldrT="[Text]"/>
      <dgm:spPr/>
      <dgm:t>
        <a:bodyPr/>
        <a:lstStyle/>
        <a:p>
          <a:r>
            <a:rPr lang="en-SG" dirty="0"/>
            <a:t>214 relations from 231 sentences</a:t>
          </a:r>
        </a:p>
      </dgm:t>
    </dgm:pt>
    <dgm:pt modelId="{9C3407D9-401A-48D9-A953-83077DE1FF2C}" type="parTrans" cxnId="{679DF7C6-73E4-4F1D-B305-8E45F5C3C370}">
      <dgm:prSet/>
      <dgm:spPr/>
      <dgm:t>
        <a:bodyPr/>
        <a:lstStyle/>
        <a:p>
          <a:endParaRPr lang="en-SG"/>
        </a:p>
      </dgm:t>
    </dgm:pt>
    <dgm:pt modelId="{71CA5118-9908-4765-82B0-95AB8F2F08B7}" type="sibTrans" cxnId="{679DF7C6-73E4-4F1D-B305-8E45F5C3C370}">
      <dgm:prSet/>
      <dgm:spPr/>
      <dgm:t>
        <a:bodyPr/>
        <a:lstStyle/>
        <a:p>
          <a:endParaRPr lang="en-SG"/>
        </a:p>
      </dgm:t>
    </dgm:pt>
    <dgm:pt modelId="{BEB6A822-F7E6-4994-AB6A-DF46214DA6BE}">
      <dgm:prSet phldrT="[Text]"/>
      <dgm:spPr/>
      <dgm:t>
        <a:bodyPr/>
        <a:lstStyle/>
        <a:p>
          <a:r>
            <a:rPr lang="en-SG" dirty="0"/>
            <a:t>Cleaned Relations</a:t>
          </a:r>
        </a:p>
      </dgm:t>
    </dgm:pt>
    <dgm:pt modelId="{5F564ECF-3BA8-4BCA-8920-A1B09669E2A5}" type="parTrans" cxnId="{6B5C22D4-8206-4EE7-B421-6EA41180B322}">
      <dgm:prSet/>
      <dgm:spPr/>
      <dgm:t>
        <a:bodyPr/>
        <a:lstStyle/>
        <a:p>
          <a:endParaRPr lang="en-SG"/>
        </a:p>
      </dgm:t>
    </dgm:pt>
    <dgm:pt modelId="{190EBBD3-1070-47AD-8992-604C3E36672A}" type="sibTrans" cxnId="{6B5C22D4-8206-4EE7-B421-6EA41180B322}">
      <dgm:prSet/>
      <dgm:spPr/>
      <dgm:t>
        <a:bodyPr/>
        <a:lstStyle/>
        <a:p>
          <a:endParaRPr lang="en-SG"/>
        </a:p>
      </dgm:t>
    </dgm:pt>
    <dgm:pt modelId="{A3B74117-C011-4193-A7F0-4AA5E171E31E}">
      <dgm:prSet phldrT="[Text]"/>
      <dgm:spPr/>
      <dgm:t>
        <a:bodyPr/>
        <a:lstStyle/>
        <a:p>
          <a:r>
            <a:rPr lang="en-SG" dirty="0"/>
            <a:t>170 relations</a:t>
          </a:r>
        </a:p>
      </dgm:t>
    </dgm:pt>
    <dgm:pt modelId="{3CC950C8-461F-4032-9360-142E8FE1423E}" type="parTrans" cxnId="{FD3C1A57-8A21-432B-992F-F4F51D20A5DA}">
      <dgm:prSet/>
      <dgm:spPr/>
      <dgm:t>
        <a:bodyPr/>
        <a:lstStyle/>
        <a:p>
          <a:endParaRPr lang="en-SG"/>
        </a:p>
      </dgm:t>
    </dgm:pt>
    <dgm:pt modelId="{9B887CE6-3C58-4161-9910-F8BF0481C77A}" type="sibTrans" cxnId="{FD3C1A57-8A21-432B-992F-F4F51D20A5DA}">
      <dgm:prSet/>
      <dgm:spPr/>
      <dgm:t>
        <a:bodyPr/>
        <a:lstStyle/>
        <a:p>
          <a:endParaRPr lang="en-SG"/>
        </a:p>
      </dgm:t>
    </dgm:pt>
    <dgm:pt modelId="{A3BDAE0B-F4DF-404F-A2A0-044011CD0D2A}">
      <dgm:prSet phldrT="[Text]"/>
      <dgm:spPr/>
      <dgm:t>
        <a:bodyPr/>
        <a:lstStyle/>
        <a:p>
          <a:r>
            <a:rPr lang="en-SG" dirty="0"/>
            <a:t>335 nodes</a:t>
          </a:r>
        </a:p>
      </dgm:t>
    </dgm:pt>
    <dgm:pt modelId="{6A13F368-6D09-4781-BCE9-F047539134C2}" type="parTrans" cxnId="{61A22A3D-0964-4858-BA3C-F4C274319EFB}">
      <dgm:prSet/>
      <dgm:spPr/>
      <dgm:t>
        <a:bodyPr/>
        <a:lstStyle/>
        <a:p>
          <a:endParaRPr lang="en-SG"/>
        </a:p>
      </dgm:t>
    </dgm:pt>
    <dgm:pt modelId="{CFD3D445-94CA-436B-A7AC-BA1A8CCEA5AB}" type="sibTrans" cxnId="{61A22A3D-0964-4858-BA3C-F4C274319EFB}">
      <dgm:prSet/>
      <dgm:spPr/>
      <dgm:t>
        <a:bodyPr/>
        <a:lstStyle/>
        <a:p>
          <a:endParaRPr lang="en-SG"/>
        </a:p>
      </dgm:t>
    </dgm:pt>
    <dgm:pt modelId="{86B1E941-A437-40C4-BBCD-68AA56135742}" type="pres">
      <dgm:prSet presAssocID="{7967EA79-B53D-41B5-8AFC-8FF459D1C3FA}" presName="Name0" presStyleCnt="0">
        <dgm:presLayoutVars>
          <dgm:dir/>
          <dgm:animLvl val="lvl"/>
          <dgm:resizeHandles val="exact"/>
        </dgm:presLayoutVars>
      </dgm:prSet>
      <dgm:spPr/>
    </dgm:pt>
    <dgm:pt modelId="{10D4C035-717A-4A1D-8B0D-14FA10B18E2E}" type="pres">
      <dgm:prSet presAssocID="{7967EA79-B53D-41B5-8AFC-8FF459D1C3FA}" presName="tSp" presStyleCnt="0"/>
      <dgm:spPr/>
    </dgm:pt>
    <dgm:pt modelId="{5FFA655E-A8DF-4D58-8C78-D585132D54AB}" type="pres">
      <dgm:prSet presAssocID="{7967EA79-B53D-41B5-8AFC-8FF459D1C3FA}" presName="bSp" presStyleCnt="0"/>
      <dgm:spPr/>
    </dgm:pt>
    <dgm:pt modelId="{0A3CF99D-6D10-4AD7-A00C-0702A2602155}" type="pres">
      <dgm:prSet presAssocID="{7967EA79-B53D-41B5-8AFC-8FF459D1C3FA}" presName="process" presStyleCnt="0"/>
      <dgm:spPr/>
    </dgm:pt>
    <dgm:pt modelId="{C567CE9D-B469-4262-80E7-AC2E51D88342}" type="pres">
      <dgm:prSet presAssocID="{3E7E5A88-3BCF-4074-9F6F-C7ECFAD2D4C3}" presName="composite1" presStyleCnt="0"/>
      <dgm:spPr/>
    </dgm:pt>
    <dgm:pt modelId="{F409115F-2594-402B-BD71-B1631EFD33B0}" type="pres">
      <dgm:prSet presAssocID="{3E7E5A88-3BCF-4074-9F6F-C7ECFAD2D4C3}" presName="dummyNode1" presStyleLbl="node1" presStyleIdx="0" presStyleCnt="3"/>
      <dgm:spPr/>
    </dgm:pt>
    <dgm:pt modelId="{DEA78109-966D-464F-AD64-47C94A404D2E}" type="pres">
      <dgm:prSet presAssocID="{3E7E5A88-3BCF-4074-9F6F-C7ECFAD2D4C3}" presName="childNode1" presStyleLbl="bgAcc1" presStyleIdx="0" presStyleCnt="3">
        <dgm:presLayoutVars>
          <dgm:bulletEnabled val="1"/>
        </dgm:presLayoutVars>
      </dgm:prSet>
      <dgm:spPr/>
    </dgm:pt>
    <dgm:pt modelId="{E55AB150-DBD6-4AAE-87D2-7D9D4F43D7A1}" type="pres">
      <dgm:prSet presAssocID="{3E7E5A88-3BCF-4074-9F6F-C7ECFAD2D4C3}" presName="childNode1tx" presStyleLbl="bgAcc1" presStyleIdx="0" presStyleCnt="3">
        <dgm:presLayoutVars>
          <dgm:bulletEnabled val="1"/>
        </dgm:presLayoutVars>
      </dgm:prSet>
      <dgm:spPr/>
    </dgm:pt>
    <dgm:pt modelId="{6F42F081-AAEB-4692-8600-37AE43DD3019}" type="pres">
      <dgm:prSet presAssocID="{3E7E5A88-3BCF-4074-9F6F-C7ECFAD2D4C3}" presName="parentNode1" presStyleLbl="node1" presStyleIdx="0" presStyleCnt="3">
        <dgm:presLayoutVars>
          <dgm:chMax val="1"/>
          <dgm:bulletEnabled val="1"/>
        </dgm:presLayoutVars>
      </dgm:prSet>
      <dgm:spPr/>
    </dgm:pt>
    <dgm:pt modelId="{57B7D02B-29ED-4E66-AC22-8BF6F12950F1}" type="pres">
      <dgm:prSet presAssocID="{3E7E5A88-3BCF-4074-9F6F-C7ECFAD2D4C3}" presName="connSite1" presStyleCnt="0"/>
      <dgm:spPr/>
    </dgm:pt>
    <dgm:pt modelId="{BB99E513-C121-4C9D-BA5A-1271CBCC3F7F}" type="pres">
      <dgm:prSet presAssocID="{F3B9196B-9B58-40AE-8B8B-D95E6F9CDE10}" presName="Name9" presStyleLbl="sibTrans2D1" presStyleIdx="0" presStyleCnt="2"/>
      <dgm:spPr/>
    </dgm:pt>
    <dgm:pt modelId="{36AAF6F5-5E13-45F6-9860-C62FEA6218B0}" type="pres">
      <dgm:prSet presAssocID="{F2041037-3839-424A-AABD-7ACFAE784261}" presName="composite2" presStyleCnt="0"/>
      <dgm:spPr/>
    </dgm:pt>
    <dgm:pt modelId="{42C6A151-2360-455F-82D6-652674AF54C5}" type="pres">
      <dgm:prSet presAssocID="{F2041037-3839-424A-AABD-7ACFAE784261}" presName="dummyNode2" presStyleLbl="node1" presStyleIdx="0" presStyleCnt="3"/>
      <dgm:spPr/>
    </dgm:pt>
    <dgm:pt modelId="{4ECE3D15-F48F-4165-9FE5-51913130C888}" type="pres">
      <dgm:prSet presAssocID="{F2041037-3839-424A-AABD-7ACFAE784261}" presName="childNode2" presStyleLbl="bgAcc1" presStyleIdx="1" presStyleCnt="3">
        <dgm:presLayoutVars>
          <dgm:bulletEnabled val="1"/>
        </dgm:presLayoutVars>
      </dgm:prSet>
      <dgm:spPr/>
    </dgm:pt>
    <dgm:pt modelId="{0B3A57CD-DBA3-4BD3-B956-8DA172C1F1CE}" type="pres">
      <dgm:prSet presAssocID="{F2041037-3839-424A-AABD-7ACFAE784261}" presName="childNode2tx" presStyleLbl="bgAcc1" presStyleIdx="1" presStyleCnt="3">
        <dgm:presLayoutVars>
          <dgm:bulletEnabled val="1"/>
        </dgm:presLayoutVars>
      </dgm:prSet>
      <dgm:spPr/>
    </dgm:pt>
    <dgm:pt modelId="{17F5782C-8FD2-4CAE-A897-2BA1D336788C}" type="pres">
      <dgm:prSet presAssocID="{F2041037-3839-424A-AABD-7ACFAE784261}" presName="parentNode2" presStyleLbl="node1" presStyleIdx="1" presStyleCnt="3">
        <dgm:presLayoutVars>
          <dgm:chMax val="0"/>
          <dgm:bulletEnabled val="1"/>
        </dgm:presLayoutVars>
      </dgm:prSet>
      <dgm:spPr/>
    </dgm:pt>
    <dgm:pt modelId="{B9A0A6F5-C8FB-4132-BF04-1DE977238E04}" type="pres">
      <dgm:prSet presAssocID="{F2041037-3839-424A-AABD-7ACFAE784261}" presName="connSite2" presStyleCnt="0"/>
      <dgm:spPr/>
    </dgm:pt>
    <dgm:pt modelId="{7926CC31-2EE6-44EC-A1B0-EFFF116BAAC4}" type="pres">
      <dgm:prSet presAssocID="{06EA6F34-4A30-46F1-B12B-DD1326454953}" presName="Name18" presStyleLbl="sibTrans2D1" presStyleIdx="1" presStyleCnt="2"/>
      <dgm:spPr/>
    </dgm:pt>
    <dgm:pt modelId="{D23B435F-A22E-4992-B400-D4216CCFF124}" type="pres">
      <dgm:prSet presAssocID="{BEB6A822-F7E6-4994-AB6A-DF46214DA6BE}" presName="composite1" presStyleCnt="0"/>
      <dgm:spPr/>
    </dgm:pt>
    <dgm:pt modelId="{E41D83A5-690F-4260-B1F1-A421E9FA3928}" type="pres">
      <dgm:prSet presAssocID="{BEB6A822-F7E6-4994-AB6A-DF46214DA6BE}" presName="dummyNode1" presStyleLbl="node1" presStyleIdx="1" presStyleCnt="3"/>
      <dgm:spPr/>
    </dgm:pt>
    <dgm:pt modelId="{D823A99C-31D0-48DA-9F75-F016F71092D2}" type="pres">
      <dgm:prSet presAssocID="{BEB6A822-F7E6-4994-AB6A-DF46214DA6BE}" presName="childNode1" presStyleLbl="bgAcc1" presStyleIdx="2" presStyleCnt="3">
        <dgm:presLayoutVars>
          <dgm:bulletEnabled val="1"/>
        </dgm:presLayoutVars>
      </dgm:prSet>
      <dgm:spPr/>
    </dgm:pt>
    <dgm:pt modelId="{A2B94559-860E-42C0-91BC-BF9BDFC01CB9}" type="pres">
      <dgm:prSet presAssocID="{BEB6A822-F7E6-4994-AB6A-DF46214DA6BE}" presName="childNode1tx" presStyleLbl="bgAcc1" presStyleIdx="2" presStyleCnt="3">
        <dgm:presLayoutVars>
          <dgm:bulletEnabled val="1"/>
        </dgm:presLayoutVars>
      </dgm:prSet>
      <dgm:spPr/>
    </dgm:pt>
    <dgm:pt modelId="{ADB87474-E4B2-446A-AB92-88F77D15C5A0}" type="pres">
      <dgm:prSet presAssocID="{BEB6A822-F7E6-4994-AB6A-DF46214DA6BE}" presName="parentNode1" presStyleLbl="node1" presStyleIdx="2" presStyleCnt="3">
        <dgm:presLayoutVars>
          <dgm:chMax val="1"/>
          <dgm:bulletEnabled val="1"/>
        </dgm:presLayoutVars>
      </dgm:prSet>
      <dgm:spPr/>
    </dgm:pt>
    <dgm:pt modelId="{5F001F5F-0F33-439F-A63E-EB5D175A8429}" type="pres">
      <dgm:prSet presAssocID="{BEB6A822-F7E6-4994-AB6A-DF46214DA6BE}" presName="connSite1" presStyleCnt="0"/>
      <dgm:spPr/>
    </dgm:pt>
  </dgm:ptLst>
  <dgm:cxnLst>
    <dgm:cxn modelId="{5FE68513-C801-448D-A7B6-6E53A2E01C26}" type="presOf" srcId="{FA148781-D1E0-44E0-9BFE-11C516379E6E}" destId="{4ECE3D15-F48F-4165-9FE5-51913130C888}" srcOrd="0" destOrd="0" presId="urn:microsoft.com/office/officeart/2005/8/layout/hProcess4"/>
    <dgm:cxn modelId="{0062E11D-9DAE-4C48-97DE-398AC85D3E0D}" srcId="{3E7E5A88-3BCF-4074-9F6F-C7ECFAD2D4C3}" destId="{2274D738-B7BE-43B5-8D56-8793A74D88A4}" srcOrd="0" destOrd="0" parTransId="{0388AA17-7CB4-424A-80E6-70FDF54F3B40}" sibTransId="{E39322B0-50B2-4F37-8766-CA4A16AF8B4C}"/>
    <dgm:cxn modelId="{5762E528-6DDE-408C-815D-638C2E216273}" type="presOf" srcId="{2274D738-B7BE-43B5-8D56-8793A74D88A4}" destId="{E55AB150-DBD6-4AAE-87D2-7D9D4F43D7A1}" srcOrd="1" destOrd="0" presId="urn:microsoft.com/office/officeart/2005/8/layout/hProcess4"/>
    <dgm:cxn modelId="{0265CC3C-D84C-48C1-A73E-2E36B5C34951}" type="presOf" srcId="{06EA6F34-4A30-46F1-B12B-DD1326454953}" destId="{7926CC31-2EE6-44EC-A1B0-EFFF116BAAC4}" srcOrd="0" destOrd="0" presId="urn:microsoft.com/office/officeart/2005/8/layout/hProcess4"/>
    <dgm:cxn modelId="{61A22A3D-0964-4858-BA3C-F4C274319EFB}" srcId="{BEB6A822-F7E6-4994-AB6A-DF46214DA6BE}" destId="{A3BDAE0B-F4DF-404F-A2A0-044011CD0D2A}" srcOrd="1" destOrd="0" parTransId="{6A13F368-6D09-4781-BCE9-F047539134C2}" sibTransId="{CFD3D445-94CA-436B-A7AC-BA1A8CCEA5AB}"/>
    <dgm:cxn modelId="{7CB2B361-C8E9-472E-8882-65FD5CEC8768}" type="presOf" srcId="{A3B74117-C011-4193-A7F0-4AA5E171E31E}" destId="{A2B94559-860E-42C0-91BC-BF9BDFC01CB9}" srcOrd="1" destOrd="0" presId="urn:microsoft.com/office/officeart/2005/8/layout/hProcess4"/>
    <dgm:cxn modelId="{D0ABB761-2F68-4606-B340-18D2BD36F61F}" type="presOf" srcId="{A3B74117-C011-4193-A7F0-4AA5E171E31E}" destId="{D823A99C-31D0-48DA-9F75-F016F71092D2}" srcOrd="0" destOrd="0" presId="urn:microsoft.com/office/officeart/2005/8/layout/hProcess4"/>
    <dgm:cxn modelId="{C25EE665-7163-40B5-9D63-71886EF1A0CE}" type="presOf" srcId="{2274D738-B7BE-43B5-8D56-8793A74D88A4}" destId="{DEA78109-966D-464F-AD64-47C94A404D2E}" srcOrd="0" destOrd="0" presId="urn:microsoft.com/office/officeart/2005/8/layout/hProcess4"/>
    <dgm:cxn modelId="{FD3C1A57-8A21-432B-992F-F4F51D20A5DA}" srcId="{BEB6A822-F7E6-4994-AB6A-DF46214DA6BE}" destId="{A3B74117-C011-4193-A7F0-4AA5E171E31E}" srcOrd="0" destOrd="0" parTransId="{3CC950C8-461F-4032-9360-142E8FE1423E}" sibTransId="{9B887CE6-3C58-4161-9910-F8BF0481C77A}"/>
    <dgm:cxn modelId="{A82B997D-567D-45B7-B86B-8A05B188860E}" type="presOf" srcId="{A3BDAE0B-F4DF-404F-A2A0-044011CD0D2A}" destId="{A2B94559-860E-42C0-91BC-BF9BDFC01CB9}" srcOrd="1" destOrd="1" presId="urn:microsoft.com/office/officeart/2005/8/layout/hProcess4"/>
    <dgm:cxn modelId="{FE1A818E-0BF9-4C20-A7C5-473BF0C98877}" type="presOf" srcId="{BEB6A822-F7E6-4994-AB6A-DF46214DA6BE}" destId="{ADB87474-E4B2-446A-AB92-88F77D15C5A0}" srcOrd="0" destOrd="0" presId="urn:microsoft.com/office/officeart/2005/8/layout/hProcess4"/>
    <dgm:cxn modelId="{121E0D9B-968C-44E2-BFD2-666ADDC77B40}" type="presOf" srcId="{7967EA79-B53D-41B5-8AFC-8FF459D1C3FA}" destId="{86B1E941-A437-40C4-BBCD-68AA56135742}" srcOrd="0" destOrd="0" presId="urn:microsoft.com/office/officeart/2005/8/layout/hProcess4"/>
    <dgm:cxn modelId="{7CC288BB-E093-4D8A-8422-6752A5D197B3}" type="presOf" srcId="{3E7E5A88-3BCF-4074-9F6F-C7ECFAD2D4C3}" destId="{6F42F081-AAEB-4692-8600-37AE43DD3019}" srcOrd="0" destOrd="0" presId="urn:microsoft.com/office/officeart/2005/8/layout/hProcess4"/>
    <dgm:cxn modelId="{FC9818C4-EAEA-41BC-8DD3-8F28813163A8}" type="presOf" srcId="{F3B9196B-9B58-40AE-8B8B-D95E6F9CDE10}" destId="{BB99E513-C121-4C9D-BA5A-1271CBCC3F7F}" srcOrd="0" destOrd="0" presId="urn:microsoft.com/office/officeart/2005/8/layout/hProcess4"/>
    <dgm:cxn modelId="{679DF7C6-73E4-4F1D-B305-8E45F5C3C370}" srcId="{F2041037-3839-424A-AABD-7ACFAE784261}" destId="{FA148781-D1E0-44E0-9BFE-11C516379E6E}" srcOrd="0" destOrd="0" parTransId="{9C3407D9-401A-48D9-A953-83077DE1FF2C}" sibTransId="{71CA5118-9908-4765-82B0-95AB8F2F08B7}"/>
    <dgm:cxn modelId="{6B5C22D4-8206-4EE7-B421-6EA41180B322}" srcId="{7967EA79-B53D-41B5-8AFC-8FF459D1C3FA}" destId="{BEB6A822-F7E6-4994-AB6A-DF46214DA6BE}" srcOrd="2" destOrd="0" parTransId="{5F564ECF-3BA8-4BCA-8920-A1B09669E2A5}" sibTransId="{190EBBD3-1070-47AD-8992-604C3E36672A}"/>
    <dgm:cxn modelId="{611B80D9-108C-472D-B8C9-B0A0B1705708}" srcId="{7967EA79-B53D-41B5-8AFC-8FF459D1C3FA}" destId="{3E7E5A88-3BCF-4074-9F6F-C7ECFAD2D4C3}" srcOrd="0" destOrd="0" parTransId="{4E9A6A95-4833-44A5-9C1C-ACA66B821714}" sibTransId="{F3B9196B-9B58-40AE-8B8B-D95E6F9CDE10}"/>
    <dgm:cxn modelId="{7F9C3BDE-1D92-4347-8B0F-CB857D5BE011}" type="presOf" srcId="{FA148781-D1E0-44E0-9BFE-11C516379E6E}" destId="{0B3A57CD-DBA3-4BD3-B956-8DA172C1F1CE}" srcOrd="1" destOrd="0" presId="urn:microsoft.com/office/officeart/2005/8/layout/hProcess4"/>
    <dgm:cxn modelId="{5C008FDF-F95A-4018-A147-7D106AD4DDB3}" srcId="{7967EA79-B53D-41B5-8AFC-8FF459D1C3FA}" destId="{F2041037-3839-424A-AABD-7ACFAE784261}" srcOrd="1" destOrd="0" parTransId="{BAB84313-8684-40C9-84AC-93CECE4DCF90}" sibTransId="{06EA6F34-4A30-46F1-B12B-DD1326454953}"/>
    <dgm:cxn modelId="{DD76A4F1-E19D-4254-A5BB-400C53BFE539}" type="presOf" srcId="{F2041037-3839-424A-AABD-7ACFAE784261}" destId="{17F5782C-8FD2-4CAE-A897-2BA1D336788C}" srcOrd="0" destOrd="0" presId="urn:microsoft.com/office/officeart/2005/8/layout/hProcess4"/>
    <dgm:cxn modelId="{3DBAEFF4-E4CE-4200-B063-55AEB677581F}" type="presOf" srcId="{A3BDAE0B-F4DF-404F-A2A0-044011CD0D2A}" destId="{D823A99C-31D0-48DA-9F75-F016F71092D2}" srcOrd="0" destOrd="1" presId="urn:microsoft.com/office/officeart/2005/8/layout/hProcess4"/>
    <dgm:cxn modelId="{D14FACEA-EA94-44AE-BC28-C524C0404F46}" type="presParOf" srcId="{86B1E941-A437-40C4-BBCD-68AA56135742}" destId="{10D4C035-717A-4A1D-8B0D-14FA10B18E2E}" srcOrd="0" destOrd="0" presId="urn:microsoft.com/office/officeart/2005/8/layout/hProcess4"/>
    <dgm:cxn modelId="{875B0048-2601-4EDD-AEE4-F910E45FF0EE}" type="presParOf" srcId="{86B1E941-A437-40C4-BBCD-68AA56135742}" destId="{5FFA655E-A8DF-4D58-8C78-D585132D54AB}" srcOrd="1" destOrd="0" presId="urn:microsoft.com/office/officeart/2005/8/layout/hProcess4"/>
    <dgm:cxn modelId="{B4178A2D-E05B-44E8-980A-E0E435D80810}" type="presParOf" srcId="{86B1E941-A437-40C4-BBCD-68AA56135742}" destId="{0A3CF99D-6D10-4AD7-A00C-0702A2602155}" srcOrd="2" destOrd="0" presId="urn:microsoft.com/office/officeart/2005/8/layout/hProcess4"/>
    <dgm:cxn modelId="{D0B614D0-7763-4495-9E6B-B7E72071F0B0}" type="presParOf" srcId="{0A3CF99D-6D10-4AD7-A00C-0702A2602155}" destId="{C567CE9D-B469-4262-80E7-AC2E51D88342}" srcOrd="0" destOrd="0" presId="urn:microsoft.com/office/officeart/2005/8/layout/hProcess4"/>
    <dgm:cxn modelId="{6E3FEBC5-3E68-43F4-A869-47DA8887A7A8}" type="presParOf" srcId="{C567CE9D-B469-4262-80E7-AC2E51D88342}" destId="{F409115F-2594-402B-BD71-B1631EFD33B0}" srcOrd="0" destOrd="0" presId="urn:microsoft.com/office/officeart/2005/8/layout/hProcess4"/>
    <dgm:cxn modelId="{45473A5C-F40F-44DB-B6FE-46EE25CB4CF0}" type="presParOf" srcId="{C567CE9D-B469-4262-80E7-AC2E51D88342}" destId="{DEA78109-966D-464F-AD64-47C94A404D2E}" srcOrd="1" destOrd="0" presId="urn:microsoft.com/office/officeart/2005/8/layout/hProcess4"/>
    <dgm:cxn modelId="{23B2B5DE-7EC3-4911-8495-D5F867576ECE}" type="presParOf" srcId="{C567CE9D-B469-4262-80E7-AC2E51D88342}" destId="{E55AB150-DBD6-4AAE-87D2-7D9D4F43D7A1}" srcOrd="2" destOrd="0" presId="urn:microsoft.com/office/officeart/2005/8/layout/hProcess4"/>
    <dgm:cxn modelId="{3B7E26B2-D392-4FA2-A8B4-A45AE1211B1B}" type="presParOf" srcId="{C567CE9D-B469-4262-80E7-AC2E51D88342}" destId="{6F42F081-AAEB-4692-8600-37AE43DD3019}" srcOrd="3" destOrd="0" presId="urn:microsoft.com/office/officeart/2005/8/layout/hProcess4"/>
    <dgm:cxn modelId="{8976B4EE-4681-44BE-ABD0-37C2A7D2E7AA}" type="presParOf" srcId="{C567CE9D-B469-4262-80E7-AC2E51D88342}" destId="{57B7D02B-29ED-4E66-AC22-8BF6F12950F1}" srcOrd="4" destOrd="0" presId="urn:microsoft.com/office/officeart/2005/8/layout/hProcess4"/>
    <dgm:cxn modelId="{53F6DC78-EB4E-473D-9D84-6970CA01DFD1}" type="presParOf" srcId="{0A3CF99D-6D10-4AD7-A00C-0702A2602155}" destId="{BB99E513-C121-4C9D-BA5A-1271CBCC3F7F}" srcOrd="1" destOrd="0" presId="urn:microsoft.com/office/officeart/2005/8/layout/hProcess4"/>
    <dgm:cxn modelId="{76BDB9C2-A57A-494F-9562-ED620FE5FA49}" type="presParOf" srcId="{0A3CF99D-6D10-4AD7-A00C-0702A2602155}" destId="{36AAF6F5-5E13-45F6-9860-C62FEA6218B0}" srcOrd="2" destOrd="0" presId="urn:microsoft.com/office/officeart/2005/8/layout/hProcess4"/>
    <dgm:cxn modelId="{F9B84B5F-2B8C-420D-96A8-2C66367D45DA}" type="presParOf" srcId="{36AAF6F5-5E13-45F6-9860-C62FEA6218B0}" destId="{42C6A151-2360-455F-82D6-652674AF54C5}" srcOrd="0" destOrd="0" presId="urn:microsoft.com/office/officeart/2005/8/layout/hProcess4"/>
    <dgm:cxn modelId="{14D1EF68-1003-474E-B0EF-5118C7C5126F}" type="presParOf" srcId="{36AAF6F5-5E13-45F6-9860-C62FEA6218B0}" destId="{4ECE3D15-F48F-4165-9FE5-51913130C888}" srcOrd="1" destOrd="0" presId="urn:microsoft.com/office/officeart/2005/8/layout/hProcess4"/>
    <dgm:cxn modelId="{ECD86DB7-485E-4C58-8F6F-0B72D4A6C9AE}" type="presParOf" srcId="{36AAF6F5-5E13-45F6-9860-C62FEA6218B0}" destId="{0B3A57CD-DBA3-4BD3-B956-8DA172C1F1CE}" srcOrd="2" destOrd="0" presId="urn:microsoft.com/office/officeart/2005/8/layout/hProcess4"/>
    <dgm:cxn modelId="{9C49D36E-A264-4974-9708-973BC02C1ED4}" type="presParOf" srcId="{36AAF6F5-5E13-45F6-9860-C62FEA6218B0}" destId="{17F5782C-8FD2-4CAE-A897-2BA1D336788C}" srcOrd="3" destOrd="0" presId="urn:microsoft.com/office/officeart/2005/8/layout/hProcess4"/>
    <dgm:cxn modelId="{E921FC67-0BF6-4A9E-B28B-79855376DBA4}" type="presParOf" srcId="{36AAF6F5-5E13-45F6-9860-C62FEA6218B0}" destId="{B9A0A6F5-C8FB-4132-BF04-1DE977238E04}" srcOrd="4" destOrd="0" presId="urn:microsoft.com/office/officeart/2005/8/layout/hProcess4"/>
    <dgm:cxn modelId="{E8F8321B-074F-4C9C-AD11-702570CC521F}" type="presParOf" srcId="{0A3CF99D-6D10-4AD7-A00C-0702A2602155}" destId="{7926CC31-2EE6-44EC-A1B0-EFFF116BAAC4}" srcOrd="3" destOrd="0" presId="urn:microsoft.com/office/officeart/2005/8/layout/hProcess4"/>
    <dgm:cxn modelId="{3915CC54-A0AD-46CE-A0FB-EB4907FC57A8}" type="presParOf" srcId="{0A3CF99D-6D10-4AD7-A00C-0702A2602155}" destId="{D23B435F-A22E-4992-B400-D4216CCFF124}" srcOrd="4" destOrd="0" presId="urn:microsoft.com/office/officeart/2005/8/layout/hProcess4"/>
    <dgm:cxn modelId="{87A5B95B-1D62-494B-AFF5-274E6BA54347}" type="presParOf" srcId="{D23B435F-A22E-4992-B400-D4216CCFF124}" destId="{E41D83A5-690F-4260-B1F1-A421E9FA3928}" srcOrd="0" destOrd="0" presId="urn:microsoft.com/office/officeart/2005/8/layout/hProcess4"/>
    <dgm:cxn modelId="{EC138E10-6AD0-4ECF-A589-07132D9BAA93}" type="presParOf" srcId="{D23B435F-A22E-4992-B400-D4216CCFF124}" destId="{D823A99C-31D0-48DA-9F75-F016F71092D2}" srcOrd="1" destOrd="0" presId="urn:microsoft.com/office/officeart/2005/8/layout/hProcess4"/>
    <dgm:cxn modelId="{2F570B32-B356-42BE-9ED2-6A7BF69F9C12}" type="presParOf" srcId="{D23B435F-A22E-4992-B400-D4216CCFF124}" destId="{A2B94559-860E-42C0-91BC-BF9BDFC01CB9}" srcOrd="2" destOrd="0" presId="urn:microsoft.com/office/officeart/2005/8/layout/hProcess4"/>
    <dgm:cxn modelId="{FAD0685A-7CFA-445B-ADD5-BE0A5C919395}" type="presParOf" srcId="{D23B435F-A22E-4992-B400-D4216CCFF124}" destId="{ADB87474-E4B2-446A-AB92-88F77D15C5A0}" srcOrd="3" destOrd="0" presId="urn:microsoft.com/office/officeart/2005/8/layout/hProcess4"/>
    <dgm:cxn modelId="{9D02129F-6666-49A6-BAB4-E48B2DCDEFDD}" type="presParOf" srcId="{D23B435F-A22E-4992-B400-D4216CCFF124}" destId="{5F001F5F-0F33-439F-A63E-EB5D175A8429}"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78109-966D-464F-AD64-47C94A404D2E}">
      <dsp:nvSpPr>
        <dsp:cNvPr id="0" name=""/>
        <dsp:cNvSpPr/>
      </dsp:nvSpPr>
      <dsp:spPr>
        <a:xfrm>
          <a:off x="68" y="1355297"/>
          <a:ext cx="1997434" cy="16474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6384 articles</a:t>
          </a:r>
          <a:endParaRPr lang="en-SG" sz="2300" kern="1200" dirty="0"/>
        </a:p>
      </dsp:txBody>
      <dsp:txXfrm>
        <a:off x="37981" y="1393210"/>
        <a:ext cx="1921608" cy="1218611"/>
      </dsp:txXfrm>
    </dsp:sp>
    <dsp:sp modelId="{BB99E513-C121-4C9D-BA5A-1271CBCC3F7F}">
      <dsp:nvSpPr>
        <dsp:cNvPr id="0" name=""/>
        <dsp:cNvSpPr/>
      </dsp:nvSpPr>
      <dsp:spPr>
        <a:xfrm>
          <a:off x="1138477" y="1804785"/>
          <a:ext cx="2118426" cy="2118426"/>
        </a:xfrm>
        <a:prstGeom prst="leftCircularArrow">
          <a:avLst>
            <a:gd name="adj1" fmla="val 2759"/>
            <a:gd name="adj2" fmla="val 336377"/>
            <a:gd name="adj3" fmla="val 2111887"/>
            <a:gd name="adj4" fmla="val 9024489"/>
            <a:gd name="adj5" fmla="val 321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F42F081-AAEB-4692-8600-37AE43DD3019}">
      <dsp:nvSpPr>
        <dsp:cNvPr id="0" name=""/>
        <dsp:cNvSpPr/>
      </dsp:nvSpPr>
      <dsp:spPr>
        <a:xfrm>
          <a:off x="443943" y="2649734"/>
          <a:ext cx="1775497" cy="7060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SG" sz="2100" kern="1200" dirty="0"/>
            <a:t>Original Data</a:t>
          </a:r>
        </a:p>
      </dsp:txBody>
      <dsp:txXfrm>
        <a:off x="464623" y="2670414"/>
        <a:ext cx="1734137" cy="664696"/>
      </dsp:txXfrm>
    </dsp:sp>
    <dsp:sp modelId="{4ECE3D15-F48F-4165-9FE5-51913130C888}">
      <dsp:nvSpPr>
        <dsp:cNvPr id="0" name=""/>
        <dsp:cNvSpPr/>
      </dsp:nvSpPr>
      <dsp:spPr>
        <a:xfrm>
          <a:off x="2497748" y="1355297"/>
          <a:ext cx="1997434" cy="16474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SG" sz="2300" kern="1200" dirty="0"/>
            <a:t>214 relations from 231 sentences</a:t>
          </a:r>
        </a:p>
      </dsp:txBody>
      <dsp:txXfrm>
        <a:off x="2535661" y="1746238"/>
        <a:ext cx="1921608" cy="1218611"/>
      </dsp:txXfrm>
    </dsp:sp>
    <dsp:sp modelId="{7926CC31-2EE6-44EC-A1B0-EFFF116BAAC4}">
      <dsp:nvSpPr>
        <dsp:cNvPr id="0" name=""/>
        <dsp:cNvSpPr/>
      </dsp:nvSpPr>
      <dsp:spPr>
        <a:xfrm>
          <a:off x="3619511" y="370252"/>
          <a:ext cx="2373653" cy="2373653"/>
        </a:xfrm>
        <a:prstGeom prst="circularArrow">
          <a:avLst>
            <a:gd name="adj1" fmla="val 2462"/>
            <a:gd name="adj2" fmla="val 298144"/>
            <a:gd name="adj3" fmla="val 19526345"/>
            <a:gd name="adj4" fmla="val 12575511"/>
            <a:gd name="adj5" fmla="val 287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7F5782C-8FD2-4CAE-A897-2BA1D336788C}">
      <dsp:nvSpPr>
        <dsp:cNvPr id="0" name=""/>
        <dsp:cNvSpPr/>
      </dsp:nvSpPr>
      <dsp:spPr>
        <a:xfrm>
          <a:off x="2941622" y="1002268"/>
          <a:ext cx="1775497" cy="7060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SG" sz="2100" kern="1200" dirty="0"/>
            <a:t>Extracted Data</a:t>
          </a:r>
        </a:p>
      </dsp:txBody>
      <dsp:txXfrm>
        <a:off x="2962302" y="1022948"/>
        <a:ext cx="1734137" cy="664696"/>
      </dsp:txXfrm>
    </dsp:sp>
    <dsp:sp modelId="{D823A99C-31D0-48DA-9F75-F016F71092D2}">
      <dsp:nvSpPr>
        <dsp:cNvPr id="0" name=""/>
        <dsp:cNvSpPr/>
      </dsp:nvSpPr>
      <dsp:spPr>
        <a:xfrm>
          <a:off x="4995428" y="1355297"/>
          <a:ext cx="1997434" cy="16474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SG" sz="2300" kern="1200" dirty="0"/>
            <a:t>170 relations</a:t>
          </a:r>
        </a:p>
        <a:p>
          <a:pPr marL="228600" lvl="1" indent="-228600" algn="l" defTabSz="1022350">
            <a:lnSpc>
              <a:spcPct val="90000"/>
            </a:lnSpc>
            <a:spcBef>
              <a:spcPct val="0"/>
            </a:spcBef>
            <a:spcAft>
              <a:spcPct val="15000"/>
            </a:spcAft>
            <a:buChar char="•"/>
          </a:pPr>
          <a:r>
            <a:rPr lang="en-SG" sz="2300" kern="1200" dirty="0"/>
            <a:t>335 nodes</a:t>
          </a:r>
        </a:p>
      </dsp:txBody>
      <dsp:txXfrm>
        <a:off x="5033341" y="1393210"/>
        <a:ext cx="1921608" cy="1218611"/>
      </dsp:txXfrm>
    </dsp:sp>
    <dsp:sp modelId="{ADB87474-E4B2-446A-AB92-88F77D15C5A0}">
      <dsp:nvSpPr>
        <dsp:cNvPr id="0" name=""/>
        <dsp:cNvSpPr/>
      </dsp:nvSpPr>
      <dsp:spPr>
        <a:xfrm>
          <a:off x="5439302" y="2649734"/>
          <a:ext cx="1775497" cy="7060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SG" sz="2100" kern="1200" dirty="0"/>
            <a:t>Cleaned Relations</a:t>
          </a:r>
        </a:p>
      </dsp:txBody>
      <dsp:txXfrm>
        <a:off x="5459982" y="2670414"/>
        <a:ext cx="1734137" cy="66469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6B042C-875E-4FE1-860A-13516284C6BA}"/>
              </a:ext>
            </a:extLst>
          </p:cNvPr>
          <p:cNvSpPr>
            <a:spLocks noGrp="1"/>
          </p:cNvSpPr>
          <p:nvPr>
            <p:ph type="hdr" sz="quarter"/>
          </p:nvPr>
        </p:nvSpPr>
        <p:spPr>
          <a:xfrm>
            <a:off x="5" y="5"/>
            <a:ext cx="4434619" cy="734584"/>
          </a:xfrm>
          <a:prstGeom prst="rect">
            <a:avLst/>
          </a:prstGeom>
        </p:spPr>
        <p:txBody>
          <a:bodyPr vert="horz" lIns="130144" tIns="65074" rIns="130144" bIns="65074" rtlCol="0"/>
          <a:lstStyle>
            <a:lvl1pPr algn="l">
              <a:defRPr sz="2000"/>
            </a:lvl1pPr>
          </a:lstStyle>
          <a:p>
            <a:endParaRPr lang="en-SG"/>
          </a:p>
        </p:txBody>
      </p:sp>
      <p:sp>
        <p:nvSpPr>
          <p:cNvPr id="3" name="Date Placeholder 2">
            <a:extLst>
              <a:ext uri="{FF2B5EF4-FFF2-40B4-BE49-F238E27FC236}">
                <a16:creationId xmlns:a16="http://schemas.microsoft.com/office/drawing/2014/main" id="{A759F62F-F458-4CEA-B5C0-8CE56EDDED72}"/>
              </a:ext>
            </a:extLst>
          </p:cNvPr>
          <p:cNvSpPr>
            <a:spLocks noGrp="1"/>
          </p:cNvSpPr>
          <p:nvPr>
            <p:ph type="dt" sz="quarter" idx="1"/>
          </p:nvPr>
        </p:nvSpPr>
        <p:spPr>
          <a:xfrm>
            <a:off x="5797712" y="5"/>
            <a:ext cx="4434615" cy="734584"/>
          </a:xfrm>
          <a:prstGeom prst="rect">
            <a:avLst/>
          </a:prstGeom>
        </p:spPr>
        <p:txBody>
          <a:bodyPr vert="horz" lIns="130144" tIns="65074" rIns="130144" bIns="65074" rtlCol="0"/>
          <a:lstStyle>
            <a:lvl1pPr algn="r">
              <a:defRPr sz="2000"/>
            </a:lvl1pPr>
          </a:lstStyle>
          <a:p>
            <a:fld id="{E238A188-91A2-4E01-9E96-2F1FEC9A01E6}" type="datetimeFigureOut">
              <a:rPr lang="en-SG" smtClean="0"/>
              <a:t>8/2/2023</a:t>
            </a:fld>
            <a:endParaRPr lang="en-SG"/>
          </a:p>
        </p:txBody>
      </p:sp>
      <p:sp>
        <p:nvSpPr>
          <p:cNvPr id="4" name="Footer Placeholder 3">
            <a:extLst>
              <a:ext uri="{FF2B5EF4-FFF2-40B4-BE49-F238E27FC236}">
                <a16:creationId xmlns:a16="http://schemas.microsoft.com/office/drawing/2014/main" id="{3A64453C-25FB-449C-B5A1-21A94DE332E8}"/>
              </a:ext>
            </a:extLst>
          </p:cNvPr>
          <p:cNvSpPr>
            <a:spLocks noGrp="1"/>
          </p:cNvSpPr>
          <p:nvPr>
            <p:ph type="ftr" sz="quarter" idx="2"/>
          </p:nvPr>
        </p:nvSpPr>
        <p:spPr>
          <a:xfrm>
            <a:off x="5" y="13927569"/>
            <a:ext cx="4434619" cy="734584"/>
          </a:xfrm>
          <a:prstGeom prst="rect">
            <a:avLst/>
          </a:prstGeom>
        </p:spPr>
        <p:txBody>
          <a:bodyPr vert="horz" lIns="130144" tIns="65074" rIns="130144" bIns="65074" rtlCol="0" anchor="b"/>
          <a:lstStyle>
            <a:lvl1pPr algn="l">
              <a:defRPr sz="2000"/>
            </a:lvl1pPr>
          </a:lstStyle>
          <a:p>
            <a:endParaRPr lang="en-SG"/>
          </a:p>
        </p:txBody>
      </p:sp>
      <p:sp>
        <p:nvSpPr>
          <p:cNvPr id="5" name="Slide Number Placeholder 4">
            <a:extLst>
              <a:ext uri="{FF2B5EF4-FFF2-40B4-BE49-F238E27FC236}">
                <a16:creationId xmlns:a16="http://schemas.microsoft.com/office/drawing/2014/main" id="{55C985B2-F601-421F-A633-2D022E1E3718}"/>
              </a:ext>
            </a:extLst>
          </p:cNvPr>
          <p:cNvSpPr>
            <a:spLocks noGrp="1"/>
          </p:cNvSpPr>
          <p:nvPr>
            <p:ph type="sldNum" sz="quarter" idx="3"/>
          </p:nvPr>
        </p:nvSpPr>
        <p:spPr>
          <a:xfrm>
            <a:off x="5797712" y="13927569"/>
            <a:ext cx="4434615" cy="734584"/>
          </a:xfrm>
          <a:prstGeom prst="rect">
            <a:avLst/>
          </a:prstGeom>
        </p:spPr>
        <p:txBody>
          <a:bodyPr vert="horz" lIns="130144" tIns="65074" rIns="130144" bIns="65074" rtlCol="0" anchor="b"/>
          <a:lstStyle>
            <a:lvl1pPr algn="r">
              <a:defRPr sz="2000"/>
            </a:lvl1pPr>
          </a:lstStyle>
          <a:p>
            <a:fld id="{782C6BD7-FA3C-4F30-9EFF-4ACF7C15B017}" type="slidenum">
              <a:rPr lang="en-SG" smtClean="0"/>
              <a:t>‹#›</a:t>
            </a:fld>
            <a:endParaRPr lang="en-SG"/>
          </a:p>
        </p:txBody>
      </p:sp>
    </p:spTree>
    <p:extLst>
      <p:ext uri="{BB962C8B-B14F-4D97-AF65-F5344CB8AC3E}">
        <p14:creationId xmlns:p14="http://schemas.microsoft.com/office/powerpoint/2010/main" val="38326057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434999" cy="735654"/>
          </a:xfrm>
          <a:prstGeom prst="rect">
            <a:avLst/>
          </a:prstGeom>
        </p:spPr>
        <p:txBody>
          <a:bodyPr vert="horz" lIns="141015" tIns="70506" rIns="141015" bIns="70506" rtlCol="0"/>
          <a:lstStyle>
            <a:lvl1pPr algn="l">
              <a:defRPr sz="2000"/>
            </a:lvl1pPr>
          </a:lstStyle>
          <a:p>
            <a:endParaRPr lang="en-SG"/>
          </a:p>
        </p:txBody>
      </p:sp>
      <p:sp>
        <p:nvSpPr>
          <p:cNvPr id="3" name="Date Placeholder 2"/>
          <p:cNvSpPr>
            <a:spLocks noGrp="1"/>
          </p:cNvSpPr>
          <p:nvPr>
            <p:ph type="dt" idx="1"/>
          </p:nvPr>
        </p:nvSpPr>
        <p:spPr>
          <a:xfrm>
            <a:off x="5797246" y="2"/>
            <a:ext cx="4434999" cy="735654"/>
          </a:xfrm>
          <a:prstGeom prst="rect">
            <a:avLst/>
          </a:prstGeom>
        </p:spPr>
        <p:txBody>
          <a:bodyPr vert="horz" lIns="141015" tIns="70506" rIns="141015" bIns="70506" rtlCol="0"/>
          <a:lstStyle>
            <a:lvl1pPr algn="r">
              <a:defRPr sz="2000"/>
            </a:lvl1pPr>
          </a:lstStyle>
          <a:p>
            <a:fld id="{44337A42-5D34-4F72-8CA3-09580D9F2949}" type="datetimeFigureOut">
              <a:rPr lang="en-SG" smtClean="0"/>
              <a:t>8/2/2023</a:t>
            </a:fld>
            <a:endParaRPr lang="en-SG"/>
          </a:p>
        </p:txBody>
      </p:sp>
      <p:sp>
        <p:nvSpPr>
          <p:cNvPr id="4" name="Slide Image Placeholder 3"/>
          <p:cNvSpPr>
            <a:spLocks noGrp="1" noRot="1" noChangeAspect="1"/>
          </p:cNvSpPr>
          <p:nvPr>
            <p:ph type="sldImg" idx="2"/>
          </p:nvPr>
        </p:nvSpPr>
        <p:spPr>
          <a:xfrm>
            <a:off x="717550" y="1831975"/>
            <a:ext cx="8799513" cy="4949825"/>
          </a:xfrm>
          <a:prstGeom prst="rect">
            <a:avLst/>
          </a:prstGeom>
          <a:noFill/>
          <a:ln w="12700">
            <a:solidFill>
              <a:prstClr val="black"/>
            </a:solidFill>
          </a:ln>
        </p:spPr>
        <p:txBody>
          <a:bodyPr vert="horz" lIns="141015" tIns="70506" rIns="141015" bIns="70506" rtlCol="0" anchor="ctr"/>
          <a:lstStyle/>
          <a:p>
            <a:endParaRPr lang="en-SG"/>
          </a:p>
        </p:txBody>
      </p:sp>
      <p:sp>
        <p:nvSpPr>
          <p:cNvPr id="5" name="Notes Placeholder 4"/>
          <p:cNvSpPr>
            <a:spLocks noGrp="1"/>
          </p:cNvSpPr>
          <p:nvPr>
            <p:ph type="body" sz="quarter" idx="3"/>
          </p:nvPr>
        </p:nvSpPr>
        <p:spPr>
          <a:xfrm>
            <a:off x="1023467" y="7056163"/>
            <a:ext cx="8187687" cy="5773222"/>
          </a:xfrm>
          <a:prstGeom prst="rect">
            <a:avLst/>
          </a:prstGeom>
        </p:spPr>
        <p:txBody>
          <a:bodyPr vert="horz" lIns="141015" tIns="70506" rIns="141015" bIns="7050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13926503"/>
            <a:ext cx="4434999" cy="735653"/>
          </a:xfrm>
          <a:prstGeom prst="rect">
            <a:avLst/>
          </a:prstGeom>
        </p:spPr>
        <p:txBody>
          <a:bodyPr vert="horz" lIns="141015" tIns="70506" rIns="141015" bIns="70506" rtlCol="0" anchor="b"/>
          <a:lstStyle>
            <a:lvl1pPr algn="l">
              <a:defRPr sz="2000"/>
            </a:lvl1pPr>
          </a:lstStyle>
          <a:p>
            <a:endParaRPr lang="en-SG"/>
          </a:p>
        </p:txBody>
      </p:sp>
      <p:sp>
        <p:nvSpPr>
          <p:cNvPr id="7" name="Slide Number Placeholder 6"/>
          <p:cNvSpPr>
            <a:spLocks noGrp="1"/>
          </p:cNvSpPr>
          <p:nvPr>
            <p:ph type="sldNum" sz="quarter" idx="5"/>
          </p:nvPr>
        </p:nvSpPr>
        <p:spPr>
          <a:xfrm>
            <a:off x="5797246" y="13926503"/>
            <a:ext cx="4434999" cy="735653"/>
          </a:xfrm>
          <a:prstGeom prst="rect">
            <a:avLst/>
          </a:prstGeom>
        </p:spPr>
        <p:txBody>
          <a:bodyPr vert="horz" lIns="141015" tIns="70506" rIns="141015" bIns="70506" rtlCol="0" anchor="b"/>
          <a:lstStyle>
            <a:lvl1pPr algn="r">
              <a:defRPr sz="2000"/>
            </a:lvl1pPr>
          </a:lstStyle>
          <a:p>
            <a:fld id="{BB238EFF-FC20-425D-BDF4-B4336E5AC6AD}" type="slidenum">
              <a:rPr lang="en-SG" smtClean="0"/>
              <a:t>‹#›</a:t>
            </a:fld>
            <a:endParaRPr lang="en-SG"/>
          </a:p>
        </p:txBody>
      </p:sp>
    </p:spTree>
    <p:extLst>
      <p:ext uri="{BB962C8B-B14F-4D97-AF65-F5344CB8AC3E}">
        <p14:creationId xmlns:p14="http://schemas.microsoft.com/office/powerpoint/2010/main" val="1185626196"/>
      </p:ext>
    </p:extLst>
  </p:cSld>
  <p:clrMap bg1="lt1" tx1="dk1" bg2="lt2" tx2="dk2" accent1="accent1" accent2="accent2" accent3="accent3" accent4="accent4" accent5="accent5" accent6="accent6" hlink="hlink" folHlink="folHlink"/>
  <p:hf sldNum="0" hdr="0" ftr="0" dt="0"/>
  <p:notesStyle>
    <a:lvl1pPr marL="0" algn="l" defTabSz="914296" rtl="0" eaLnBrk="1" latinLnBrk="0" hangingPunct="1">
      <a:defRPr sz="1200" kern="1200">
        <a:solidFill>
          <a:schemeClr val="tx1"/>
        </a:solidFill>
        <a:latin typeface="+mn-lt"/>
        <a:ea typeface="+mn-ea"/>
        <a:cs typeface="+mn-cs"/>
      </a:defRPr>
    </a:lvl1pPr>
    <a:lvl2pPr marL="457148" algn="l" defTabSz="914296" rtl="0" eaLnBrk="1" latinLnBrk="0" hangingPunct="1">
      <a:defRPr sz="1200" kern="1200">
        <a:solidFill>
          <a:schemeClr val="tx1"/>
        </a:solidFill>
        <a:latin typeface="+mn-lt"/>
        <a:ea typeface="+mn-ea"/>
        <a:cs typeface="+mn-cs"/>
      </a:defRPr>
    </a:lvl2pPr>
    <a:lvl3pPr marL="914296" algn="l" defTabSz="914296" rtl="0" eaLnBrk="1" latinLnBrk="0" hangingPunct="1">
      <a:defRPr sz="1200" kern="1200">
        <a:solidFill>
          <a:schemeClr val="tx1"/>
        </a:solidFill>
        <a:latin typeface="+mn-lt"/>
        <a:ea typeface="+mn-ea"/>
        <a:cs typeface="+mn-cs"/>
      </a:defRPr>
    </a:lvl3pPr>
    <a:lvl4pPr marL="1371444" algn="l" defTabSz="914296" rtl="0" eaLnBrk="1" latinLnBrk="0" hangingPunct="1">
      <a:defRPr sz="1200" kern="1200">
        <a:solidFill>
          <a:schemeClr val="tx1"/>
        </a:solidFill>
        <a:latin typeface="+mn-lt"/>
        <a:ea typeface="+mn-ea"/>
        <a:cs typeface="+mn-cs"/>
      </a:defRPr>
    </a:lvl4pPr>
    <a:lvl5pPr marL="1828592" algn="l" defTabSz="914296" rtl="0" eaLnBrk="1" latinLnBrk="0" hangingPunct="1">
      <a:defRPr sz="1200" kern="1200">
        <a:solidFill>
          <a:schemeClr val="tx1"/>
        </a:solidFill>
        <a:latin typeface="+mn-lt"/>
        <a:ea typeface="+mn-ea"/>
        <a:cs typeface="+mn-cs"/>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marL="0" indent="0">
              <a:buFontTx/>
              <a:buNone/>
            </a:pPr>
            <a:r>
              <a:rPr lang="en-US" dirty="0"/>
              <a:t>To extract the hidden pattern in data to understand the interrelation between factors—in future to establish causality</a:t>
            </a:r>
          </a:p>
          <a:p>
            <a:pPr marL="0" indent="0">
              <a:buFontTx/>
              <a:buNone/>
            </a:pPr>
            <a:endParaRPr lang="en-US" dirty="0"/>
          </a:p>
          <a:p>
            <a:pPr marL="0" indent="0">
              <a:buFontTx/>
              <a:buNone/>
            </a:pPr>
            <a:r>
              <a:rPr lang="en-US" dirty="0"/>
              <a:t>Open Files &amp; Folders:</a:t>
            </a:r>
          </a:p>
          <a:p>
            <a:pPr marL="171450" indent="-171450">
              <a:buFont typeface="Arial" panose="020B0604020202020204" pitchFamily="34" charset="0"/>
              <a:buChar char="•"/>
            </a:pPr>
            <a:r>
              <a:rPr lang="en-US" dirty="0"/>
              <a:t>D:\66 </a:t>
            </a:r>
            <a:r>
              <a:rPr lang="en-US" dirty="0" err="1"/>
              <a:t>CausalMap</a:t>
            </a:r>
            <a:r>
              <a:rPr lang="en-US" dirty="0"/>
              <a:t>\Panasonic-IDS\documentation\20230210 Discussion 01</a:t>
            </a:r>
          </a:p>
          <a:p>
            <a:pPr marL="171450" indent="-171450">
              <a:buFont typeface="Arial" panose="020B0604020202020204" pitchFamily="34" charset="0"/>
              <a:buChar char="•"/>
            </a:pPr>
            <a:r>
              <a:rPr lang="en-US" dirty="0"/>
              <a:t>D:\66 </a:t>
            </a:r>
            <a:r>
              <a:rPr lang="en-US" dirty="0" err="1"/>
              <a:t>CausalMap</a:t>
            </a:r>
            <a:r>
              <a:rPr lang="en-US" dirty="0"/>
              <a:t>\</a:t>
            </a:r>
            <a:r>
              <a:rPr lang="en-US" dirty="0" err="1"/>
              <a:t>SciLit_CausalMap</a:t>
            </a:r>
            <a:r>
              <a:rPr lang="en-US" dirty="0"/>
              <a:t>\visualization\mir</a:t>
            </a:r>
          </a:p>
          <a:p>
            <a:pPr marL="171450" indent="-171450">
              <a:buFont typeface="Arial" panose="020B0604020202020204" pitchFamily="34" charset="0"/>
              <a:buChar char="•"/>
            </a:pPr>
            <a:r>
              <a:rPr lang="en-US"/>
              <a:t>D:\79 Mass\outs\MIR</a:t>
            </a:r>
            <a:endParaRPr lang="en-US" dirty="0"/>
          </a:p>
        </p:txBody>
      </p:sp>
    </p:spTree>
    <p:extLst>
      <p:ext uri="{BB962C8B-B14F-4D97-AF65-F5344CB8AC3E}">
        <p14:creationId xmlns:p14="http://schemas.microsoft.com/office/powerpoint/2010/main" val="3702473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Main impact: </a:t>
            </a:r>
          </a:p>
          <a:p>
            <a:pPr marL="171450" indent="-171450">
              <a:buFont typeface="Arial" panose="020B0604020202020204" pitchFamily="34" charset="0"/>
              <a:buChar char="•"/>
            </a:pPr>
            <a:r>
              <a:rPr lang="en-SG" dirty="0"/>
              <a:t>Extraction not possible for information presented at the back of sequences</a:t>
            </a:r>
          </a:p>
          <a:p>
            <a:pPr marL="171450" marR="0" lvl="0" indent="-1714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Should we re-tokenize and re-run the code?</a:t>
            </a:r>
          </a:p>
          <a:p>
            <a:pPr marL="171450" indent="-171450">
              <a:buFont typeface="Arial" panose="020B0604020202020204" pitchFamily="34" charset="0"/>
              <a:buChar char="•"/>
            </a:pPr>
            <a:endParaRPr lang="en-SG" dirty="0"/>
          </a:p>
        </p:txBody>
      </p:sp>
    </p:spTree>
    <p:extLst>
      <p:ext uri="{BB962C8B-B14F-4D97-AF65-F5344CB8AC3E}">
        <p14:creationId xmlns:p14="http://schemas.microsoft.com/office/powerpoint/2010/main" val="1594434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02014"/>
            <a:r>
              <a:rPr lang="en-SG" dirty="0"/>
              <a:t>Again, #6-7 are viable to deploy, but will need 1-2 weeks to study and adjust to new data</a:t>
            </a:r>
          </a:p>
        </p:txBody>
      </p:sp>
    </p:spTree>
    <p:extLst>
      <p:ext uri="{BB962C8B-B14F-4D97-AF65-F5344CB8AC3E}">
        <p14:creationId xmlns:p14="http://schemas.microsoft.com/office/powerpoint/2010/main" val="1591838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141959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dirty="0"/>
              <a:t>Review timeline given any additional work</a:t>
            </a:r>
          </a:p>
        </p:txBody>
      </p:sp>
    </p:spTree>
    <p:extLst>
      <p:ext uri="{BB962C8B-B14F-4D97-AF65-F5344CB8AC3E}">
        <p14:creationId xmlns:p14="http://schemas.microsoft.com/office/powerpoint/2010/main" val="342724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1302014">
              <a:buFont typeface="Arial" panose="020B0604020202020204" pitchFamily="34" charset="0"/>
              <a:buNone/>
            </a:pPr>
            <a:r>
              <a:rPr lang="en-SG" dirty="0"/>
              <a:t>Other details:</a:t>
            </a:r>
          </a:p>
          <a:p>
            <a:pPr marL="171450" indent="-171450" defTabSz="1302014">
              <a:buFont typeface="Arial" panose="020B0604020202020204" pitchFamily="34" charset="0"/>
              <a:buChar char="•"/>
            </a:pPr>
            <a:r>
              <a:rPr lang="en-US" dirty="0"/>
              <a:t>6384 unique articles, 55354 sentences in total to work with.</a:t>
            </a:r>
          </a:p>
          <a:p>
            <a:pPr marL="171450" indent="-171450" defTabSz="1302014">
              <a:buFont typeface="Arial" panose="020B0604020202020204" pitchFamily="34" charset="0"/>
              <a:buChar char="•"/>
            </a:pPr>
            <a:r>
              <a:rPr lang="en-US" dirty="0"/>
              <a:t>Should we prototype with all the articles or just a subset?</a:t>
            </a:r>
          </a:p>
          <a:p>
            <a:pPr marL="171450" indent="-171450" defTabSz="1302014">
              <a:buFont typeface="Arial" panose="020B0604020202020204" pitchFamily="34" charset="0"/>
              <a:buChar char="•"/>
            </a:pPr>
            <a:r>
              <a:rPr lang="en-US" dirty="0"/>
              <a:t>Are you sure causal relations are the only thing worth </a:t>
            </a:r>
            <a:r>
              <a:rPr lang="en-US" dirty="0" err="1"/>
              <a:t>analysing</a:t>
            </a:r>
            <a:r>
              <a:rPr lang="en-US" dirty="0"/>
              <a:t>? If the aim is to survey current trends and news, I think we need more than causal relations. It’s more of summary, highlight impactful sentences (maybe sentences with a lot of events), and maybe the causal part is a small point to note.</a:t>
            </a:r>
          </a:p>
          <a:p>
            <a:pPr marL="171450" marR="0" lvl="0" indent="-171450" algn="l" defTabSz="130201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dirty="0"/>
              <a:t>Multi-sentence issues</a:t>
            </a:r>
          </a:p>
          <a:p>
            <a:pPr marL="171450" indent="-171450" defTabSz="1302014">
              <a:buFont typeface="Arial" panose="020B0604020202020204" pitchFamily="34" charset="0"/>
              <a:buChar char="•"/>
            </a:pPr>
            <a:endParaRPr lang="en-US" dirty="0"/>
          </a:p>
          <a:p>
            <a:pPr marL="0" indent="0" defTabSz="1302014">
              <a:buFont typeface="Arial" panose="020B0604020202020204" pitchFamily="34" charset="0"/>
              <a:buNone/>
            </a:pPr>
            <a:r>
              <a:rPr lang="en-US" dirty="0"/>
              <a:t>Issues after curating relations (can discuss later):</a:t>
            </a:r>
          </a:p>
          <a:p>
            <a:pPr marL="171450" indent="-171450" defTabSz="1302014">
              <a:buFont typeface="Arial" panose="020B0604020202020204" pitchFamily="34" charset="0"/>
              <a:buChar char="•"/>
            </a:pPr>
            <a:r>
              <a:rPr lang="en-SG" dirty="0"/>
              <a:t>Synonyms/co-reference resolution/generalization issues</a:t>
            </a:r>
          </a:p>
          <a:p>
            <a:endParaRPr lang="en-SG" dirty="0"/>
          </a:p>
        </p:txBody>
      </p:sp>
    </p:spTree>
    <p:extLst>
      <p:ext uri="{BB962C8B-B14F-4D97-AF65-F5344CB8AC3E}">
        <p14:creationId xmlns:p14="http://schemas.microsoft.com/office/powerpoint/2010/main" val="531279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7472" lvl="0" algn="l"/>
            <a:r>
              <a:rPr lang="en-US" b="0" i="0" dirty="0">
                <a:solidFill>
                  <a:srgbClr val="FFFFFF"/>
                </a:solidFill>
                <a:effectLst/>
                <a:latin typeface="-apple-system"/>
              </a:rPr>
              <a:t>1. Create a Causal Chain  (1 to 5 above steps) tuned to Panasonic Database</a:t>
            </a:r>
          </a:p>
          <a:p>
            <a:pPr marL="347472" lvl="0" algn="l"/>
            <a:r>
              <a:rPr lang="en-US" b="0" i="0" dirty="0">
                <a:solidFill>
                  <a:srgbClr val="FFFFFF"/>
                </a:solidFill>
                <a:effectLst/>
                <a:latin typeface="-apple-system"/>
              </a:rPr>
              <a:t>2. Add time aspect to the Causal Chain Time recognition NLP</a:t>
            </a:r>
          </a:p>
          <a:p>
            <a:pPr marL="347472" lvl="0" algn="l"/>
            <a:r>
              <a:rPr lang="en-US" b="0" i="0" dirty="0">
                <a:solidFill>
                  <a:srgbClr val="FFFFFF"/>
                </a:solidFill>
                <a:effectLst/>
                <a:latin typeface="-apple-system"/>
              </a:rPr>
              <a:t>3. Add Sentiment aspect to the Causal Chain  Based on pre-defined sentiment model</a:t>
            </a:r>
          </a:p>
          <a:p>
            <a:endParaRPr lang="en-SG" dirty="0"/>
          </a:p>
        </p:txBody>
      </p:sp>
    </p:spTree>
    <p:extLst>
      <p:ext uri="{BB962C8B-B14F-4D97-AF65-F5344CB8AC3E}">
        <p14:creationId xmlns:p14="http://schemas.microsoft.com/office/powerpoint/2010/main" val="618934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defTabSz="1302014"/>
            <a:endParaRPr lang="en-SG" dirty="0"/>
          </a:p>
        </p:txBody>
      </p:sp>
    </p:spTree>
    <p:extLst>
      <p:ext uri="{BB962C8B-B14F-4D97-AF65-F5344CB8AC3E}">
        <p14:creationId xmlns:p14="http://schemas.microsoft.com/office/powerpoint/2010/main" val="275476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this project, we wish to build and investigate causal graphs for summarization and hypothesis generation.</a:t>
            </a:r>
          </a:p>
          <a:p>
            <a:pPr marL="171450" indent="-171450">
              <a:buFont typeface="Arial" panose="020B0604020202020204" pitchFamily="34" charset="0"/>
              <a:buChar char="•"/>
            </a:pPr>
            <a:r>
              <a:rPr lang="en-SG" dirty="0"/>
              <a:t>In a sense, most of the fundamental tools we are building based on NLP technologies and graph databases are industry agnostic. The investigation and application is the main area that requires tweaking based on business requirements.</a:t>
            </a:r>
          </a:p>
          <a:p>
            <a:pPr marL="171450" indent="-171450">
              <a:buFont typeface="Arial" panose="020B0604020202020204" pitchFamily="34" charset="0"/>
              <a:buChar char="•"/>
            </a:pPr>
            <a:r>
              <a:rPr lang="en-SG" dirty="0"/>
              <a:t>In this project, we are working with Electronics and Supply Chain news. The immediate use cases to summarize causal relations from such news is to (1) summarize current happenings quickly, and (2) using the current chain of events, predict possible outcomes. Such a prediction tool can then be used to send alerts to users for further analysis or action if needed.</a:t>
            </a:r>
          </a:p>
          <a:p>
            <a:pPr marL="171450" indent="-171450">
              <a:buFont typeface="Arial" panose="020B0604020202020204" pitchFamily="34" charset="0"/>
              <a:buChar char="•"/>
            </a:pPr>
            <a:endParaRPr lang="en-SG" dirty="0"/>
          </a:p>
          <a:p>
            <a:pPr marL="171450" indent="-171450">
              <a:buFont typeface="Arial" panose="020B0604020202020204" pitchFamily="34" charset="0"/>
              <a:buChar char="•"/>
            </a:pPr>
            <a:endParaRPr lang="en-SG" dirty="0"/>
          </a:p>
        </p:txBody>
      </p:sp>
    </p:spTree>
    <p:extLst>
      <p:ext uri="{BB962C8B-B14F-4D97-AF65-F5344CB8AC3E}">
        <p14:creationId xmlns:p14="http://schemas.microsoft.com/office/powerpoint/2010/main" val="193796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defTabSz="1302014"/>
            <a:r>
              <a:rPr lang="en-SG" dirty="0"/>
              <a:t>#4 skipped cause too slow</a:t>
            </a:r>
          </a:p>
          <a:p>
            <a:pPr defTabSz="1302014"/>
            <a:r>
              <a:rPr lang="en-SG" dirty="0"/>
              <a:t>#6-7 are viable to deploy, but will need 1-2 weeks to adjust to new data</a:t>
            </a:r>
          </a:p>
        </p:txBody>
      </p:sp>
    </p:spTree>
    <p:extLst>
      <p:ext uri="{BB962C8B-B14F-4D97-AF65-F5344CB8AC3E}">
        <p14:creationId xmlns:p14="http://schemas.microsoft.com/office/powerpoint/2010/main" val="1517517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marL="0" indent="0" defTabSz="1302014">
              <a:buFont typeface="Arial" panose="020B0604020202020204" pitchFamily="34" charset="0"/>
              <a:buNone/>
            </a:pPr>
            <a:r>
              <a:rPr lang="en-SG" dirty="0"/>
              <a:t>Try out:</a:t>
            </a:r>
          </a:p>
          <a:p>
            <a:pPr marL="171450" indent="-171450" defTabSz="1302014">
              <a:buFont typeface="Arial" panose="020B0604020202020204" pitchFamily="34" charset="0"/>
              <a:buChar char="•"/>
            </a:pPr>
            <a:r>
              <a:rPr lang="en-SG" dirty="0"/>
              <a:t>Strict rules: # 2 = Causal, # 3 overlaps with # 5, create other sanity checks with # 1 &amp; # 4</a:t>
            </a:r>
          </a:p>
          <a:p>
            <a:pPr marL="628598" lvl="1" indent="-171450" defTabSz="1302014">
              <a:buFont typeface="Arial" panose="020B0604020202020204" pitchFamily="34" charset="0"/>
              <a:buChar char="•"/>
            </a:pPr>
            <a:r>
              <a:rPr lang="en-SG" dirty="0"/>
              <a:t>Nothing much might be extracted</a:t>
            </a:r>
          </a:p>
          <a:p>
            <a:pPr marL="171450" indent="-171450" defTabSz="1302014">
              <a:buFont typeface="Arial" panose="020B0604020202020204" pitchFamily="34" charset="0"/>
              <a:buChar char="•"/>
            </a:pPr>
            <a:r>
              <a:rPr lang="en-SG" dirty="0"/>
              <a:t>Relaxed rules: # 3 pairs if # 2 = Causal / # 5 any pairs detected / # 4 if verb type is Cause</a:t>
            </a:r>
          </a:p>
          <a:p>
            <a:pPr marL="628598" lvl="1" indent="-171450" defTabSz="1302014">
              <a:buFont typeface="Arial" panose="020B0604020202020204" pitchFamily="34" charset="0"/>
              <a:buChar char="•"/>
            </a:pPr>
            <a:r>
              <a:rPr lang="en-SG" dirty="0"/>
              <a:t>Gibberish might be extracted</a:t>
            </a:r>
          </a:p>
          <a:p>
            <a:pPr marL="0" indent="0" defTabSz="1302014">
              <a:buFont typeface="Arial" panose="020B0604020202020204" pitchFamily="34" charset="0"/>
              <a:buNone/>
            </a:pPr>
            <a:endParaRPr lang="en-SG" dirty="0"/>
          </a:p>
        </p:txBody>
      </p:sp>
    </p:spTree>
    <p:extLst>
      <p:ext uri="{BB962C8B-B14F-4D97-AF65-F5344CB8AC3E}">
        <p14:creationId xmlns:p14="http://schemas.microsoft.com/office/powerpoint/2010/main" val="4025558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582524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From</a:t>
            </a:r>
          </a:p>
          <a:p>
            <a:r>
              <a:rPr lang="en-SG" dirty="0"/>
              <a:t>6384 articles </a:t>
            </a:r>
          </a:p>
          <a:p>
            <a:r>
              <a:rPr lang="en-SG" dirty="0"/>
              <a:t>[Steps 1-4] Extraction &amp; Clean </a:t>
            </a:r>
          </a:p>
          <a:p>
            <a:r>
              <a:rPr lang="en-SG" dirty="0"/>
              <a:t>214 relations</a:t>
            </a:r>
          </a:p>
          <a:p>
            <a:r>
              <a:rPr lang="en-SG" dirty="0"/>
              <a:t>231 sentences</a:t>
            </a:r>
          </a:p>
          <a:p>
            <a:r>
              <a:rPr lang="en-SG" dirty="0" err="1"/>
              <a:t>Avg</a:t>
            </a:r>
            <a:r>
              <a:rPr lang="en-SG" dirty="0"/>
              <a:t> support: 1.079 </a:t>
            </a:r>
          </a:p>
          <a:p>
            <a:r>
              <a:rPr lang="en-SG" dirty="0"/>
              <a:t>[Step 5] Clean &amp; Map </a:t>
            </a:r>
          </a:p>
          <a:p>
            <a:r>
              <a:rPr lang="en-SG" dirty="0"/>
              <a:t>170 relations</a:t>
            </a:r>
          </a:p>
          <a:p>
            <a:endParaRPr lang="en-SG" dirty="0"/>
          </a:p>
          <a:p>
            <a:endParaRPr lang="en-SG" dirty="0"/>
          </a:p>
          <a:p>
            <a:r>
              <a:rPr lang="en-SG" dirty="0"/>
              <a:t>Show nodes: </a:t>
            </a:r>
          </a:p>
          <a:p>
            <a:pPr marL="171450" indent="-171450">
              <a:buFont typeface="Arial" panose="020B0604020202020204" pitchFamily="34" charset="0"/>
              <a:buChar char="•"/>
            </a:pPr>
            <a:r>
              <a:rPr lang="en-SG" dirty="0"/>
              <a:t>Pandemic</a:t>
            </a:r>
          </a:p>
          <a:p>
            <a:pPr marL="171450" indent="-171450">
              <a:buFont typeface="Arial" panose="020B0604020202020204" pitchFamily="34" charset="0"/>
              <a:buChar char="•"/>
            </a:pPr>
            <a:r>
              <a:rPr lang="en-SG" dirty="0"/>
              <a:t>Filtering</a:t>
            </a:r>
          </a:p>
          <a:p>
            <a:pPr marL="171450" indent="-171450">
              <a:buFont typeface="Arial" panose="020B0604020202020204" pitchFamily="34" charset="0"/>
              <a:buChar char="•"/>
            </a:pPr>
            <a:r>
              <a:rPr lang="en-SG" dirty="0"/>
              <a:t>F-193</a:t>
            </a:r>
          </a:p>
        </p:txBody>
      </p:sp>
    </p:spTree>
    <p:extLst>
      <p:ext uri="{BB962C8B-B14F-4D97-AF65-F5344CB8AC3E}">
        <p14:creationId xmlns:p14="http://schemas.microsoft.com/office/powerpoint/2010/main" val="77592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Filtering the graph to show any nodes that contain the word “lockdown” reveals interesting chain of relations: </a:t>
            </a:r>
          </a:p>
          <a:p>
            <a:r>
              <a:rPr lang="en-SG" dirty="0"/>
              <a:t>pandemic </a:t>
            </a:r>
            <a:r>
              <a:rPr lang="en-SG" dirty="0">
                <a:sym typeface="Wingdings" panose="05000000000000000000" pitchFamily="2" charset="2"/>
              </a:rPr>
              <a:t> lockdown  many things</a:t>
            </a:r>
          </a:p>
          <a:p>
            <a:endParaRPr lang="en-SG" dirty="0">
              <a:sym typeface="Wingdings" panose="05000000000000000000" pitchFamily="2" charset="2"/>
            </a:endParaRPr>
          </a:p>
          <a:p>
            <a:r>
              <a:rPr lang="en-SG" dirty="0">
                <a:sym typeface="Wingdings" panose="05000000000000000000" pitchFamily="2" charset="2"/>
              </a:rPr>
              <a:t>A key to producing such a graph is knowing how to group the root nodes by “lockdown”. This is non-trivial, and also requires some brainstorming.</a:t>
            </a:r>
          </a:p>
          <a:p>
            <a:endParaRPr lang="en-SG" dirty="0">
              <a:sym typeface="Wingdings" panose="05000000000000000000" pitchFamily="2" charset="2"/>
            </a:endParaRPr>
          </a:p>
          <a:p>
            <a:r>
              <a:rPr lang="en-SG" dirty="0">
                <a:sym typeface="Wingdings" panose="05000000000000000000" pitchFamily="2" charset="2"/>
              </a:rPr>
              <a:t>The next few slides highlights some issues we need to iron out, for a better extraction…</a:t>
            </a:r>
            <a:endParaRPr lang="en-SG" dirty="0"/>
          </a:p>
        </p:txBody>
      </p:sp>
    </p:spTree>
    <p:extLst>
      <p:ext uri="{BB962C8B-B14F-4D97-AF65-F5344CB8AC3E}">
        <p14:creationId xmlns:p14="http://schemas.microsoft.com/office/powerpoint/2010/main" val="1453595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Why are there these duplicates?</a:t>
            </a:r>
          </a:p>
        </p:txBody>
      </p:sp>
    </p:spTree>
    <p:extLst>
      <p:ext uri="{BB962C8B-B14F-4D97-AF65-F5344CB8AC3E}">
        <p14:creationId xmlns:p14="http://schemas.microsoft.com/office/powerpoint/2010/main" val="708521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Should I remove exactly same sentences (from different articles)? Or ignore/act as if they don’t exist (small sample size anyway)</a:t>
            </a:r>
          </a:p>
        </p:txBody>
      </p:sp>
    </p:spTree>
    <p:extLst>
      <p:ext uri="{BB962C8B-B14F-4D97-AF65-F5344CB8AC3E}">
        <p14:creationId xmlns:p14="http://schemas.microsoft.com/office/powerpoint/2010/main" val="676421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3746" y="1347683"/>
            <a:ext cx="7861604" cy="1597741"/>
          </a:xfrm>
        </p:spPr>
        <p:txBody>
          <a:bodyPr anchor="t"/>
          <a:lstStyle>
            <a:lvl1pPr algn="l">
              <a:defRPr sz="45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53746" y="3138382"/>
            <a:ext cx="7861604" cy="804968"/>
          </a:xfrm>
        </p:spPr>
        <p:txBody>
          <a:bodyPr/>
          <a:lstStyle>
            <a:lvl1pPr marL="0" indent="0" algn="l">
              <a:buNone/>
              <a:defRPr sz="1800">
                <a:solidFill>
                  <a:schemeClr val="bg1"/>
                </a:solidFill>
              </a:defRPr>
            </a:lvl1pPr>
            <a:lvl2pPr marL="342898" indent="0" algn="ctr">
              <a:buNone/>
              <a:defRPr sz="1500"/>
            </a:lvl2pPr>
            <a:lvl3pPr marL="685796" indent="0" algn="ctr">
              <a:buNone/>
              <a:defRPr sz="1350"/>
            </a:lvl3pPr>
            <a:lvl4pPr marL="1028694" indent="0" algn="ctr">
              <a:buNone/>
              <a:defRPr sz="1200"/>
            </a:lvl4pPr>
            <a:lvl5pPr marL="1371592" indent="0" algn="ctr">
              <a:buNone/>
              <a:defRPr sz="1200"/>
            </a:lvl5pPr>
            <a:lvl6pPr marL="1714490" indent="0" algn="ctr">
              <a:buNone/>
              <a:defRPr sz="1200"/>
            </a:lvl6pPr>
            <a:lvl7pPr marL="2057388" indent="0" algn="ctr">
              <a:buNone/>
              <a:defRPr sz="1200"/>
            </a:lvl7pPr>
            <a:lvl8pPr marL="2400286" indent="0" algn="ctr">
              <a:buNone/>
              <a:defRPr sz="1200"/>
            </a:lvl8pPr>
            <a:lvl9pPr marL="2743185" indent="0" algn="ctr">
              <a:buNone/>
              <a:defRPr sz="12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7" name="Text Box 20"/>
          <p:cNvSpPr txBox="1">
            <a:spLocks noChangeArrowheads="1"/>
          </p:cNvSpPr>
          <p:nvPr userDrawn="1"/>
        </p:nvSpPr>
        <p:spPr bwMode="auto">
          <a:xfrm>
            <a:off x="574616" y="4820594"/>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a:solidFill>
                  <a:schemeClr val="bg1"/>
                </a:solidFill>
                <a:latin typeface="Arial" panose="020B0604020202020204" pitchFamily="34" charset="0"/>
                <a:cs typeface="Arial" panose="020B0604020202020204" pitchFamily="34" charset="0"/>
              </a:rPr>
              <a:t>© Copyright National University of Singapore. All Rights Reserved. </a:t>
            </a:r>
          </a:p>
        </p:txBody>
      </p:sp>
      <p:sp>
        <p:nvSpPr>
          <p:cNvPr id="9" name="Rectangle 8"/>
          <p:cNvSpPr/>
          <p:nvPr userDrawn="1"/>
        </p:nvSpPr>
        <p:spPr>
          <a:xfrm>
            <a:off x="0" y="1391383"/>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1746" y="234151"/>
            <a:ext cx="1330200" cy="607622"/>
          </a:xfrm>
          <a:prstGeom prst="rect">
            <a:avLst/>
          </a:prstGeom>
        </p:spPr>
      </p:pic>
    </p:spTree>
    <p:extLst>
      <p:ext uri="{BB962C8B-B14F-4D97-AF65-F5344CB8AC3E}">
        <p14:creationId xmlns:p14="http://schemas.microsoft.com/office/powerpoint/2010/main" val="1855888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8" name="Rectangle 7"/>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569820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273845"/>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34223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8" name="Rectangle 7"/>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5832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282305"/>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9" y="3442099"/>
            <a:ext cx="7886700" cy="1125140"/>
          </a:xfrm>
        </p:spPr>
        <p:txBody>
          <a:bodyPr/>
          <a:lstStyle>
            <a:lvl1pPr marL="0" indent="0">
              <a:buNone/>
              <a:defRPr sz="1800">
                <a:solidFill>
                  <a:schemeClr val="tx1">
                    <a:tint val="75000"/>
                  </a:schemeClr>
                </a:solidFill>
              </a:defRPr>
            </a:lvl1pPr>
            <a:lvl2pPr marL="342898" indent="0">
              <a:buNone/>
              <a:defRPr sz="1500">
                <a:solidFill>
                  <a:schemeClr val="tx1">
                    <a:tint val="75000"/>
                  </a:schemeClr>
                </a:solidFill>
              </a:defRPr>
            </a:lvl2pPr>
            <a:lvl3pPr marL="685796" indent="0">
              <a:buNone/>
              <a:defRPr sz="1350">
                <a:solidFill>
                  <a:schemeClr val="tx1">
                    <a:tint val="75000"/>
                  </a:schemeClr>
                </a:solidFill>
              </a:defRPr>
            </a:lvl3pPr>
            <a:lvl4pPr marL="1028694" indent="0">
              <a:buNone/>
              <a:defRPr sz="1200">
                <a:solidFill>
                  <a:schemeClr val="tx1">
                    <a:tint val="75000"/>
                  </a:schemeClr>
                </a:solidFill>
              </a:defRPr>
            </a:lvl4pPr>
            <a:lvl5pPr marL="1371592" indent="0">
              <a:buNone/>
              <a:defRPr sz="1200">
                <a:solidFill>
                  <a:schemeClr val="tx1">
                    <a:tint val="75000"/>
                  </a:schemeClr>
                </a:solidFill>
              </a:defRPr>
            </a:lvl5pPr>
            <a:lvl6pPr marL="1714490" indent="0">
              <a:buNone/>
              <a:defRPr sz="1200">
                <a:solidFill>
                  <a:schemeClr val="tx1">
                    <a:tint val="75000"/>
                  </a:schemeClr>
                </a:solidFill>
              </a:defRPr>
            </a:lvl6pPr>
            <a:lvl7pPr marL="2057388" indent="0">
              <a:buNone/>
              <a:defRPr sz="1200">
                <a:solidFill>
                  <a:schemeClr val="tx1">
                    <a:tint val="75000"/>
                  </a:schemeClr>
                </a:solidFill>
              </a:defRPr>
            </a:lvl7pPr>
            <a:lvl8pPr marL="2400286" indent="0">
              <a:buNone/>
              <a:defRPr sz="1200">
                <a:solidFill>
                  <a:schemeClr val="tx1">
                    <a:tint val="75000"/>
                  </a:schemeClr>
                </a:solidFill>
              </a:defRPr>
            </a:lvl8pPr>
            <a:lvl9pPr marL="2743185"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8" name="Rectangle 7"/>
          <p:cNvSpPr/>
          <p:nvPr userDrawn="1"/>
        </p:nvSpPr>
        <p:spPr>
          <a:xfrm>
            <a:off x="0" y="2818482"/>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934082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
        <p:nvSpPr>
          <p:cNvPr id="9" name="Rectangle 8"/>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1649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898" indent="0">
              <a:buNone/>
              <a:defRPr sz="1500" b="1"/>
            </a:lvl2pPr>
            <a:lvl3pPr marL="685796" indent="0">
              <a:buNone/>
              <a:defRPr sz="1350" b="1"/>
            </a:lvl3pPr>
            <a:lvl4pPr marL="1028694" indent="0">
              <a:buNone/>
              <a:defRPr sz="1200" b="1"/>
            </a:lvl4pPr>
            <a:lvl5pPr marL="1371592" indent="0">
              <a:buNone/>
              <a:defRPr sz="1200" b="1"/>
            </a:lvl5pPr>
            <a:lvl6pPr marL="1714490" indent="0">
              <a:buNone/>
              <a:defRPr sz="1200" b="1"/>
            </a:lvl6pPr>
            <a:lvl7pPr marL="2057388" indent="0">
              <a:buNone/>
              <a:defRPr sz="1200" b="1"/>
            </a:lvl7pPr>
            <a:lvl8pPr marL="2400286" indent="0">
              <a:buNone/>
              <a:defRPr sz="1200" b="1"/>
            </a:lvl8pPr>
            <a:lvl9pPr marL="2743185"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898" indent="0">
              <a:buNone/>
              <a:defRPr sz="1500" b="1"/>
            </a:lvl2pPr>
            <a:lvl3pPr marL="685796" indent="0">
              <a:buNone/>
              <a:defRPr sz="1350" b="1"/>
            </a:lvl3pPr>
            <a:lvl4pPr marL="1028694" indent="0">
              <a:buNone/>
              <a:defRPr sz="1200" b="1"/>
            </a:lvl4pPr>
            <a:lvl5pPr marL="1371592" indent="0">
              <a:buNone/>
              <a:defRPr sz="1200" b="1"/>
            </a:lvl5pPr>
            <a:lvl6pPr marL="1714490" indent="0">
              <a:buNone/>
              <a:defRPr sz="1200" b="1"/>
            </a:lvl6pPr>
            <a:lvl7pPr marL="2057388" indent="0">
              <a:buNone/>
              <a:defRPr sz="1200" b="1"/>
            </a:lvl7pPr>
            <a:lvl8pPr marL="2400286" indent="0">
              <a:buNone/>
              <a:defRPr sz="1200" b="1"/>
            </a:lvl8pPr>
            <a:lvl9pPr marL="2743185"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C2E482B0-A764-7649-BFD8-7624B53F13A9}" type="slidenum">
              <a:rPr lang="en-GB" smtClean="0"/>
              <a:pPr/>
              <a:t>‹#›</a:t>
            </a:fld>
            <a:endParaRPr lang="en-GB" dirty="0"/>
          </a:p>
        </p:txBody>
      </p:sp>
      <p:sp>
        <p:nvSpPr>
          <p:cNvPr id="11" name="Rectangle 10"/>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28699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144329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023292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2" y="1543051"/>
            <a:ext cx="2949178" cy="2858691"/>
          </a:xfrm>
        </p:spPr>
        <p:txBody>
          <a:bodyPr/>
          <a:lstStyle>
            <a:lvl1pPr marL="0" indent="0">
              <a:buNone/>
              <a:defRPr sz="1200"/>
            </a:lvl1pPr>
            <a:lvl2pPr marL="342898" indent="0">
              <a:buNone/>
              <a:defRPr sz="1050"/>
            </a:lvl2pPr>
            <a:lvl3pPr marL="685796" indent="0">
              <a:buNone/>
              <a:defRPr sz="900"/>
            </a:lvl3pPr>
            <a:lvl4pPr marL="1028694" indent="0">
              <a:buNone/>
              <a:defRPr sz="750"/>
            </a:lvl4pPr>
            <a:lvl5pPr marL="1371592" indent="0">
              <a:buNone/>
              <a:defRPr sz="750"/>
            </a:lvl5pPr>
            <a:lvl6pPr marL="1714490" indent="0">
              <a:buNone/>
              <a:defRPr sz="750"/>
            </a:lvl6pPr>
            <a:lvl7pPr marL="2057388" indent="0">
              <a:buNone/>
              <a:defRPr sz="750"/>
            </a:lvl7pPr>
            <a:lvl8pPr marL="2400286" indent="0">
              <a:buNone/>
              <a:defRPr sz="750"/>
            </a:lvl8pPr>
            <a:lvl9pPr marL="2743185"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
        <p:nvSpPr>
          <p:cNvPr id="9" name="Rectangle 8"/>
          <p:cNvSpPr/>
          <p:nvPr userDrawn="1"/>
        </p:nvSpPr>
        <p:spPr>
          <a:xfrm>
            <a:off x="0" y="883445"/>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7996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898" indent="0">
              <a:buNone/>
              <a:defRPr sz="2100"/>
            </a:lvl2pPr>
            <a:lvl3pPr marL="685796" indent="0">
              <a:buNone/>
              <a:defRPr sz="1800"/>
            </a:lvl3pPr>
            <a:lvl4pPr marL="1028694" indent="0">
              <a:buNone/>
              <a:defRPr sz="1500"/>
            </a:lvl4pPr>
            <a:lvl5pPr marL="1371592" indent="0">
              <a:buNone/>
              <a:defRPr sz="1500"/>
            </a:lvl5pPr>
            <a:lvl6pPr marL="1714490" indent="0">
              <a:buNone/>
              <a:defRPr sz="1500"/>
            </a:lvl6pPr>
            <a:lvl7pPr marL="2057388" indent="0">
              <a:buNone/>
              <a:defRPr sz="1500"/>
            </a:lvl7pPr>
            <a:lvl8pPr marL="2400286" indent="0">
              <a:buNone/>
              <a:defRPr sz="1500"/>
            </a:lvl8pPr>
            <a:lvl9pPr marL="2743185"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2" y="1543051"/>
            <a:ext cx="2949178" cy="2858691"/>
          </a:xfrm>
        </p:spPr>
        <p:txBody>
          <a:bodyPr/>
          <a:lstStyle>
            <a:lvl1pPr marL="0" indent="0">
              <a:buNone/>
              <a:defRPr sz="1200"/>
            </a:lvl1pPr>
            <a:lvl2pPr marL="342898" indent="0">
              <a:buNone/>
              <a:defRPr sz="1050"/>
            </a:lvl2pPr>
            <a:lvl3pPr marL="685796" indent="0">
              <a:buNone/>
              <a:defRPr sz="900"/>
            </a:lvl3pPr>
            <a:lvl4pPr marL="1028694" indent="0">
              <a:buNone/>
              <a:defRPr sz="750"/>
            </a:lvl4pPr>
            <a:lvl5pPr marL="1371592" indent="0">
              <a:buNone/>
              <a:defRPr sz="750"/>
            </a:lvl5pPr>
            <a:lvl6pPr marL="1714490" indent="0">
              <a:buNone/>
              <a:defRPr sz="750"/>
            </a:lvl6pPr>
            <a:lvl7pPr marL="2057388" indent="0">
              <a:buNone/>
              <a:defRPr sz="750"/>
            </a:lvl7pPr>
            <a:lvl8pPr marL="2400286" indent="0">
              <a:buNone/>
              <a:defRPr sz="750"/>
            </a:lvl8pPr>
            <a:lvl9pPr marL="2743185"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
        <p:nvSpPr>
          <p:cNvPr id="9" name="Rectangle 8"/>
          <p:cNvSpPr/>
          <p:nvPr userDrawn="1"/>
        </p:nvSpPr>
        <p:spPr>
          <a:xfrm>
            <a:off x="0" y="883445"/>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4405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1"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7772401" y="4767264"/>
            <a:ext cx="742950" cy="273844"/>
          </a:xfrm>
          <a:prstGeom prst="rect">
            <a:avLst/>
          </a:prstGeom>
        </p:spPr>
        <p:txBody>
          <a:bodyPr vert="horz" lIns="91440" tIns="45720" rIns="91440" bIns="45720" rtlCol="0" anchor="ctr"/>
          <a:lstStyle>
            <a:lvl1pPr algn="r">
              <a:defRPr sz="900">
                <a:solidFill>
                  <a:schemeClr val="tx1">
                    <a:tint val="75000"/>
                  </a:schemeClr>
                </a:solidFill>
                <a:latin typeface="Arial" charset="0"/>
                <a:ea typeface="Arial" charset="0"/>
                <a:cs typeface="Arial" charset="0"/>
              </a:defRPr>
            </a:lvl1pPr>
          </a:lstStyle>
          <a:p>
            <a:fld id="{C2E482B0-A764-7649-BFD8-7624B53F13A9}" type="slidenum">
              <a:rPr lang="en-GB" smtClean="0"/>
              <a:pPr/>
              <a:t>‹#›</a:t>
            </a:fld>
            <a:endParaRPr lang="en-GB" dirty="0"/>
          </a:p>
        </p:txBody>
      </p:sp>
      <p:sp>
        <p:nvSpPr>
          <p:cNvPr id="7" name="Text Box 20"/>
          <p:cNvSpPr txBox="1">
            <a:spLocks noChangeArrowheads="1"/>
          </p:cNvSpPr>
          <p:nvPr userDrawn="1"/>
        </p:nvSpPr>
        <p:spPr bwMode="auto">
          <a:xfrm>
            <a:off x="550021" y="4820594"/>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lgn="l">
              <a:defRPr/>
            </a:pPr>
            <a:r>
              <a:rPr lang="en-US" altLang="en-US" sz="525" dirty="0">
                <a:solidFill>
                  <a:srgbClr val="004282"/>
                </a:solidFill>
                <a:latin typeface="Arial" charset="0"/>
                <a:ea typeface="Arial" charset="0"/>
                <a:cs typeface="Arial" charset="0"/>
              </a:rPr>
              <a:t>© Copyright National University of Singapore. All Rights Reserved. </a:t>
            </a:r>
          </a:p>
        </p:txBody>
      </p:sp>
    </p:spTree>
    <p:extLst>
      <p:ext uri="{BB962C8B-B14F-4D97-AF65-F5344CB8AC3E}">
        <p14:creationId xmlns:p14="http://schemas.microsoft.com/office/powerpoint/2010/main" val="8826397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796" rtl="0" eaLnBrk="1" latinLnBrk="0" hangingPunct="1">
        <a:lnSpc>
          <a:spcPct val="90000"/>
        </a:lnSpc>
        <a:spcBef>
          <a:spcPct val="0"/>
        </a:spcBef>
        <a:buNone/>
        <a:defRPr sz="3300" kern="1200">
          <a:solidFill>
            <a:srgbClr val="004282"/>
          </a:solidFill>
          <a:latin typeface="Arial" charset="0"/>
          <a:ea typeface="Arial" charset="0"/>
          <a:cs typeface="Arial" charset="0"/>
        </a:defRPr>
      </a:lvl1pPr>
    </p:titleStyle>
    <p:bodyStyle>
      <a:lvl1pPr marL="171449" indent="-171449" algn="l" defTabSz="685796" rtl="0" eaLnBrk="1" latinLnBrk="0" hangingPunct="1">
        <a:lnSpc>
          <a:spcPct val="90000"/>
        </a:lnSpc>
        <a:spcBef>
          <a:spcPts val="750"/>
        </a:spcBef>
        <a:buFont typeface="Arial" panose="020B0604020202020204" pitchFamily="34" charset="0"/>
        <a:buChar char="•"/>
        <a:defRPr sz="2100" kern="1200">
          <a:solidFill>
            <a:srgbClr val="004282"/>
          </a:solidFill>
          <a:latin typeface="Arial" charset="0"/>
          <a:ea typeface="Arial" charset="0"/>
          <a:cs typeface="Arial" charset="0"/>
        </a:defRPr>
      </a:lvl1pPr>
      <a:lvl2pPr marL="514347" indent="-171449" algn="l" defTabSz="685796" rtl="0" eaLnBrk="1" latinLnBrk="0" hangingPunct="1">
        <a:lnSpc>
          <a:spcPct val="90000"/>
        </a:lnSpc>
        <a:spcBef>
          <a:spcPts val="375"/>
        </a:spcBef>
        <a:buFont typeface="Arial" panose="020B0604020202020204" pitchFamily="34" charset="0"/>
        <a:buChar char="•"/>
        <a:defRPr sz="1800" kern="1200">
          <a:solidFill>
            <a:srgbClr val="004282"/>
          </a:solidFill>
          <a:latin typeface="Arial" charset="0"/>
          <a:ea typeface="Arial" charset="0"/>
          <a:cs typeface="Arial" charset="0"/>
        </a:defRPr>
      </a:lvl2pPr>
      <a:lvl3pPr marL="857245" indent="-171449" algn="l" defTabSz="685796" rtl="0" eaLnBrk="1" latinLnBrk="0" hangingPunct="1">
        <a:lnSpc>
          <a:spcPct val="90000"/>
        </a:lnSpc>
        <a:spcBef>
          <a:spcPts val="375"/>
        </a:spcBef>
        <a:buFont typeface="Arial" panose="020B0604020202020204" pitchFamily="34" charset="0"/>
        <a:buChar char="•"/>
        <a:defRPr sz="1500" kern="1200">
          <a:solidFill>
            <a:srgbClr val="004282"/>
          </a:solidFill>
          <a:latin typeface="Arial" charset="0"/>
          <a:ea typeface="Arial" charset="0"/>
          <a:cs typeface="Arial" charset="0"/>
        </a:defRPr>
      </a:lvl3pPr>
      <a:lvl4pPr marL="1200143" indent="-171449" algn="l" defTabSz="685796"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4pPr>
      <a:lvl5pPr marL="1543041" indent="-171449" algn="l" defTabSz="685796"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5pPr>
      <a:lvl6pPr marL="1885939"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37"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35"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33"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96" rtl="0" eaLnBrk="1" latinLnBrk="0" hangingPunct="1">
        <a:defRPr sz="1350" kern="1200">
          <a:solidFill>
            <a:schemeClr val="tx1"/>
          </a:solidFill>
          <a:latin typeface="+mn-lt"/>
          <a:ea typeface="+mn-ea"/>
          <a:cs typeface="+mn-cs"/>
        </a:defRPr>
      </a:lvl1pPr>
      <a:lvl2pPr marL="342898" algn="l" defTabSz="685796" rtl="0" eaLnBrk="1" latinLnBrk="0" hangingPunct="1">
        <a:defRPr sz="1350" kern="1200">
          <a:solidFill>
            <a:schemeClr val="tx1"/>
          </a:solidFill>
          <a:latin typeface="+mn-lt"/>
          <a:ea typeface="+mn-ea"/>
          <a:cs typeface="+mn-cs"/>
        </a:defRPr>
      </a:lvl2pPr>
      <a:lvl3pPr marL="685796" algn="l" defTabSz="685796" rtl="0" eaLnBrk="1" latinLnBrk="0" hangingPunct="1">
        <a:defRPr sz="1350" kern="1200">
          <a:solidFill>
            <a:schemeClr val="tx1"/>
          </a:solidFill>
          <a:latin typeface="+mn-lt"/>
          <a:ea typeface="+mn-ea"/>
          <a:cs typeface="+mn-cs"/>
        </a:defRPr>
      </a:lvl3pPr>
      <a:lvl4pPr marL="1028694" algn="l" defTabSz="685796" rtl="0" eaLnBrk="1" latinLnBrk="0" hangingPunct="1">
        <a:defRPr sz="1350" kern="1200">
          <a:solidFill>
            <a:schemeClr val="tx1"/>
          </a:solidFill>
          <a:latin typeface="+mn-lt"/>
          <a:ea typeface="+mn-ea"/>
          <a:cs typeface="+mn-cs"/>
        </a:defRPr>
      </a:lvl4pPr>
      <a:lvl5pPr marL="1371592" algn="l" defTabSz="685796" rtl="0" eaLnBrk="1" latinLnBrk="0" hangingPunct="1">
        <a:defRPr sz="1350" kern="1200">
          <a:solidFill>
            <a:schemeClr val="tx1"/>
          </a:solidFill>
          <a:latin typeface="+mn-lt"/>
          <a:ea typeface="+mn-ea"/>
          <a:cs typeface="+mn-cs"/>
        </a:defRPr>
      </a:lvl5pPr>
      <a:lvl6pPr marL="1714490" algn="l" defTabSz="685796" rtl="0" eaLnBrk="1" latinLnBrk="0" hangingPunct="1">
        <a:defRPr sz="1350" kern="1200">
          <a:solidFill>
            <a:schemeClr val="tx1"/>
          </a:solidFill>
          <a:latin typeface="+mn-lt"/>
          <a:ea typeface="+mn-ea"/>
          <a:cs typeface="+mn-cs"/>
        </a:defRPr>
      </a:lvl6pPr>
      <a:lvl7pPr marL="2057388" algn="l" defTabSz="685796" rtl="0" eaLnBrk="1" latinLnBrk="0" hangingPunct="1">
        <a:defRPr sz="1350" kern="1200">
          <a:solidFill>
            <a:schemeClr val="tx1"/>
          </a:solidFill>
          <a:latin typeface="+mn-lt"/>
          <a:ea typeface="+mn-ea"/>
          <a:cs typeface="+mn-cs"/>
        </a:defRPr>
      </a:lvl7pPr>
      <a:lvl8pPr marL="2400286" algn="l" defTabSz="685796" rtl="0" eaLnBrk="1" latinLnBrk="0" hangingPunct="1">
        <a:defRPr sz="1350" kern="1200">
          <a:solidFill>
            <a:schemeClr val="tx1"/>
          </a:solidFill>
          <a:latin typeface="+mn-lt"/>
          <a:ea typeface="+mn-ea"/>
          <a:cs typeface="+mn-cs"/>
        </a:defRPr>
      </a:lvl8pPr>
      <a:lvl9pPr marL="2743185" algn="l" defTabSz="68579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2022.naacl.org/calls/industry/"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aaai.org/Conferences/AAAI-23/iaai-23-call/" TargetMode="External"/><Relationship Id="rId5" Type="http://schemas.openxmlformats.org/officeDocument/2006/relationships/hyperlink" Target="https://2022.emnlp.org/calls/industry_track/" TargetMode="External"/><Relationship Id="rId4" Type="http://schemas.openxmlformats.org/officeDocument/2006/relationships/hyperlink" Target="https://kdd.org/kdd2022/cfpAppliedDS.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tanfordnlp.github.io/stanza" TargetMode="External"/><Relationship Id="rId7" Type="http://schemas.openxmlformats.org/officeDocument/2006/relationships/hyperlink" Target="https://github.com/Gzhang-umich/1CademyTeamOfCASE/tree/subtask-2/xingran/CausalNewsCorp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github.com/causenet-org/CIKM-20" TargetMode="External"/><Relationship Id="rId5" Type="http://schemas.openxmlformats.org/officeDocument/2006/relationships/hyperlink" Target="https://github.com/swabhs/open-sesame" TargetMode="External"/><Relationship Id="rId4" Type="http://schemas.openxmlformats.org/officeDocument/2006/relationships/hyperlink" Target="https://github.com/tanfiona/UniCausal"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stanfordnlp.github.io/stanza" TargetMode="External"/><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github.com/causenet-org/CIKM-20" TargetMode="External"/><Relationship Id="rId5" Type="http://schemas.openxmlformats.org/officeDocument/2006/relationships/hyperlink" Target="https://github.com/swabhs/open-sesame" TargetMode="External"/><Relationship Id="rId10" Type="http://schemas.openxmlformats.org/officeDocument/2006/relationships/image" Target="../media/image6.png"/><Relationship Id="rId4" Type="http://schemas.openxmlformats.org/officeDocument/2006/relationships/hyperlink" Target="https://github.com/tanfiona/UniCausal" TargetMode="Externa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localhost:5006/mir"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cid:image003.jpg@01D934F3.53820EF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3747" y="1347684"/>
            <a:ext cx="8006604" cy="1241822"/>
          </a:xfrm>
        </p:spPr>
        <p:txBody>
          <a:bodyPr anchor="t">
            <a:noAutofit/>
          </a:bodyPr>
          <a:lstStyle/>
          <a:p>
            <a:r>
              <a:rPr lang="en-US" sz="2400" b="1" dirty="0"/>
              <a:t>Extracting Causal Relations from </a:t>
            </a:r>
            <a:br>
              <a:rPr lang="en-US" sz="2400" b="1" dirty="0"/>
            </a:br>
            <a:r>
              <a:rPr lang="en-US" sz="2400" b="1" dirty="0"/>
              <a:t>Electronics &amp; Supply Chain News</a:t>
            </a:r>
            <a:endParaRPr lang="en-GB" sz="2400" b="1" dirty="0"/>
          </a:p>
        </p:txBody>
      </p:sp>
      <p:sp>
        <p:nvSpPr>
          <p:cNvPr id="3" name="Subtitle 2"/>
          <p:cNvSpPr>
            <a:spLocks noGrp="1"/>
          </p:cNvSpPr>
          <p:nvPr>
            <p:ph type="subTitle" idx="1"/>
          </p:nvPr>
        </p:nvSpPr>
        <p:spPr>
          <a:xfrm>
            <a:off x="832190" y="2865619"/>
            <a:ext cx="7291612" cy="1696953"/>
          </a:xfrm>
        </p:spPr>
        <p:txBody>
          <a:bodyPr>
            <a:normAutofit/>
          </a:bodyPr>
          <a:lstStyle/>
          <a:p>
            <a:r>
              <a:rPr lang="en-US" altLang="en-US" sz="1600" dirty="0"/>
              <a:t>Fiona Anting Tan</a:t>
            </a:r>
            <a:br>
              <a:rPr lang="en-US" altLang="en-US" sz="1600" dirty="0"/>
            </a:br>
            <a:r>
              <a:rPr lang="en-US" altLang="en-US" sz="1600" dirty="0"/>
              <a:t>Institute of Data Science</a:t>
            </a:r>
            <a:br>
              <a:rPr lang="en-US" altLang="en-US" sz="1600" dirty="0"/>
            </a:br>
            <a:r>
              <a:rPr lang="en-US" altLang="en-US" sz="1600" dirty="0"/>
              <a:t>National University of Singapore, Singapore</a:t>
            </a:r>
            <a:br>
              <a:rPr lang="en-US" altLang="en-US" sz="1600" dirty="0"/>
            </a:br>
            <a:r>
              <a:rPr lang="en-GB" sz="1600" dirty="0">
                <a:latin typeface="Batang" panose="020B0503020000020004" pitchFamily="18" charset="-127"/>
                <a:ea typeface="Batang" panose="020B0503020000020004" pitchFamily="18" charset="-127"/>
              </a:rPr>
              <a:t>tan.f@u.nus.edu</a:t>
            </a:r>
          </a:p>
          <a:p>
            <a:endParaRPr lang="en-GB" sz="1600" dirty="0">
              <a:latin typeface="Batang" panose="020B0503020000020004" pitchFamily="18" charset="-127"/>
              <a:ea typeface="Batang" panose="020B0503020000020004" pitchFamily="18" charset="-127"/>
            </a:endParaRPr>
          </a:p>
          <a:p>
            <a:r>
              <a:rPr lang="en-GB" sz="1600" dirty="0"/>
              <a:t>10</a:t>
            </a:r>
            <a:r>
              <a:rPr lang="en-GB" sz="1600" baseline="30000" dirty="0"/>
              <a:t>th</a:t>
            </a:r>
            <a:r>
              <a:rPr lang="en-GB" sz="1600" dirty="0"/>
              <a:t> Feb 2023</a:t>
            </a:r>
          </a:p>
        </p:txBody>
      </p:sp>
      <p:sp>
        <p:nvSpPr>
          <p:cNvPr id="4" name="Rectangle 3"/>
          <p:cNvSpPr/>
          <p:nvPr/>
        </p:nvSpPr>
        <p:spPr>
          <a:xfrm>
            <a:off x="751743" y="2921247"/>
            <a:ext cx="34290" cy="837467"/>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21395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Duplicate Data</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69218"/>
            <a:ext cx="7886700" cy="2642964"/>
          </a:xfrm>
        </p:spPr>
        <p:txBody>
          <a:bodyPr>
            <a:normAutofit fontScale="92500" lnSpcReduction="10000"/>
          </a:bodyPr>
          <a:lstStyle/>
          <a:p>
            <a:r>
              <a:rPr lang="en-US" sz="2000" dirty="0"/>
              <a:t>Even after deduplication, there are articles that are very similar, which we did not remove:</a:t>
            </a:r>
          </a:p>
          <a:p>
            <a:endParaRPr lang="en-US" sz="2000" dirty="0"/>
          </a:p>
          <a:p>
            <a:endParaRPr lang="en-US" sz="2000" dirty="0"/>
          </a:p>
          <a:p>
            <a:endParaRPr lang="en-US" sz="2000" dirty="0"/>
          </a:p>
          <a:p>
            <a:endParaRPr lang="en-US" sz="2000" dirty="0"/>
          </a:p>
          <a:p>
            <a:endParaRPr lang="en-US" sz="2000" dirty="0"/>
          </a:p>
          <a:p>
            <a:r>
              <a:rPr lang="en-US" sz="2000" dirty="0"/>
              <a:t>This arbitrarily skews up support of such sentences:</a:t>
            </a:r>
          </a:p>
          <a:p>
            <a:endParaRPr lang="en-US" sz="2000"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pic>
        <p:nvPicPr>
          <p:cNvPr id="7" name="Picture 6">
            <a:extLst>
              <a:ext uri="{FF2B5EF4-FFF2-40B4-BE49-F238E27FC236}">
                <a16:creationId xmlns:a16="http://schemas.microsoft.com/office/drawing/2014/main" id="{9BEF4FD2-B8A0-183C-D7D6-DA91B10AD029}"/>
              </a:ext>
            </a:extLst>
          </p:cNvPr>
          <p:cNvPicPr>
            <a:picLocks noChangeAspect="1"/>
          </p:cNvPicPr>
          <p:nvPr/>
        </p:nvPicPr>
        <p:blipFill>
          <a:blip r:embed="rId3"/>
          <a:stretch>
            <a:fillRect/>
          </a:stretch>
        </p:blipFill>
        <p:spPr>
          <a:xfrm>
            <a:off x="628649" y="2055643"/>
            <a:ext cx="7767484" cy="1444772"/>
          </a:xfrm>
          <a:prstGeom prst="rect">
            <a:avLst/>
          </a:prstGeom>
        </p:spPr>
      </p:pic>
      <p:pic>
        <p:nvPicPr>
          <p:cNvPr id="11" name="Picture 10">
            <a:extLst>
              <a:ext uri="{FF2B5EF4-FFF2-40B4-BE49-F238E27FC236}">
                <a16:creationId xmlns:a16="http://schemas.microsoft.com/office/drawing/2014/main" id="{B7021E61-A172-6411-BDE7-99FB76FFF53C}"/>
              </a:ext>
            </a:extLst>
          </p:cNvPr>
          <p:cNvPicPr>
            <a:picLocks noChangeAspect="1"/>
          </p:cNvPicPr>
          <p:nvPr/>
        </p:nvPicPr>
        <p:blipFill>
          <a:blip r:embed="rId4"/>
          <a:stretch>
            <a:fillRect/>
          </a:stretch>
        </p:blipFill>
        <p:spPr>
          <a:xfrm>
            <a:off x="481165" y="3903669"/>
            <a:ext cx="8062451" cy="1097567"/>
          </a:xfrm>
          <a:prstGeom prst="rect">
            <a:avLst/>
          </a:prstGeom>
        </p:spPr>
      </p:pic>
    </p:spTree>
    <p:extLst>
      <p:ext uri="{BB962C8B-B14F-4D97-AF65-F5344CB8AC3E}">
        <p14:creationId xmlns:p14="http://schemas.microsoft.com/office/powerpoint/2010/main" val="910276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Long Sentences/Paragraphs</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69218"/>
            <a:ext cx="7886700" cy="3500438"/>
          </a:xfrm>
        </p:spPr>
        <p:txBody>
          <a:bodyPr>
            <a:normAutofit fontScale="77500" lnSpcReduction="20000"/>
          </a:bodyPr>
          <a:lstStyle/>
          <a:p>
            <a:r>
              <a:rPr lang="en-US" sz="2000" dirty="0"/>
              <a:t>Sentence tokenizer doesn’t work for examples with poor spacing, E.g.:</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This affects downstream extracting, especially since most NLP NN models have maximum sequence length.</a:t>
            </a:r>
          </a:p>
          <a:p>
            <a:endParaRPr lang="en-US" sz="2000" dirty="0"/>
          </a:p>
          <a:p>
            <a:endParaRPr lang="en-US" sz="2000" dirty="0"/>
          </a:p>
          <a:p>
            <a:r>
              <a:rPr lang="en-US" sz="2000" dirty="0"/>
              <a:t>Should we re-tokenize and re-run the code?</a:t>
            </a:r>
          </a:p>
          <a:p>
            <a:endParaRPr lang="en-US" sz="2000"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pic>
        <p:nvPicPr>
          <p:cNvPr id="7" name="Picture 6">
            <a:extLst>
              <a:ext uri="{FF2B5EF4-FFF2-40B4-BE49-F238E27FC236}">
                <a16:creationId xmlns:a16="http://schemas.microsoft.com/office/drawing/2014/main" id="{3324A9CB-CC65-69B3-47D9-6FCE8DF5BD6B}"/>
              </a:ext>
            </a:extLst>
          </p:cNvPr>
          <p:cNvPicPr>
            <a:picLocks noChangeAspect="1"/>
          </p:cNvPicPr>
          <p:nvPr/>
        </p:nvPicPr>
        <p:blipFill>
          <a:blip r:embed="rId3"/>
          <a:stretch>
            <a:fillRect/>
          </a:stretch>
        </p:blipFill>
        <p:spPr>
          <a:xfrm>
            <a:off x="1854005" y="1675461"/>
            <a:ext cx="5235054" cy="1792577"/>
          </a:xfrm>
          <a:prstGeom prst="rect">
            <a:avLst/>
          </a:prstGeom>
        </p:spPr>
      </p:pic>
      <p:pic>
        <p:nvPicPr>
          <p:cNvPr id="9" name="Picture 8">
            <a:extLst>
              <a:ext uri="{FF2B5EF4-FFF2-40B4-BE49-F238E27FC236}">
                <a16:creationId xmlns:a16="http://schemas.microsoft.com/office/drawing/2014/main" id="{058F50A0-2BC5-3782-ED03-B0BA44E3809B}"/>
              </a:ext>
            </a:extLst>
          </p:cNvPr>
          <p:cNvPicPr>
            <a:picLocks noChangeAspect="1"/>
          </p:cNvPicPr>
          <p:nvPr/>
        </p:nvPicPr>
        <p:blipFill>
          <a:blip r:embed="rId4"/>
          <a:stretch>
            <a:fillRect/>
          </a:stretch>
        </p:blipFill>
        <p:spPr>
          <a:xfrm>
            <a:off x="1013337" y="3991606"/>
            <a:ext cx="6921295" cy="449435"/>
          </a:xfrm>
          <a:prstGeom prst="rect">
            <a:avLst/>
          </a:prstGeom>
        </p:spPr>
      </p:pic>
    </p:spTree>
    <p:extLst>
      <p:ext uri="{BB962C8B-B14F-4D97-AF65-F5344CB8AC3E}">
        <p14:creationId xmlns:p14="http://schemas.microsoft.com/office/powerpoint/2010/main" val="146114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Multiple causal relations per sentence</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69217"/>
            <a:ext cx="7886700" cy="3704227"/>
          </a:xfrm>
        </p:spPr>
        <p:txBody>
          <a:bodyPr>
            <a:normAutofit fontScale="92500"/>
          </a:bodyPr>
          <a:lstStyle/>
          <a:p>
            <a:pPr marL="0" indent="0">
              <a:buNone/>
            </a:pPr>
            <a:r>
              <a:rPr lang="en-SG" dirty="0"/>
              <a:t>Current model cannot handle multiple relations in one sentence:</a:t>
            </a:r>
          </a:p>
          <a:p>
            <a:pPr marL="0" indent="0">
              <a:buNone/>
            </a:pPr>
            <a:endParaRPr lang="en-SG" sz="1100" dirty="0"/>
          </a:p>
          <a:p>
            <a:pPr marL="0" indent="0">
              <a:buNone/>
            </a:pPr>
            <a:r>
              <a:rPr lang="en-US" sz="1700" dirty="0"/>
              <a:t>&lt;ARG1&gt;Many battery makers are ramping up production&lt;/ARG1&gt; &lt;ARG0&gt;to meet&lt;/ARG0&gt; &lt;ARG1&gt;soaring worldwide demand&lt;/ARG1&gt; &lt;ARG0&gt;as car makers accelerate&lt;/ARG0&gt; &lt;ARG1&gt;their shift to electric vehicles&lt;/ARG1&gt; &lt;ARG0&gt;to comply with tougher emission rules aimed at tackling global warming .&lt;/ARG0&gt;</a:t>
            </a:r>
          </a:p>
          <a:p>
            <a:pPr lvl="1">
              <a:buFont typeface="Wingdings" panose="05000000000000000000" pitchFamily="2" charset="2"/>
              <a:buChar char="ü"/>
            </a:pPr>
            <a:r>
              <a:rPr lang="en-US" sz="1500" dirty="0">
                <a:highlight>
                  <a:srgbClr val="FFF2CC"/>
                </a:highlight>
              </a:rPr>
              <a:t>to meet (soaring worldwide demand)</a:t>
            </a:r>
            <a:r>
              <a:rPr lang="en-US" sz="1500" dirty="0"/>
              <a:t> --&gt; Many battery makers are ramping up production</a:t>
            </a:r>
          </a:p>
          <a:p>
            <a:pPr lvl="1">
              <a:buFont typeface="Wingdings" panose="05000000000000000000" pitchFamily="2" charset="2"/>
              <a:buChar char="ü"/>
            </a:pPr>
            <a:r>
              <a:rPr lang="en-US" sz="1500" dirty="0">
                <a:highlight>
                  <a:srgbClr val="B1DDAF"/>
                </a:highlight>
              </a:rPr>
              <a:t>as car makers accelerate (their shift to electric vehicles) </a:t>
            </a:r>
            <a:r>
              <a:rPr lang="en-US" sz="1500" dirty="0"/>
              <a:t>--&gt; </a:t>
            </a:r>
            <a:r>
              <a:rPr lang="en-US" sz="1500" dirty="0">
                <a:highlight>
                  <a:srgbClr val="FFF2CC"/>
                </a:highlight>
              </a:rPr>
              <a:t>soaring worldwide demand</a:t>
            </a:r>
          </a:p>
          <a:p>
            <a:pPr lvl="1">
              <a:buFont typeface="Wingdings" panose="05000000000000000000" pitchFamily="2" charset="2"/>
              <a:buChar char="ü"/>
            </a:pPr>
            <a:r>
              <a:rPr lang="en-US" sz="1500" dirty="0"/>
              <a:t>to comply with tougher emission rules aimed at tackling global warming . --&gt; </a:t>
            </a:r>
            <a:r>
              <a:rPr lang="en-US" sz="1500" dirty="0">
                <a:highlight>
                  <a:srgbClr val="B1DDAF"/>
                </a:highlight>
              </a:rPr>
              <a:t>their shift to electric vehicles</a:t>
            </a:r>
          </a:p>
          <a:p>
            <a:pPr marL="342898" lvl="1" indent="0">
              <a:buNone/>
            </a:pPr>
            <a:endParaRPr lang="en-US" sz="1100" dirty="0">
              <a:highlight>
                <a:srgbClr val="B1DDAF"/>
              </a:highlight>
            </a:endParaRPr>
          </a:p>
          <a:p>
            <a:r>
              <a:rPr lang="en-US" sz="1700" dirty="0"/>
              <a:t>Ignoring these examples means we lose learning from such event chains; </a:t>
            </a:r>
          </a:p>
          <a:p>
            <a:r>
              <a:rPr lang="en-US" sz="1700" dirty="0"/>
              <a:t>We could use NLP Tools #6 &amp; #7 that could </a:t>
            </a:r>
            <a:r>
              <a:rPr lang="en-US" sz="1700" i="1" dirty="0"/>
              <a:t>possibly</a:t>
            </a:r>
            <a:r>
              <a:rPr lang="en-US" sz="1700" dirty="0"/>
              <a:t> detect parts of these</a:t>
            </a:r>
            <a:endParaRPr lang="en-SG" sz="1700"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spTree>
    <p:extLst>
      <p:ext uri="{BB962C8B-B14F-4D97-AF65-F5344CB8AC3E}">
        <p14:creationId xmlns:p14="http://schemas.microsoft.com/office/powerpoint/2010/main" val="165861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AF1952-407B-5855-4C2E-D8E4E97CFE16}"/>
              </a:ext>
            </a:extLst>
          </p:cNvPr>
          <p:cNvPicPr>
            <a:picLocks noChangeAspect="1"/>
          </p:cNvPicPr>
          <p:nvPr/>
        </p:nvPicPr>
        <p:blipFill>
          <a:blip r:embed="rId3"/>
          <a:stretch>
            <a:fillRect/>
          </a:stretch>
        </p:blipFill>
        <p:spPr>
          <a:xfrm>
            <a:off x="3873909" y="155634"/>
            <a:ext cx="4897066" cy="1862688"/>
          </a:xfrm>
          <a:prstGeom prst="rect">
            <a:avLst/>
          </a:prstGeom>
        </p:spPr>
      </p:pic>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Strategy to group nodes</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69217"/>
            <a:ext cx="3093117" cy="3704227"/>
          </a:xfrm>
        </p:spPr>
        <p:txBody>
          <a:bodyPr>
            <a:normAutofit/>
          </a:bodyPr>
          <a:lstStyle/>
          <a:p>
            <a:r>
              <a:rPr lang="en-SG" dirty="0"/>
              <a:t>Stemming helps to a certain extent</a:t>
            </a:r>
          </a:p>
          <a:p>
            <a:r>
              <a:rPr lang="en-SG" dirty="0"/>
              <a:t>How to do final grouping of nodes?</a:t>
            </a:r>
          </a:p>
          <a:p>
            <a:pPr lvl="1"/>
            <a:r>
              <a:rPr lang="en-SG" dirty="0"/>
              <a:t>See E.g. “lockdown” vs “</a:t>
            </a:r>
            <a:r>
              <a:rPr lang="en-SG" dirty="0" err="1"/>
              <a:t>shortag</a:t>
            </a:r>
            <a:r>
              <a:rPr lang="en-SG" dirty="0"/>
              <a:t>”</a:t>
            </a:r>
          </a:p>
          <a:p>
            <a:pPr lvl="1"/>
            <a:r>
              <a:rPr lang="en-SG" dirty="0"/>
              <a:t>Need to discern:</a:t>
            </a:r>
          </a:p>
          <a:p>
            <a:pPr lvl="2"/>
            <a:r>
              <a:rPr lang="en-SG" dirty="0"/>
              <a:t>Location [Can be same?]</a:t>
            </a:r>
          </a:p>
          <a:p>
            <a:pPr lvl="2"/>
            <a:r>
              <a:rPr lang="en-SG" dirty="0"/>
              <a:t>Agent/Patient [Needs to be different?]</a:t>
            </a:r>
          </a:p>
          <a:p>
            <a:pPr lvl="2"/>
            <a:r>
              <a:rPr lang="en-SG" dirty="0"/>
              <a:t>Time [?]</a:t>
            </a:r>
          </a:p>
          <a:p>
            <a:pPr marL="0" indent="0">
              <a:buNone/>
            </a:pPr>
            <a:endParaRPr lang="en-SG" sz="1700"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pic>
        <p:nvPicPr>
          <p:cNvPr id="6" name="Picture 5">
            <a:extLst>
              <a:ext uri="{FF2B5EF4-FFF2-40B4-BE49-F238E27FC236}">
                <a16:creationId xmlns:a16="http://schemas.microsoft.com/office/drawing/2014/main" id="{E49651E6-3885-EE08-F4D6-3A34399F355D}"/>
              </a:ext>
            </a:extLst>
          </p:cNvPr>
          <p:cNvPicPr>
            <a:picLocks noChangeAspect="1"/>
          </p:cNvPicPr>
          <p:nvPr/>
        </p:nvPicPr>
        <p:blipFill>
          <a:blip r:embed="rId4"/>
          <a:stretch>
            <a:fillRect/>
          </a:stretch>
        </p:blipFill>
        <p:spPr>
          <a:xfrm>
            <a:off x="3873909" y="2119523"/>
            <a:ext cx="4897066" cy="2910706"/>
          </a:xfrm>
          <a:prstGeom prst="rect">
            <a:avLst/>
          </a:prstGeom>
        </p:spPr>
      </p:pic>
    </p:spTree>
    <p:extLst>
      <p:ext uri="{BB962C8B-B14F-4D97-AF65-F5344CB8AC3E}">
        <p14:creationId xmlns:p14="http://schemas.microsoft.com/office/powerpoint/2010/main" val="3870771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10B8-6A5E-BC0C-2307-1B24FFE47F64}"/>
              </a:ext>
            </a:extLst>
          </p:cNvPr>
          <p:cNvSpPr>
            <a:spLocks noGrp="1"/>
          </p:cNvSpPr>
          <p:nvPr>
            <p:ph type="title"/>
          </p:nvPr>
        </p:nvSpPr>
        <p:spPr/>
        <p:txBody>
          <a:bodyPr/>
          <a:lstStyle/>
          <a:p>
            <a:r>
              <a:rPr lang="en-SG" dirty="0"/>
              <a:t>Timeline</a:t>
            </a:r>
          </a:p>
        </p:txBody>
      </p:sp>
      <p:sp>
        <p:nvSpPr>
          <p:cNvPr id="3" name="Content Placeholder 2">
            <a:extLst>
              <a:ext uri="{FF2B5EF4-FFF2-40B4-BE49-F238E27FC236}">
                <a16:creationId xmlns:a16="http://schemas.microsoft.com/office/drawing/2014/main" id="{4B4A733A-6115-56A8-1BFB-0D785F8AE9FC}"/>
              </a:ext>
            </a:extLst>
          </p:cNvPr>
          <p:cNvSpPr>
            <a:spLocks noGrp="1"/>
          </p:cNvSpPr>
          <p:nvPr>
            <p:ph idx="1"/>
          </p:nvPr>
        </p:nvSpPr>
        <p:spPr/>
        <p:txBody>
          <a:bodyPr/>
          <a:lstStyle/>
          <a:p>
            <a:pPr marL="0" indent="0">
              <a:buNone/>
            </a:pPr>
            <a:endParaRPr lang="en-SG" dirty="0"/>
          </a:p>
        </p:txBody>
      </p:sp>
    </p:spTree>
    <p:extLst>
      <p:ext uri="{BB962C8B-B14F-4D97-AF65-F5344CB8AC3E}">
        <p14:creationId xmlns:p14="http://schemas.microsoft.com/office/powerpoint/2010/main" val="3051140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DDED-FECB-3C20-ABDD-4D7D857BC48E}"/>
              </a:ext>
            </a:extLst>
          </p:cNvPr>
          <p:cNvSpPr>
            <a:spLocks noGrp="1"/>
          </p:cNvSpPr>
          <p:nvPr>
            <p:ph type="title"/>
          </p:nvPr>
        </p:nvSpPr>
        <p:spPr/>
        <p:txBody>
          <a:bodyPr/>
          <a:lstStyle/>
          <a:p>
            <a:r>
              <a:rPr lang="en-SG" b="1" dirty="0"/>
              <a:t>Discussion</a:t>
            </a:r>
          </a:p>
        </p:txBody>
      </p:sp>
      <p:sp>
        <p:nvSpPr>
          <p:cNvPr id="3" name="Content Placeholder 2">
            <a:extLst>
              <a:ext uri="{FF2B5EF4-FFF2-40B4-BE49-F238E27FC236}">
                <a16:creationId xmlns:a16="http://schemas.microsoft.com/office/drawing/2014/main" id="{69AF6275-E446-D8AF-ED00-2C9BD08A71D0}"/>
              </a:ext>
            </a:extLst>
          </p:cNvPr>
          <p:cNvSpPr>
            <a:spLocks noGrp="1"/>
          </p:cNvSpPr>
          <p:nvPr>
            <p:ph idx="1"/>
          </p:nvPr>
        </p:nvSpPr>
        <p:spPr/>
        <p:txBody>
          <a:bodyPr>
            <a:normAutofit fontScale="92500" lnSpcReduction="10000"/>
          </a:bodyPr>
          <a:lstStyle/>
          <a:p>
            <a:r>
              <a:rPr lang="en-SG" dirty="0"/>
              <a:t>Causal relations curation rules: </a:t>
            </a:r>
            <a:br>
              <a:rPr lang="en-SG" dirty="0"/>
            </a:br>
            <a:r>
              <a:rPr lang="en-SG" dirty="0"/>
              <a:t>All, add levels to the CE extracted</a:t>
            </a:r>
          </a:p>
          <a:p>
            <a:pPr>
              <a:buFont typeface="Wingdings" panose="05000000000000000000" pitchFamily="2" charset="2"/>
              <a:buChar char="ü"/>
            </a:pPr>
            <a:r>
              <a:rPr lang="en-SG" dirty="0"/>
              <a:t>Prototype data size: </a:t>
            </a:r>
            <a:br>
              <a:rPr lang="en-SG" dirty="0"/>
            </a:br>
            <a:r>
              <a:rPr lang="en-SG" dirty="0"/>
              <a:t>Full dataset, or split by quarters</a:t>
            </a:r>
          </a:p>
          <a:p>
            <a:r>
              <a:rPr lang="en-SG" dirty="0"/>
              <a:t>Evaluation strategy: TBD</a:t>
            </a:r>
          </a:p>
          <a:p>
            <a:r>
              <a:rPr lang="en-SG" dirty="0"/>
              <a:t>Product identification</a:t>
            </a:r>
          </a:p>
          <a:p>
            <a:r>
              <a:rPr lang="en-SG" dirty="0"/>
              <a:t>Temporal &amp; sentiment aspect</a:t>
            </a:r>
          </a:p>
          <a:p>
            <a:pPr marL="0" indent="0">
              <a:buNone/>
            </a:pPr>
            <a:endParaRPr lang="en-SG" dirty="0"/>
          </a:p>
          <a:p>
            <a:r>
              <a:rPr lang="en-SG" dirty="0"/>
              <a:t>Importance of other relation types</a:t>
            </a:r>
          </a:p>
          <a:p>
            <a:r>
              <a:rPr lang="en-SG" dirty="0"/>
              <a:t>Cross-sentence relations</a:t>
            </a:r>
          </a:p>
        </p:txBody>
      </p:sp>
      <p:pic>
        <p:nvPicPr>
          <p:cNvPr id="4" name="図 5">
            <a:extLst>
              <a:ext uri="{FF2B5EF4-FFF2-40B4-BE49-F238E27FC236}">
                <a16:creationId xmlns:a16="http://schemas.microsoft.com/office/drawing/2014/main" id="{4D82A187-C312-E983-DD0B-FE4CCEDCC13C}"/>
              </a:ext>
            </a:extLst>
          </p:cNvPr>
          <p:cNvPicPr>
            <a:picLocks noChangeAspect="1"/>
          </p:cNvPicPr>
          <p:nvPr/>
        </p:nvPicPr>
        <p:blipFill>
          <a:blip r:embed="rId3"/>
          <a:stretch>
            <a:fillRect/>
          </a:stretch>
        </p:blipFill>
        <p:spPr>
          <a:xfrm>
            <a:off x="5042109" y="2082483"/>
            <a:ext cx="3758768" cy="1213169"/>
          </a:xfrm>
          <a:prstGeom prst="rect">
            <a:avLst/>
          </a:prstGeom>
        </p:spPr>
      </p:pic>
      <p:sp>
        <p:nvSpPr>
          <p:cNvPr id="5" name="TextBox 4">
            <a:extLst>
              <a:ext uri="{FF2B5EF4-FFF2-40B4-BE49-F238E27FC236}">
                <a16:creationId xmlns:a16="http://schemas.microsoft.com/office/drawing/2014/main" id="{A05E0FCD-0389-1CE6-9799-993A8070F300}"/>
              </a:ext>
            </a:extLst>
          </p:cNvPr>
          <p:cNvSpPr txBox="1"/>
          <p:nvPr/>
        </p:nvSpPr>
        <p:spPr>
          <a:xfrm>
            <a:off x="5215947" y="3295652"/>
            <a:ext cx="2672861" cy="276999"/>
          </a:xfrm>
          <a:prstGeom prst="rect">
            <a:avLst/>
          </a:prstGeom>
          <a:noFill/>
        </p:spPr>
        <p:txBody>
          <a:bodyPr wrap="square" rtlCol="0">
            <a:spAutoFit/>
          </a:bodyPr>
          <a:lstStyle/>
          <a:p>
            <a:r>
              <a:rPr lang="en-SG" sz="1200" i="1" dirty="0">
                <a:solidFill>
                  <a:schemeClr val="tx1">
                    <a:lumMod val="50000"/>
                    <a:lumOff val="50000"/>
                  </a:schemeClr>
                </a:solidFill>
              </a:rPr>
              <a:t>Source: Panasonic Industry </a:t>
            </a:r>
          </a:p>
        </p:txBody>
      </p:sp>
    </p:spTree>
    <p:extLst>
      <p:ext uri="{BB962C8B-B14F-4D97-AF65-F5344CB8AC3E}">
        <p14:creationId xmlns:p14="http://schemas.microsoft.com/office/powerpoint/2010/main" val="99513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FE97-6325-ECC9-0B42-A3DE00CF471A}"/>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272D977F-6574-8D87-CA85-98C98FB076A3}"/>
              </a:ext>
            </a:extLst>
          </p:cNvPr>
          <p:cNvSpPr>
            <a:spLocks noGrp="1"/>
          </p:cNvSpPr>
          <p:nvPr>
            <p:ph idx="1"/>
          </p:nvPr>
        </p:nvSpPr>
        <p:spPr/>
        <p:txBody>
          <a:bodyPr/>
          <a:lstStyle/>
          <a:p>
            <a:r>
              <a:rPr lang="en-US" dirty="0"/>
              <a:t>Applied research publication venues:</a:t>
            </a:r>
          </a:p>
          <a:p>
            <a:pPr marL="914400" lvl="1" indent="-457200">
              <a:buFont typeface="+mj-lt"/>
              <a:buAutoNum type="arabicPeriod"/>
            </a:pPr>
            <a:r>
              <a:rPr lang="en-US" b="1" dirty="0"/>
              <a:t>JAN - NAACL Industry Track: </a:t>
            </a:r>
            <a:br>
              <a:rPr lang="en-US" b="1" dirty="0"/>
            </a:br>
            <a:r>
              <a:rPr lang="en-US" b="1" dirty="0">
                <a:hlinkClick r:id="rId3"/>
              </a:rPr>
              <a:t>https://2022.naacl.org/calls/industry/</a:t>
            </a:r>
            <a:endParaRPr lang="en-US" b="1" dirty="0"/>
          </a:p>
          <a:p>
            <a:pPr marL="914400" lvl="1" indent="-457200">
              <a:buFont typeface="+mj-lt"/>
              <a:buAutoNum type="arabicPeriod"/>
            </a:pPr>
            <a:r>
              <a:rPr lang="en-US" b="1" dirty="0"/>
              <a:t>FEB - KDD Applied Data Science Track: </a:t>
            </a:r>
            <a:r>
              <a:rPr lang="en-US" b="1" dirty="0">
                <a:hlinkClick r:id="rId4"/>
              </a:rPr>
              <a:t>https://kdd.org/kdd2022/cfpAppliedDS.html</a:t>
            </a:r>
            <a:endParaRPr lang="en-US" b="1" dirty="0"/>
          </a:p>
          <a:p>
            <a:pPr marL="914400" lvl="1" indent="-457200">
              <a:buFont typeface="+mj-lt"/>
              <a:buAutoNum type="arabicPeriod"/>
            </a:pPr>
            <a:r>
              <a:rPr lang="en-US" dirty="0"/>
              <a:t>JUN/JUL - EMNLP Industry Track: </a:t>
            </a:r>
            <a:r>
              <a:rPr lang="en-US" dirty="0">
                <a:hlinkClick r:id="rId5"/>
              </a:rPr>
              <a:t>https://2022.emnlp.org/calls/industry_track/</a:t>
            </a:r>
            <a:endParaRPr lang="en-US" dirty="0"/>
          </a:p>
          <a:p>
            <a:pPr marL="914400" lvl="1" indent="-457200">
              <a:buFont typeface="+mj-lt"/>
              <a:buAutoNum type="arabicPeriod"/>
            </a:pPr>
            <a:r>
              <a:rPr lang="en-US" dirty="0"/>
              <a:t>AUG - Innovative Applications of Artificial Intelligence (IAAI): </a:t>
            </a:r>
            <a:r>
              <a:rPr lang="en-US" dirty="0">
                <a:hlinkClick r:id="rId6"/>
              </a:rPr>
              <a:t>https://aaai.org/Conferences/AAAI-23/iaai-23-call/</a:t>
            </a:r>
            <a:endParaRPr lang="en-US" dirty="0"/>
          </a:p>
          <a:p>
            <a:endParaRPr lang="en-SG" dirty="0"/>
          </a:p>
        </p:txBody>
      </p:sp>
    </p:spTree>
    <p:extLst>
      <p:ext uri="{BB962C8B-B14F-4D97-AF65-F5344CB8AC3E}">
        <p14:creationId xmlns:p14="http://schemas.microsoft.com/office/powerpoint/2010/main" val="2354802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GB" sz="2400" b="1" dirty="0"/>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endParaRPr lang="en-GB" sz="2100" b="1" dirty="0">
              <a:solidFill>
                <a:schemeClr val="bg1"/>
              </a:solidFill>
            </a:endParaRPr>
          </a:p>
        </p:txBody>
      </p:sp>
      <p:sp>
        <p:nvSpPr>
          <p:cNvPr id="5" name="TextBox 4">
            <a:extLst>
              <a:ext uri="{FF2B5EF4-FFF2-40B4-BE49-F238E27FC236}">
                <a16:creationId xmlns:a16="http://schemas.microsoft.com/office/drawing/2014/main" id="{F8B802DB-E480-4319-8E9E-CCC64A41EA2B}"/>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CONCLUSION</a:t>
            </a:r>
            <a:endParaRPr lang="en-SG" dirty="0">
              <a:solidFill>
                <a:schemeClr val="tx1">
                  <a:lumMod val="85000"/>
                  <a:lumOff val="15000"/>
                </a:schemeClr>
              </a:solidFill>
            </a:endParaRPr>
          </a:p>
        </p:txBody>
      </p:sp>
      <p:sp>
        <p:nvSpPr>
          <p:cNvPr id="6" name="Content Placeholder 2">
            <a:extLst>
              <a:ext uri="{FF2B5EF4-FFF2-40B4-BE49-F238E27FC236}">
                <a16:creationId xmlns:a16="http://schemas.microsoft.com/office/drawing/2014/main" id="{95CB7D74-EACF-4F26-B0F7-CB1D20988E4C}"/>
              </a:ext>
            </a:extLst>
          </p:cNvPr>
          <p:cNvSpPr>
            <a:spLocks noGrp="1"/>
          </p:cNvSpPr>
          <p:nvPr>
            <p:ph idx="1"/>
          </p:nvPr>
        </p:nvSpPr>
        <p:spPr>
          <a:xfrm>
            <a:off x="628651" y="1369219"/>
            <a:ext cx="7886700" cy="3263504"/>
          </a:xfrm>
        </p:spPr>
        <p:txBody>
          <a:bodyPr/>
          <a:lstStyle/>
          <a:p>
            <a:endParaRPr lang="en-SG" dirty="0"/>
          </a:p>
        </p:txBody>
      </p:sp>
    </p:spTree>
    <p:extLst>
      <p:ext uri="{BB962C8B-B14F-4D97-AF65-F5344CB8AC3E}">
        <p14:creationId xmlns:p14="http://schemas.microsoft.com/office/powerpoint/2010/main" val="25427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31F91-437C-7C37-6190-1B06B51F72DB}"/>
              </a:ext>
            </a:extLst>
          </p:cNvPr>
          <p:cNvSpPr>
            <a:spLocks noGrp="1"/>
          </p:cNvSpPr>
          <p:nvPr>
            <p:ph type="title"/>
          </p:nvPr>
        </p:nvSpPr>
        <p:spPr/>
        <p:txBody>
          <a:bodyPr>
            <a:noAutofit/>
          </a:bodyPr>
          <a:lstStyle/>
          <a:p>
            <a:r>
              <a:rPr lang="en-US" sz="2600" b="1" dirty="0"/>
              <a:t>We wish to build and investigate causal graphs for summarization and hypothesis generation.</a:t>
            </a:r>
            <a:endParaRPr lang="en-SG" sz="2600" b="1" dirty="0"/>
          </a:p>
        </p:txBody>
      </p:sp>
      <p:sp>
        <p:nvSpPr>
          <p:cNvPr id="3" name="Content Placeholder 2">
            <a:extLst>
              <a:ext uri="{FF2B5EF4-FFF2-40B4-BE49-F238E27FC236}">
                <a16:creationId xmlns:a16="http://schemas.microsoft.com/office/drawing/2014/main" id="{666894B4-4D7A-FD98-3FB4-83744B8FCB43}"/>
              </a:ext>
            </a:extLst>
          </p:cNvPr>
          <p:cNvSpPr>
            <a:spLocks noGrp="1"/>
          </p:cNvSpPr>
          <p:nvPr>
            <p:ph idx="1"/>
          </p:nvPr>
        </p:nvSpPr>
        <p:spPr>
          <a:xfrm>
            <a:off x="628651" y="1399597"/>
            <a:ext cx="7886700" cy="1906862"/>
          </a:xfrm>
        </p:spPr>
        <p:txBody>
          <a:bodyPr>
            <a:normAutofit lnSpcReduction="10000"/>
          </a:bodyPr>
          <a:lstStyle/>
          <a:p>
            <a:pPr lvl="1"/>
            <a:r>
              <a:rPr lang="en-SG" b="1" dirty="0"/>
              <a:t>Build:</a:t>
            </a:r>
            <a:r>
              <a:rPr lang="en-SG" dirty="0"/>
              <a:t> Using NLP tools and store onto (graph) databases</a:t>
            </a:r>
          </a:p>
          <a:p>
            <a:pPr lvl="1"/>
            <a:r>
              <a:rPr lang="en-SG" b="1" dirty="0"/>
              <a:t>Investigate:</a:t>
            </a:r>
            <a:r>
              <a:rPr lang="en-SG" dirty="0"/>
              <a:t> Based on business requirements</a:t>
            </a:r>
          </a:p>
          <a:p>
            <a:pPr marL="0" indent="0">
              <a:buNone/>
            </a:pPr>
            <a:endParaRPr lang="en-SG" dirty="0"/>
          </a:p>
          <a:p>
            <a:pPr marL="0" indent="0">
              <a:buNone/>
            </a:pPr>
            <a:r>
              <a:rPr lang="en-SG" dirty="0"/>
              <a:t>Electronics/Supply-Chain News </a:t>
            </a:r>
          </a:p>
          <a:p>
            <a:pPr lvl="1">
              <a:buFont typeface="Wingdings" panose="05000000000000000000" pitchFamily="2" charset="2"/>
              <a:buChar char="Ø"/>
            </a:pPr>
            <a:r>
              <a:rPr lang="en-SG" b="1" dirty="0">
                <a:sym typeface="Wingdings" panose="05000000000000000000" pitchFamily="2" charset="2"/>
              </a:rPr>
              <a:t> Summarization: </a:t>
            </a:r>
            <a:r>
              <a:rPr lang="en-SG" dirty="0">
                <a:sym typeface="Wingdings" panose="05000000000000000000" pitchFamily="2" charset="2"/>
              </a:rPr>
              <a:t>Collect relations in supply-chain news across time</a:t>
            </a:r>
          </a:p>
          <a:p>
            <a:pPr lvl="1">
              <a:buFont typeface="Wingdings" panose="05000000000000000000" pitchFamily="2" charset="2"/>
              <a:buChar char="Ø"/>
            </a:pPr>
            <a:r>
              <a:rPr lang="en-SG" b="1" dirty="0">
                <a:sym typeface="Wingdings" panose="05000000000000000000" pitchFamily="2" charset="2"/>
              </a:rPr>
              <a:t> Hypothesis generation: </a:t>
            </a:r>
            <a:r>
              <a:rPr lang="en-SG" dirty="0">
                <a:sym typeface="Wingdings" panose="05000000000000000000" pitchFamily="2" charset="2"/>
              </a:rPr>
              <a:t>P</a:t>
            </a:r>
            <a:r>
              <a:rPr lang="en-SG" dirty="0"/>
              <a:t>redict outcomes based on current event</a:t>
            </a:r>
          </a:p>
        </p:txBody>
      </p:sp>
      <p:sp>
        <p:nvSpPr>
          <p:cNvPr id="4" name="TextBox 3">
            <a:extLst>
              <a:ext uri="{FF2B5EF4-FFF2-40B4-BE49-F238E27FC236}">
                <a16:creationId xmlns:a16="http://schemas.microsoft.com/office/drawing/2014/main" id="{F2D9013D-76C2-32E9-FC0F-4B0123F1E88A}"/>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OVERVIEW</a:t>
            </a:r>
            <a:endParaRPr lang="en-SG" dirty="0">
              <a:solidFill>
                <a:schemeClr val="tx1">
                  <a:lumMod val="85000"/>
                  <a:lumOff val="15000"/>
                </a:schemeClr>
              </a:solidFill>
            </a:endParaRPr>
          </a:p>
        </p:txBody>
      </p:sp>
      <p:sp>
        <p:nvSpPr>
          <p:cNvPr id="7" name="TextBox 6">
            <a:extLst>
              <a:ext uri="{FF2B5EF4-FFF2-40B4-BE49-F238E27FC236}">
                <a16:creationId xmlns:a16="http://schemas.microsoft.com/office/drawing/2014/main" id="{6DAC407E-DA43-FA53-DD6B-B947AFA8C7FA}"/>
              </a:ext>
            </a:extLst>
          </p:cNvPr>
          <p:cNvSpPr txBox="1"/>
          <p:nvPr/>
        </p:nvSpPr>
        <p:spPr>
          <a:xfrm>
            <a:off x="1735662" y="4431143"/>
            <a:ext cx="2672861" cy="276999"/>
          </a:xfrm>
          <a:prstGeom prst="rect">
            <a:avLst/>
          </a:prstGeom>
          <a:noFill/>
        </p:spPr>
        <p:txBody>
          <a:bodyPr wrap="square" rtlCol="0">
            <a:spAutoFit/>
          </a:bodyPr>
          <a:lstStyle/>
          <a:p>
            <a:r>
              <a:rPr lang="en-SG" sz="1200" i="1" dirty="0">
                <a:solidFill>
                  <a:schemeClr val="tx1">
                    <a:lumMod val="50000"/>
                    <a:lumOff val="50000"/>
                  </a:schemeClr>
                </a:solidFill>
              </a:rPr>
              <a:t>Source: Panasonic Industry </a:t>
            </a:r>
          </a:p>
        </p:txBody>
      </p:sp>
      <p:pic>
        <p:nvPicPr>
          <p:cNvPr id="8" name="図 1">
            <a:extLst>
              <a:ext uri="{FF2B5EF4-FFF2-40B4-BE49-F238E27FC236}">
                <a16:creationId xmlns:a16="http://schemas.microsoft.com/office/drawing/2014/main" id="{EC06158C-6F2E-B7EF-84ED-CBEC51F69FBD}"/>
              </a:ext>
            </a:extLst>
          </p:cNvPr>
          <p:cNvPicPr>
            <a:picLocks noChangeAspect="1"/>
          </p:cNvPicPr>
          <p:nvPr/>
        </p:nvPicPr>
        <p:blipFill>
          <a:blip r:embed="rId3"/>
          <a:stretch>
            <a:fillRect/>
          </a:stretch>
        </p:blipFill>
        <p:spPr>
          <a:xfrm>
            <a:off x="1872899" y="3363391"/>
            <a:ext cx="5398201" cy="1213170"/>
          </a:xfrm>
          <a:prstGeom prst="rect">
            <a:avLst/>
          </a:prstGeom>
        </p:spPr>
      </p:pic>
    </p:spTree>
    <p:extLst>
      <p:ext uri="{BB962C8B-B14F-4D97-AF65-F5344CB8AC3E}">
        <p14:creationId xmlns:p14="http://schemas.microsoft.com/office/powerpoint/2010/main" val="393725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t>NLP Tools</a:t>
            </a:r>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endParaRPr lang="en-GB" sz="2100" b="1" dirty="0">
              <a:solidFill>
                <a:schemeClr val="bg1"/>
              </a:solidFill>
            </a:endParaRPr>
          </a:p>
        </p:txBody>
      </p:sp>
      <p:sp>
        <p:nvSpPr>
          <p:cNvPr id="5" name="TextBox 4">
            <a:extLst>
              <a:ext uri="{FF2B5EF4-FFF2-40B4-BE49-F238E27FC236}">
                <a16:creationId xmlns:a16="http://schemas.microsoft.com/office/drawing/2014/main" id="{F8B802DB-E480-4319-8E9E-CCC64A41EA2B}"/>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METHODOLOGY</a:t>
            </a:r>
            <a:endParaRPr lang="en-SG" dirty="0">
              <a:solidFill>
                <a:schemeClr val="tx1">
                  <a:lumMod val="85000"/>
                  <a:lumOff val="15000"/>
                </a:schemeClr>
              </a:solidFill>
            </a:endParaRPr>
          </a:p>
        </p:txBody>
      </p:sp>
      <p:sp>
        <p:nvSpPr>
          <p:cNvPr id="6" name="Content Placeholder 2">
            <a:extLst>
              <a:ext uri="{FF2B5EF4-FFF2-40B4-BE49-F238E27FC236}">
                <a16:creationId xmlns:a16="http://schemas.microsoft.com/office/drawing/2014/main" id="{95CB7D74-EACF-4F26-B0F7-CB1D20988E4C}"/>
              </a:ext>
            </a:extLst>
          </p:cNvPr>
          <p:cNvSpPr>
            <a:spLocks noGrp="1"/>
          </p:cNvSpPr>
          <p:nvPr>
            <p:ph idx="1"/>
          </p:nvPr>
        </p:nvSpPr>
        <p:spPr>
          <a:xfrm>
            <a:off x="628650" y="1369219"/>
            <a:ext cx="7992835" cy="3153620"/>
          </a:xfrm>
        </p:spPr>
        <p:txBody>
          <a:bodyPr>
            <a:normAutofit fontScale="92500" lnSpcReduction="10000"/>
          </a:bodyPr>
          <a:lstStyle/>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POS / Dependency Parsing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rPr>
              <a:t>Stanza</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Causal Sentence Classification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UniCausal</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Cause-Effect Span Detection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UniCausal</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strike="sngStrike" dirty="0">
                <a:effectLst/>
                <a:latin typeface="Arial" panose="020B0604020202020204" pitchFamily="34" charset="0"/>
                <a:ea typeface="Times New Roman" panose="02020603050405020304" pitchFamily="18" charset="0"/>
                <a:cs typeface="Arial" panose="020B0604020202020204" pitchFamily="34" charset="0"/>
              </a:rPr>
              <a:t>Frames Parsing with </a:t>
            </a:r>
            <a:r>
              <a:rPr lang="en-SG" u="sng" strike="sngStrike"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5"/>
              </a:rPr>
              <a:t>OpenSESAME</a:t>
            </a:r>
            <a:endParaRPr lang="en-SG" strike="sngStrike"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Cause-Effect Argument Detection with adapted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6"/>
              </a:rPr>
              <a:t>CauseNet</a:t>
            </a:r>
            <a:endPar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05000"/>
              </a:lnSpc>
              <a:buFont typeface="+mj-lt"/>
              <a:buAutoNum type="arabicPeriod"/>
            </a:pPr>
            <a:endPar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05000"/>
              </a:lnSpc>
              <a:buFont typeface="+mj-lt"/>
              <a:buAutoNum type="arabicPeriod"/>
            </a:pPr>
            <a:r>
              <a:rPr lang="en-US" dirty="0">
                <a:latin typeface="Arial" panose="020B0604020202020204" pitchFamily="34" charset="0"/>
                <a:cs typeface="Arial" panose="020B0604020202020204" pitchFamily="34" charset="0"/>
              </a:rPr>
              <a:t>Cause-Effect-Signal Span Detection with </a:t>
            </a:r>
            <a:r>
              <a:rPr lang="en-US" dirty="0">
                <a:latin typeface="Arial" panose="020B0604020202020204" pitchFamily="34" charset="0"/>
                <a:cs typeface="Arial" panose="020B0604020202020204" pitchFamily="34" charset="0"/>
                <a:hlinkClick r:id="rId7"/>
              </a:rPr>
              <a:t>1Cademy</a:t>
            </a:r>
            <a:endParaRPr lang="en-US" dirty="0">
              <a:latin typeface="Arial" panose="020B0604020202020204" pitchFamily="34" charset="0"/>
              <a:cs typeface="Arial" panose="020B0604020202020204" pitchFamily="34" charset="0"/>
            </a:endParaRPr>
          </a:p>
          <a:p>
            <a:pPr marL="342900" indent="-342900">
              <a:lnSpc>
                <a:spcPct val="105000"/>
              </a:lnSpc>
              <a:buFont typeface="+mj-lt"/>
              <a:buAutoNum type="arabicPeriod"/>
            </a:pPr>
            <a:r>
              <a:rPr lang="en-US" dirty="0">
                <a:latin typeface="Arial" panose="020B0604020202020204" pitchFamily="34" charset="0"/>
                <a:cs typeface="Arial" panose="020B0604020202020204" pitchFamily="34" charset="0"/>
              </a:rPr>
              <a:t>Causal Pair Classification with </a:t>
            </a:r>
            <a:r>
              <a:rPr lang="en-US" dirty="0" err="1">
                <a:latin typeface="Arial" panose="020B0604020202020204" pitchFamily="34" charset="0"/>
                <a:cs typeface="Arial" panose="020B0604020202020204" pitchFamily="34" charset="0"/>
              </a:rPr>
              <a:t>UniCausal</a:t>
            </a:r>
            <a:endParaRPr lang="en-US" dirty="0">
              <a:latin typeface="Arial" panose="020B0604020202020204" pitchFamily="34" charset="0"/>
              <a:cs typeface="Arial" panose="020B0604020202020204" pitchFamily="34" charset="0"/>
            </a:endParaRPr>
          </a:p>
          <a:p>
            <a:pPr marL="342900" lvl="0" indent="-342900">
              <a:lnSpc>
                <a:spcPct val="105000"/>
              </a:lnSpc>
              <a:buFont typeface="+mj-lt"/>
              <a:buAutoNum type="arabicPeriod"/>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184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t>NLP Tools</a:t>
            </a:r>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endParaRPr lang="en-GB" sz="2100" b="1" dirty="0">
              <a:solidFill>
                <a:schemeClr val="bg1"/>
              </a:solidFill>
            </a:endParaRPr>
          </a:p>
        </p:txBody>
      </p:sp>
      <p:sp>
        <p:nvSpPr>
          <p:cNvPr id="5" name="TextBox 4">
            <a:extLst>
              <a:ext uri="{FF2B5EF4-FFF2-40B4-BE49-F238E27FC236}">
                <a16:creationId xmlns:a16="http://schemas.microsoft.com/office/drawing/2014/main" id="{F8B802DB-E480-4319-8E9E-CCC64A41EA2B}"/>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METHODOLOGY</a:t>
            </a:r>
            <a:endParaRPr lang="en-SG" dirty="0">
              <a:solidFill>
                <a:schemeClr val="tx1">
                  <a:lumMod val="85000"/>
                  <a:lumOff val="15000"/>
                </a:schemeClr>
              </a:solidFill>
            </a:endParaRPr>
          </a:p>
        </p:txBody>
      </p:sp>
      <p:sp>
        <p:nvSpPr>
          <p:cNvPr id="6" name="Content Placeholder 2">
            <a:extLst>
              <a:ext uri="{FF2B5EF4-FFF2-40B4-BE49-F238E27FC236}">
                <a16:creationId xmlns:a16="http://schemas.microsoft.com/office/drawing/2014/main" id="{95CB7D74-EACF-4F26-B0F7-CB1D20988E4C}"/>
              </a:ext>
            </a:extLst>
          </p:cNvPr>
          <p:cNvSpPr>
            <a:spLocks noGrp="1"/>
          </p:cNvSpPr>
          <p:nvPr>
            <p:ph idx="1"/>
          </p:nvPr>
        </p:nvSpPr>
        <p:spPr>
          <a:xfrm>
            <a:off x="628651" y="1235260"/>
            <a:ext cx="3682092" cy="3632016"/>
          </a:xfrm>
        </p:spPr>
        <p:txBody>
          <a:bodyPr>
            <a:normAutofit fontScale="92500" lnSpcReduction="10000"/>
          </a:bodyPr>
          <a:lstStyle/>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POS / Dependency Parsing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rPr>
              <a:t>Stanza</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Causal Sentence Classification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UniCausal</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Cause-Effect Span Detection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UniCausal</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Frames Parsing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5"/>
              </a:rPr>
              <a:t>OpenSESAME</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Cause-Effect Argument Detection with adapted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6"/>
              </a:rPr>
              <a:t>CauseNet</a:t>
            </a:r>
            <a:endParaRPr lang="en-SG" dirty="0">
              <a:effectLst/>
              <a:latin typeface="Arial" panose="020B0604020202020204" pitchFamily="34" charset="0"/>
              <a:ea typeface="DengXian" panose="02010600030101010101" pitchFamily="2" charset="-122"/>
              <a:cs typeface="Arial" panose="020B0604020202020204" pitchFamily="34" charset="0"/>
            </a:endParaRPr>
          </a:p>
          <a:p>
            <a:endParaRPr lang="en-SG"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78895BD-BAFE-B886-9F2E-F46C71D450D7}"/>
              </a:ext>
            </a:extLst>
          </p:cNvPr>
          <p:cNvSpPr txBox="1"/>
          <p:nvPr/>
        </p:nvSpPr>
        <p:spPr>
          <a:xfrm>
            <a:off x="4120855" y="480904"/>
            <a:ext cx="3943351" cy="523220"/>
          </a:xfrm>
          <a:prstGeom prst="rect">
            <a:avLst/>
          </a:prstGeom>
          <a:noFill/>
        </p:spPr>
        <p:txBody>
          <a:bodyPr wrap="square">
            <a:spAutoFit/>
          </a:bodyPr>
          <a:lstStyle/>
          <a:p>
            <a:r>
              <a:rPr lang="en-US" sz="1400" i="1" dirty="0"/>
              <a:t>This cuts both ways – investments now will lead to more green jobs in the coming years .</a:t>
            </a:r>
            <a:endParaRPr lang="en-SG" sz="1400" i="1" dirty="0"/>
          </a:p>
        </p:txBody>
      </p:sp>
      <p:pic>
        <p:nvPicPr>
          <p:cNvPr id="3" name="Picture 2">
            <a:extLst>
              <a:ext uri="{FF2B5EF4-FFF2-40B4-BE49-F238E27FC236}">
                <a16:creationId xmlns:a16="http://schemas.microsoft.com/office/drawing/2014/main" id="{4111F915-81E9-4F5A-740D-3C1EDD55CDBB}"/>
              </a:ext>
            </a:extLst>
          </p:cNvPr>
          <p:cNvPicPr>
            <a:picLocks noChangeAspect="1"/>
          </p:cNvPicPr>
          <p:nvPr/>
        </p:nvPicPr>
        <p:blipFill>
          <a:blip r:embed="rId7"/>
          <a:stretch>
            <a:fillRect/>
          </a:stretch>
        </p:blipFill>
        <p:spPr>
          <a:xfrm>
            <a:off x="4735285" y="1268016"/>
            <a:ext cx="4027449" cy="442956"/>
          </a:xfrm>
          <a:prstGeom prst="rect">
            <a:avLst/>
          </a:prstGeom>
        </p:spPr>
      </p:pic>
      <p:pic>
        <p:nvPicPr>
          <p:cNvPr id="10" name="Picture 9">
            <a:extLst>
              <a:ext uri="{FF2B5EF4-FFF2-40B4-BE49-F238E27FC236}">
                <a16:creationId xmlns:a16="http://schemas.microsoft.com/office/drawing/2014/main" id="{EC670213-4BD7-9F9E-7BB8-91B0828E94AD}"/>
              </a:ext>
            </a:extLst>
          </p:cNvPr>
          <p:cNvPicPr>
            <a:picLocks noChangeAspect="1"/>
          </p:cNvPicPr>
          <p:nvPr/>
        </p:nvPicPr>
        <p:blipFill>
          <a:blip r:embed="rId8"/>
          <a:stretch>
            <a:fillRect/>
          </a:stretch>
        </p:blipFill>
        <p:spPr>
          <a:xfrm>
            <a:off x="4750449" y="3162452"/>
            <a:ext cx="3141634" cy="848991"/>
          </a:xfrm>
          <a:prstGeom prst="rect">
            <a:avLst/>
          </a:prstGeom>
        </p:spPr>
      </p:pic>
      <p:pic>
        <p:nvPicPr>
          <p:cNvPr id="12" name="Picture 11">
            <a:extLst>
              <a:ext uri="{FF2B5EF4-FFF2-40B4-BE49-F238E27FC236}">
                <a16:creationId xmlns:a16="http://schemas.microsoft.com/office/drawing/2014/main" id="{2D0A2E16-967D-44E1-4751-775D39DC9B90}"/>
              </a:ext>
            </a:extLst>
          </p:cNvPr>
          <p:cNvPicPr>
            <a:picLocks noChangeAspect="1"/>
          </p:cNvPicPr>
          <p:nvPr/>
        </p:nvPicPr>
        <p:blipFill>
          <a:blip r:embed="rId9"/>
          <a:stretch>
            <a:fillRect/>
          </a:stretch>
        </p:blipFill>
        <p:spPr>
          <a:xfrm>
            <a:off x="4701461" y="2045511"/>
            <a:ext cx="4310741" cy="848991"/>
          </a:xfrm>
          <a:prstGeom prst="rect">
            <a:avLst/>
          </a:prstGeom>
        </p:spPr>
      </p:pic>
      <p:pic>
        <p:nvPicPr>
          <p:cNvPr id="14" name="Picture 13">
            <a:extLst>
              <a:ext uri="{FF2B5EF4-FFF2-40B4-BE49-F238E27FC236}">
                <a16:creationId xmlns:a16="http://schemas.microsoft.com/office/drawing/2014/main" id="{1F543D40-B341-0F5F-CFD9-08CD75F09EAC}"/>
              </a:ext>
            </a:extLst>
          </p:cNvPr>
          <p:cNvPicPr>
            <a:picLocks noChangeAspect="1"/>
          </p:cNvPicPr>
          <p:nvPr/>
        </p:nvPicPr>
        <p:blipFill>
          <a:blip r:embed="rId10"/>
          <a:stretch>
            <a:fillRect/>
          </a:stretch>
        </p:blipFill>
        <p:spPr>
          <a:xfrm>
            <a:off x="4750449" y="4156680"/>
            <a:ext cx="2160037" cy="539056"/>
          </a:xfrm>
          <a:prstGeom prst="rect">
            <a:avLst/>
          </a:prstGeom>
        </p:spPr>
      </p:pic>
      <p:cxnSp>
        <p:nvCxnSpPr>
          <p:cNvPr id="17" name="Straight Arrow Connector 16">
            <a:extLst>
              <a:ext uri="{FF2B5EF4-FFF2-40B4-BE49-F238E27FC236}">
                <a16:creationId xmlns:a16="http://schemas.microsoft.com/office/drawing/2014/main" id="{CF67CAF0-B248-3EAD-F69D-41C0BC973A1E}"/>
              </a:ext>
            </a:extLst>
          </p:cNvPr>
          <p:cNvCxnSpPr>
            <a:cxnSpLocks/>
          </p:cNvCxnSpPr>
          <p:nvPr/>
        </p:nvCxnSpPr>
        <p:spPr>
          <a:xfrm>
            <a:off x="4291790" y="2149127"/>
            <a:ext cx="390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23FEA4D-E099-C9F4-76FD-FD1BB286B75E}"/>
              </a:ext>
            </a:extLst>
          </p:cNvPr>
          <p:cNvCxnSpPr>
            <a:cxnSpLocks/>
          </p:cNvCxnSpPr>
          <p:nvPr/>
        </p:nvCxnSpPr>
        <p:spPr>
          <a:xfrm>
            <a:off x="4291790" y="1489494"/>
            <a:ext cx="390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399D2BA-4CA1-7490-F409-D8875089DD7B}"/>
              </a:ext>
            </a:extLst>
          </p:cNvPr>
          <p:cNvCxnSpPr>
            <a:cxnSpLocks/>
          </p:cNvCxnSpPr>
          <p:nvPr/>
        </p:nvCxnSpPr>
        <p:spPr>
          <a:xfrm>
            <a:off x="4291790" y="2693413"/>
            <a:ext cx="390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FD2F246-4032-65BF-9B4F-CABFF2874872}"/>
              </a:ext>
            </a:extLst>
          </p:cNvPr>
          <p:cNvCxnSpPr>
            <a:cxnSpLocks/>
          </p:cNvCxnSpPr>
          <p:nvPr/>
        </p:nvCxnSpPr>
        <p:spPr>
          <a:xfrm>
            <a:off x="4291790" y="3355886"/>
            <a:ext cx="390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EDA6700-DABF-4D70-C456-49653D2CFAE4}"/>
              </a:ext>
            </a:extLst>
          </p:cNvPr>
          <p:cNvCxnSpPr>
            <a:cxnSpLocks/>
          </p:cNvCxnSpPr>
          <p:nvPr/>
        </p:nvCxnSpPr>
        <p:spPr>
          <a:xfrm>
            <a:off x="4291790" y="4307609"/>
            <a:ext cx="390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35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Outline</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69217"/>
            <a:ext cx="7886700" cy="3301105"/>
          </a:xfrm>
        </p:spPr>
        <p:txBody>
          <a:bodyPr>
            <a:normAutofit lnSpcReduction="10000"/>
          </a:bodyPr>
          <a:lstStyle/>
          <a:p>
            <a:pPr marL="457200" indent="-457200">
              <a:buFont typeface="+mj-lt"/>
              <a:buAutoNum type="arabicPeriod"/>
            </a:pPr>
            <a:r>
              <a:rPr lang="en-US" sz="2000" dirty="0"/>
              <a:t>Extract NLP information using tools</a:t>
            </a:r>
          </a:p>
          <a:p>
            <a:pPr marL="457200" indent="-457200">
              <a:buFont typeface="+mj-lt"/>
              <a:buAutoNum type="arabicPeriod"/>
            </a:pPr>
            <a:r>
              <a:rPr lang="en-US" sz="2000" dirty="0"/>
              <a:t>Clean up </a:t>
            </a:r>
            <a:r>
              <a:rPr lang="en-US" sz="2000" dirty="0" err="1"/>
              <a:t>UniCausal</a:t>
            </a:r>
            <a:r>
              <a:rPr lang="en-US" sz="2000" dirty="0"/>
              <a:t> Causal Examples</a:t>
            </a:r>
          </a:p>
          <a:p>
            <a:pPr lvl="1"/>
            <a:r>
              <a:rPr lang="en-US" sz="1700" dirty="0"/>
              <a:t>Link up same arguments that are sequential in text (`</a:t>
            </a:r>
            <a:r>
              <a:rPr lang="en-US" sz="1700" dirty="0" err="1"/>
              <a:t>join_neighbouring_args</a:t>
            </a:r>
            <a:r>
              <a:rPr lang="en-US" sz="1700" dirty="0"/>
              <a:t>`)</a:t>
            </a:r>
          </a:p>
          <a:p>
            <a:pPr lvl="1"/>
            <a:r>
              <a:rPr lang="en-US" sz="1700" dirty="0"/>
              <a:t>For multiple relations in a sentence, we match the Cause and Effect spans by order (this is an assumption/ quick fix)</a:t>
            </a:r>
          </a:p>
          <a:p>
            <a:pPr marL="457200" indent="-457200">
              <a:buFont typeface="+mj-lt"/>
              <a:buAutoNum type="arabicPeriod"/>
            </a:pPr>
            <a:r>
              <a:rPr lang="en-US" sz="2000" dirty="0"/>
              <a:t>Clean up </a:t>
            </a:r>
            <a:r>
              <a:rPr lang="en-US" sz="2000" dirty="0" err="1"/>
              <a:t>CauseNet</a:t>
            </a:r>
            <a:r>
              <a:rPr lang="en-US" sz="2000" dirty="0"/>
              <a:t> Causal Examples</a:t>
            </a:r>
          </a:p>
          <a:p>
            <a:pPr lvl="1"/>
            <a:r>
              <a:rPr lang="en-US" sz="1700" dirty="0"/>
              <a:t>Link up relations in same sentence, with same causal pattern, and one same argument (`</a:t>
            </a:r>
            <a:r>
              <a:rPr lang="en-US" sz="1700" dirty="0" err="1"/>
              <a:t>combine_causenet_args</a:t>
            </a:r>
            <a:r>
              <a:rPr lang="en-US" sz="1700" dirty="0"/>
              <a:t>`)</a:t>
            </a:r>
          </a:p>
          <a:p>
            <a:pPr marL="457200" indent="-457200">
              <a:buFont typeface="+mj-lt"/>
              <a:buAutoNum type="arabicPeriod"/>
            </a:pPr>
            <a:r>
              <a:rPr lang="en-US" sz="2000" dirty="0"/>
              <a:t>Align </a:t>
            </a:r>
            <a:r>
              <a:rPr lang="en-US" sz="2000" dirty="0" err="1"/>
              <a:t>UniCausal</a:t>
            </a:r>
            <a:r>
              <a:rPr lang="en-US" sz="2000" dirty="0"/>
              <a:t> and </a:t>
            </a:r>
            <a:r>
              <a:rPr lang="en-US" sz="2000" dirty="0" err="1"/>
              <a:t>CauseNet</a:t>
            </a:r>
            <a:r>
              <a:rPr lang="en-US" sz="2000" dirty="0"/>
              <a:t> Causal Examples</a:t>
            </a:r>
          </a:p>
          <a:p>
            <a:pPr marL="457200" indent="-457200">
              <a:buFont typeface="+mj-lt"/>
              <a:buAutoNum type="arabicPeriod"/>
            </a:pPr>
            <a:r>
              <a:rPr lang="en-US" sz="2000" dirty="0"/>
              <a:t>Grouping and Stemming Arguments</a:t>
            </a:r>
          </a:p>
          <a:p>
            <a:endParaRPr lang="en-US" sz="2000"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METHODOLOGY</a:t>
            </a:r>
            <a:endParaRPr lang="en-SG" dirty="0">
              <a:solidFill>
                <a:schemeClr val="tx1">
                  <a:lumMod val="85000"/>
                  <a:lumOff val="15000"/>
                </a:schemeClr>
              </a:solidFill>
            </a:endParaRPr>
          </a:p>
        </p:txBody>
      </p:sp>
    </p:spTree>
    <p:extLst>
      <p:ext uri="{BB962C8B-B14F-4D97-AF65-F5344CB8AC3E}">
        <p14:creationId xmlns:p14="http://schemas.microsoft.com/office/powerpoint/2010/main" val="376638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a:t>Data &amp; Findings</a:t>
            </a:r>
            <a:endParaRPr lang="en-SG"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a:solidFill>
                  <a:schemeClr val="tx1">
                    <a:lumMod val="85000"/>
                    <a:lumOff val="15000"/>
                  </a:schemeClr>
                </a:solidFill>
              </a:rPr>
              <a:t>FINDINGS</a:t>
            </a:r>
            <a:endParaRPr lang="en-SG" dirty="0">
              <a:solidFill>
                <a:schemeClr val="tx1">
                  <a:lumMod val="85000"/>
                  <a:lumOff val="15000"/>
                </a:schemeClr>
              </a:solidFill>
            </a:endParaRPr>
          </a:p>
        </p:txBody>
      </p:sp>
      <p:graphicFrame>
        <p:nvGraphicFramePr>
          <p:cNvPr id="7" name="Diagram 6">
            <a:extLst>
              <a:ext uri="{FF2B5EF4-FFF2-40B4-BE49-F238E27FC236}">
                <a16:creationId xmlns:a16="http://schemas.microsoft.com/office/drawing/2014/main" id="{30C09769-3937-6087-36C0-6621091B1D1B}"/>
              </a:ext>
            </a:extLst>
          </p:cNvPr>
          <p:cNvGraphicFramePr/>
          <p:nvPr>
            <p:extLst>
              <p:ext uri="{D42A27DB-BD31-4B8C-83A1-F6EECF244321}">
                <p14:modId xmlns:p14="http://schemas.microsoft.com/office/powerpoint/2010/main" val="1564702145"/>
              </p:ext>
            </p:extLst>
          </p:nvPr>
        </p:nvGraphicFramePr>
        <p:xfrm>
          <a:off x="964565" y="643176"/>
          <a:ext cx="7214869" cy="43580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F766D560-CD01-6D99-025D-F0C531490C21}"/>
              </a:ext>
            </a:extLst>
          </p:cNvPr>
          <p:cNvSpPr txBox="1"/>
          <p:nvPr/>
        </p:nvSpPr>
        <p:spPr>
          <a:xfrm>
            <a:off x="5721178" y="4177158"/>
            <a:ext cx="3422822" cy="923330"/>
          </a:xfrm>
          <a:prstGeom prst="rect">
            <a:avLst/>
          </a:prstGeom>
          <a:noFill/>
        </p:spPr>
        <p:txBody>
          <a:bodyPr wrap="square">
            <a:spAutoFit/>
          </a:bodyPr>
          <a:lstStyle/>
          <a:p>
            <a:r>
              <a:rPr lang="en-SG" dirty="0"/>
              <a:t>Simple visualization at: </a:t>
            </a:r>
            <a:r>
              <a:rPr lang="en-SG" dirty="0">
                <a:hlinkClick r:id="rId8"/>
              </a:rPr>
              <a:t>http://localhost:5006/mir</a:t>
            </a:r>
            <a:endParaRPr lang="en-SG" dirty="0"/>
          </a:p>
          <a:p>
            <a:endParaRPr lang="en-SG" dirty="0"/>
          </a:p>
        </p:txBody>
      </p:sp>
    </p:spTree>
    <p:extLst>
      <p:ext uri="{BB962C8B-B14F-4D97-AF65-F5344CB8AC3E}">
        <p14:creationId xmlns:p14="http://schemas.microsoft.com/office/powerpoint/2010/main" val="48144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9FEF0EDD-07B8-B45F-415B-48C27FCB08CD}"/>
              </a:ext>
            </a:extLst>
          </p:cNvPr>
          <p:cNvPicPr>
            <a:picLocks noGrp="1" noChangeAspect="1"/>
          </p:cNvPicPr>
          <p:nvPr>
            <p:ph idx="1"/>
          </p:nvPr>
        </p:nvPicPr>
        <p:blipFill>
          <a:blip r:embed="rId3"/>
          <a:stretch>
            <a:fillRect/>
          </a:stretch>
        </p:blipFill>
        <p:spPr>
          <a:xfrm>
            <a:off x="1493520" y="633016"/>
            <a:ext cx="6075565" cy="4226480"/>
          </a:xfrm>
        </p:spPr>
      </p:pic>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a:t>Data &amp; Findings</a:t>
            </a:r>
            <a:endParaRPr lang="en-SG"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a:solidFill>
                  <a:schemeClr val="tx1">
                    <a:lumMod val="85000"/>
                    <a:lumOff val="15000"/>
                  </a:schemeClr>
                </a:solidFill>
              </a:rPr>
              <a:t>FINDINGS</a:t>
            </a:r>
            <a:endParaRPr lang="en-SG" dirty="0">
              <a:solidFill>
                <a:schemeClr val="tx1">
                  <a:lumMod val="85000"/>
                  <a:lumOff val="15000"/>
                </a:schemeClr>
              </a:solidFill>
            </a:endParaRPr>
          </a:p>
        </p:txBody>
      </p:sp>
      <p:pic>
        <p:nvPicPr>
          <p:cNvPr id="8" name="Picture 7">
            <a:extLst>
              <a:ext uri="{FF2B5EF4-FFF2-40B4-BE49-F238E27FC236}">
                <a16:creationId xmlns:a16="http://schemas.microsoft.com/office/drawing/2014/main" id="{5D7E0F9F-3280-B9A8-8BA9-9FCD35BC799D}"/>
              </a:ext>
            </a:extLst>
          </p:cNvPr>
          <p:cNvPicPr>
            <a:picLocks noChangeAspect="1"/>
          </p:cNvPicPr>
          <p:nvPr/>
        </p:nvPicPr>
        <p:blipFill>
          <a:blip r:embed="rId4"/>
          <a:stretch>
            <a:fillRect/>
          </a:stretch>
        </p:blipFill>
        <p:spPr>
          <a:xfrm>
            <a:off x="9470571" y="1070258"/>
            <a:ext cx="9144000" cy="3478086"/>
          </a:xfrm>
          <a:prstGeom prst="rect">
            <a:avLst/>
          </a:prstGeom>
        </p:spPr>
      </p:pic>
      <p:sp>
        <p:nvSpPr>
          <p:cNvPr id="9" name="Explosion: 8 Points 8">
            <a:extLst>
              <a:ext uri="{FF2B5EF4-FFF2-40B4-BE49-F238E27FC236}">
                <a16:creationId xmlns:a16="http://schemas.microsoft.com/office/drawing/2014/main" id="{8075CEBA-6D23-9B81-D38F-60A1EED0D1BE}"/>
              </a:ext>
            </a:extLst>
          </p:cNvPr>
          <p:cNvSpPr/>
          <p:nvPr/>
        </p:nvSpPr>
        <p:spPr>
          <a:xfrm>
            <a:off x="2743200" y="3087494"/>
            <a:ext cx="1249680" cy="468506"/>
          </a:xfrm>
          <a:prstGeom prst="irregularSeal1">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t>Issue 4</a:t>
            </a:r>
          </a:p>
        </p:txBody>
      </p:sp>
    </p:spTree>
    <p:extLst>
      <p:ext uri="{BB962C8B-B14F-4D97-AF65-F5344CB8AC3E}">
        <p14:creationId xmlns:p14="http://schemas.microsoft.com/office/powerpoint/2010/main" val="413306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2400-C0F1-08C3-8D63-67722353F8DF}"/>
              </a:ext>
            </a:extLst>
          </p:cNvPr>
          <p:cNvSpPr>
            <a:spLocks noGrp="1"/>
          </p:cNvSpPr>
          <p:nvPr>
            <p:ph type="title"/>
          </p:nvPr>
        </p:nvSpPr>
        <p:spPr/>
        <p:txBody>
          <a:bodyPr/>
          <a:lstStyle/>
          <a:p>
            <a:r>
              <a:rPr lang="en-SG" dirty="0"/>
              <a:t>Issues for Discussion</a:t>
            </a:r>
          </a:p>
        </p:txBody>
      </p:sp>
      <p:sp>
        <p:nvSpPr>
          <p:cNvPr id="3" name="Content Placeholder 2">
            <a:extLst>
              <a:ext uri="{FF2B5EF4-FFF2-40B4-BE49-F238E27FC236}">
                <a16:creationId xmlns:a16="http://schemas.microsoft.com/office/drawing/2014/main" id="{8A7D2613-D7BA-CD5E-7986-8AF4B7D0392D}"/>
              </a:ext>
            </a:extLst>
          </p:cNvPr>
          <p:cNvSpPr>
            <a:spLocks noGrp="1"/>
          </p:cNvSpPr>
          <p:nvPr>
            <p:ph idx="1"/>
          </p:nvPr>
        </p:nvSpPr>
        <p:spPr/>
        <p:txBody>
          <a:bodyPr/>
          <a:lstStyle/>
          <a:p>
            <a:pPr marL="457200" indent="-457200">
              <a:buFont typeface="+mj-lt"/>
              <a:buAutoNum type="arabicPeriod"/>
            </a:pPr>
            <a:r>
              <a:rPr lang="en-SG" dirty="0"/>
              <a:t>Duplicate data</a:t>
            </a:r>
          </a:p>
          <a:p>
            <a:pPr marL="457200" indent="-457200">
              <a:buFont typeface="+mj-lt"/>
              <a:buAutoNum type="arabicPeriod"/>
            </a:pPr>
            <a:r>
              <a:rPr lang="en-SG" dirty="0"/>
              <a:t>Long sentences/paragraphs</a:t>
            </a:r>
          </a:p>
          <a:p>
            <a:pPr marL="457200" indent="-457200">
              <a:buFont typeface="+mj-lt"/>
              <a:buAutoNum type="arabicPeriod"/>
            </a:pPr>
            <a:r>
              <a:rPr lang="en-SG" dirty="0"/>
              <a:t>Multiple causal relations per sentence</a:t>
            </a:r>
          </a:p>
          <a:p>
            <a:pPr marL="457200" indent="-457200">
              <a:buFont typeface="+mj-lt"/>
              <a:buAutoNum type="arabicPeriod"/>
            </a:pPr>
            <a:r>
              <a:rPr lang="en-SG" dirty="0"/>
              <a:t>Strategy to group nodes</a:t>
            </a:r>
            <a:br>
              <a:rPr lang="en-SG" dirty="0"/>
            </a:br>
            <a:endParaRPr lang="en-SG" dirty="0"/>
          </a:p>
          <a:p>
            <a:pPr lvl="1"/>
            <a:endParaRPr lang="en-SG" dirty="0"/>
          </a:p>
          <a:p>
            <a:pPr marL="457200" indent="-457200">
              <a:buFont typeface="+mj-lt"/>
              <a:buAutoNum type="arabicPeriod"/>
            </a:pPr>
            <a:r>
              <a:rPr lang="en-SG" dirty="0"/>
              <a:t>Causal relations curation rules</a:t>
            </a:r>
          </a:p>
        </p:txBody>
      </p:sp>
      <p:sp>
        <p:nvSpPr>
          <p:cNvPr id="4" name="TextBox 3">
            <a:extLst>
              <a:ext uri="{FF2B5EF4-FFF2-40B4-BE49-F238E27FC236}">
                <a16:creationId xmlns:a16="http://schemas.microsoft.com/office/drawing/2014/main" id="{5BCF5823-28CE-5B32-DC9A-80F7EA4E5FA0}"/>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pic>
        <p:nvPicPr>
          <p:cNvPr id="6" name="Picture 5">
            <a:extLst>
              <a:ext uri="{FF2B5EF4-FFF2-40B4-BE49-F238E27FC236}">
                <a16:creationId xmlns:a16="http://schemas.microsoft.com/office/drawing/2014/main" id="{EF1E6D6E-0D65-770E-4CCF-D95673F0941F}"/>
              </a:ext>
            </a:extLst>
          </p:cNvPr>
          <p:cNvPicPr>
            <a:picLocks noChangeAspect="1"/>
          </p:cNvPicPr>
          <p:nvPr/>
        </p:nvPicPr>
        <p:blipFill>
          <a:blip r:embed="rId2"/>
          <a:stretch>
            <a:fillRect/>
          </a:stretch>
        </p:blipFill>
        <p:spPr>
          <a:xfrm>
            <a:off x="0" y="3000971"/>
            <a:ext cx="9144000" cy="313300"/>
          </a:xfrm>
          <a:prstGeom prst="rect">
            <a:avLst/>
          </a:prstGeom>
        </p:spPr>
      </p:pic>
      <p:pic>
        <p:nvPicPr>
          <p:cNvPr id="8" name="Picture 7">
            <a:extLst>
              <a:ext uri="{FF2B5EF4-FFF2-40B4-BE49-F238E27FC236}">
                <a16:creationId xmlns:a16="http://schemas.microsoft.com/office/drawing/2014/main" id="{6E8919D1-1D29-7987-7108-1A25D22441C6}"/>
              </a:ext>
            </a:extLst>
          </p:cNvPr>
          <p:cNvPicPr>
            <a:picLocks noChangeAspect="1"/>
          </p:cNvPicPr>
          <p:nvPr/>
        </p:nvPicPr>
        <p:blipFill>
          <a:blip r:embed="rId3"/>
          <a:stretch>
            <a:fillRect/>
          </a:stretch>
        </p:blipFill>
        <p:spPr>
          <a:xfrm>
            <a:off x="0" y="3944331"/>
            <a:ext cx="9144000" cy="319314"/>
          </a:xfrm>
          <a:prstGeom prst="rect">
            <a:avLst/>
          </a:prstGeom>
        </p:spPr>
      </p:pic>
    </p:spTree>
    <p:extLst>
      <p:ext uri="{BB962C8B-B14F-4D97-AF65-F5344CB8AC3E}">
        <p14:creationId xmlns:p14="http://schemas.microsoft.com/office/powerpoint/2010/main" val="245674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Duplicate Data</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69218"/>
            <a:ext cx="7886700" cy="3412990"/>
          </a:xfrm>
        </p:spPr>
        <p:txBody>
          <a:bodyPr>
            <a:normAutofit/>
          </a:bodyPr>
          <a:lstStyle/>
          <a:p>
            <a:r>
              <a:rPr lang="en-US" sz="2000" dirty="0"/>
              <a:t>Duplicates based on text column, i.e. Column H (“Translated”). </a:t>
            </a:r>
          </a:p>
          <a:p>
            <a:pPr lvl="1"/>
            <a:r>
              <a:rPr lang="en-US" sz="1600" dirty="0"/>
              <a:t>Duplicates typically arise from “Geography” (E.g. same news appearing under Global, China, etc.). </a:t>
            </a:r>
          </a:p>
          <a:p>
            <a:pPr lvl="1"/>
            <a:r>
              <a:rPr lang="en-US" sz="1600" dirty="0"/>
              <a:t>There seems to be a possible bug because, at times, the same article can be tagged to different Month-Year. E.g.:</a:t>
            </a:r>
          </a:p>
          <a:p>
            <a:pPr marL="0" indent="0">
              <a:buNone/>
            </a:pPr>
            <a:endParaRPr lang="en-US" sz="2000" dirty="0"/>
          </a:p>
          <a:p>
            <a:pPr marL="0" indent="0">
              <a:buNone/>
            </a:pPr>
            <a:endParaRPr lang="en-US" sz="2000" dirty="0"/>
          </a:p>
          <a:p>
            <a:endParaRPr lang="en-US" sz="2000" dirty="0"/>
          </a:p>
          <a:p>
            <a:r>
              <a:rPr lang="en-US" sz="2000" dirty="0"/>
              <a:t>After de-duplicating, 9126 </a:t>
            </a:r>
            <a:r>
              <a:rPr lang="en-US" sz="2000" dirty="0">
                <a:sym typeface="Wingdings" panose="05000000000000000000" pitchFamily="2" charset="2"/>
              </a:rPr>
              <a:t></a:t>
            </a:r>
            <a:r>
              <a:rPr lang="en-US" sz="2000" dirty="0"/>
              <a:t> 6384 unique articles. </a:t>
            </a:r>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pic>
        <p:nvPicPr>
          <p:cNvPr id="4" name="Picture 3">
            <a:extLst>
              <a:ext uri="{FF2B5EF4-FFF2-40B4-BE49-F238E27FC236}">
                <a16:creationId xmlns:a16="http://schemas.microsoft.com/office/drawing/2014/main" id="{36F1A527-3C7C-8D57-1B81-7A01A08AAA09}"/>
              </a:ext>
            </a:extLst>
          </p:cNvPr>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45250" y="2734106"/>
            <a:ext cx="7653500" cy="886153"/>
          </a:xfrm>
          <a:prstGeom prst="rect">
            <a:avLst/>
          </a:prstGeom>
          <a:noFill/>
          <a:ln>
            <a:noFill/>
          </a:ln>
        </p:spPr>
      </p:pic>
    </p:spTree>
    <p:extLst>
      <p:ext uri="{BB962C8B-B14F-4D97-AF65-F5344CB8AC3E}">
        <p14:creationId xmlns:p14="http://schemas.microsoft.com/office/powerpoint/2010/main" val="4833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17814</TotalTime>
  <Words>1443</Words>
  <Application>Microsoft Office PowerPoint</Application>
  <PresentationFormat>On-screen Show (16:9)</PresentationFormat>
  <Paragraphs>185</Paragraphs>
  <Slides>17</Slides>
  <Notes>16</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Batang</vt:lpstr>
      <vt:lpstr>Arial</vt:lpstr>
      <vt:lpstr>Calibri</vt:lpstr>
      <vt:lpstr>Wingdings</vt:lpstr>
      <vt:lpstr>Office Theme</vt:lpstr>
      <vt:lpstr>Extracting Causal Relations from  Electronics &amp; Supply Chain News</vt:lpstr>
      <vt:lpstr>We wish to build and investigate causal graphs for summarization and hypothesis generation.</vt:lpstr>
      <vt:lpstr>NLP Tools</vt:lpstr>
      <vt:lpstr>NLP Tools</vt:lpstr>
      <vt:lpstr>Outline</vt:lpstr>
      <vt:lpstr>Data &amp; Findings</vt:lpstr>
      <vt:lpstr>Data &amp; Findings</vt:lpstr>
      <vt:lpstr>Issues for Discussion</vt:lpstr>
      <vt:lpstr>Duplicate Data</vt:lpstr>
      <vt:lpstr>Duplicate Data</vt:lpstr>
      <vt:lpstr>Long Sentences/Paragraphs</vt:lpstr>
      <vt:lpstr>Multiple causal relations per sentence</vt:lpstr>
      <vt:lpstr>Strategy to group nodes</vt:lpstr>
      <vt:lpstr>Timeline</vt:lpstr>
      <vt:lpstr>Discussion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Fiona TAN</dc:creator>
  <cp:lastModifiedBy>Fiona Tan</cp:lastModifiedBy>
  <cp:revision>416</cp:revision>
  <cp:lastPrinted>2021-06-24T08:21:19Z</cp:lastPrinted>
  <dcterms:created xsi:type="dcterms:W3CDTF">2018-08-16T03:57:50Z</dcterms:created>
  <dcterms:modified xsi:type="dcterms:W3CDTF">2023-02-08T08:13:11Z</dcterms:modified>
</cp:coreProperties>
</file>