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4_3BB00F7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20" r:id="rId5"/>
  </p:sldMasterIdLst>
  <p:notesMasterIdLst>
    <p:notesMasterId r:id="rId20"/>
  </p:notesMasterIdLst>
  <p:handoutMasterIdLst>
    <p:handoutMasterId r:id="rId21"/>
  </p:handoutMasterIdLst>
  <p:sldIdLst>
    <p:sldId id="448" r:id="rId6"/>
    <p:sldId id="452" r:id="rId7"/>
    <p:sldId id="451" r:id="rId8"/>
    <p:sldId id="454" r:id="rId9"/>
    <p:sldId id="455" r:id="rId10"/>
    <p:sldId id="453" r:id="rId11"/>
    <p:sldId id="445" r:id="rId12"/>
    <p:sldId id="450" r:id="rId13"/>
    <p:sldId id="447" r:id="rId14"/>
    <p:sldId id="442" r:id="rId15"/>
    <p:sldId id="449" r:id="rId16"/>
    <p:sldId id="446" r:id="rId17"/>
    <p:sldId id="443" r:id="rId18"/>
    <p:sldId id="444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6762F2-EE59-F2E6-1E47-DF04012C8940}" name="Jeffery Chen" initials="JC" userId="S::jeffery.chen@sg.panasonic.com::7d1b5f94-1ae3-4044-af1b-7512cb30ce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9D1"/>
    <a:srgbClr val="C7FFC6"/>
    <a:srgbClr val="8C95D9"/>
    <a:srgbClr val="8C959B"/>
    <a:srgbClr val="FF6699"/>
    <a:srgbClr val="FF9933"/>
    <a:srgbClr val="FFFFCC"/>
    <a:srgbClr val="003B68"/>
    <a:srgbClr val="B3DEFF"/>
    <a:srgbClr val="00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4" autoAdjust="0"/>
    <p:restoredTop sz="94803"/>
  </p:normalViewPr>
  <p:slideViewPr>
    <p:cSldViewPr snapToGrid="0" snapToObjects="1">
      <p:cViewPr varScale="1">
        <p:scale>
          <a:sx n="160" d="100"/>
          <a:sy n="160" d="100"/>
        </p:scale>
        <p:origin x="2512" y="184"/>
      </p:cViewPr>
      <p:guideLst>
        <p:guide orient="horz" pos="39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omments/modernComment_1C4_3BB00F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D06DB7-6011-42AD-BC27-E527FA786D57}" authorId="{A86762F2-EE59-F2E6-1E47-DF04012C8940}" created="2024-09-30T06:37:27.722">
    <pc:sldMkLst xmlns:pc="http://schemas.microsoft.com/office/powerpoint/2013/main/command">
      <pc:docMk/>
      <pc:sldMk cId="1001394045" sldId="452"/>
    </pc:sldMkLst>
    <p188:txBody>
      <a:bodyPr/>
      <a:lstStyle/>
      <a:p>
        <a:endParaRPr lang="en-SG"/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DA86D80-57D7-C94C-B488-1DF6D1D5B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56407B-03A4-DB4C-A0A3-62DC383743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6242-92ED-EF4C-978D-DB11220B430B}" type="datetimeFigureOut">
              <a:rPr lang="en-US" smtClean="0">
                <a:latin typeface="Meiryo UI" panose="020B0604030504040204" pitchFamily="34" charset="-128"/>
              </a:rPr>
              <a:t>10/15/24</a:t>
            </a:fld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E7594A-7FA9-F243-8530-06FA1F50D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C82CA-F422-934B-A64A-B62800EF3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DF34-F9E6-E248-B3FD-418D90241AB0}" type="slidenum">
              <a:rPr lang="en-US" smtClean="0">
                <a:latin typeface="Meiryo UI" panose="020B0604030504040204" pitchFamily="34" charset="-128"/>
              </a:rPr>
              <a:t>‹#›</a:t>
            </a:fld>
            <a:endParaRPr lang="en-US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050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26A0E1E-E463-6B4B-B5C6-48FE9F61DBF2}" type="datetimeFigureOut">
              <a:rPr lang="ja-JP" altLang="en-US" smtClean="0"/>
              <a:pPr/>
              <a:t>2024/10/15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D8A00B7-5BCD-AB43-AD3D-B57798D724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993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Arial" panose="020B0604020202020204" pitchFamily="34" charset="0"/>
        <a:ea typeface="Meiryo UI" panose="020B0604030504040204" pitchFamily="34" charset="-128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38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6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10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63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85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9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/>
              <a:t>プレゼンテーションタイトル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4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75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3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9C1EB6-5EB1-8C41-9649-0AF8D13D4D7F}"/>
              </a:ext>
            </a:extLst>
          </p:cNvPr>
          <p:cNvSpPr/>
          <p:nvPr userDrawn="1"/>
        </p:nvSpPr>
        <p:spPr>
          <a:xfrm>
            <a:off x="4694400" y="0"/>
            <a:ext cx="4449600" cy="6064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502D1A-FA77-B84C-BCF3-352E749B2684}"/>
              </a:ext>
            </a:extLst>
          </p:cNvPr>
          <p:cNvSpPr txBox="1"/>
          <p:nvPr userDrawn="1"/>
        </p:nvSpPr>
        <p:spPr>
          <a:xfrm>
            <a:off x="4649639" y="2334208"/>
            <a:ext cx="4169969" cy="13542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ct val="100000"/>
              </a:lnSpc>
            </a:pPr>
            <a:r>
              <a:rPr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44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1FC1D9-2C55-DD4D-BBAC-B893E5037ACD}"/>
              </a:ext>
            </a:extLst>
          </p:cNvPr>
          <p:cNvSpPr/>
          <p:nvPr userDrawn="1"/>
        </p:nvSpPr>
        <p:spPr>
          <a:xfrm>
            <a:off x="3216925" y="0"/>
            <a:ext cx="5927075" cy="5949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74DD3A-7CAF-7D48-8F5C-07EB28BE03C6}"/>
              </a:ext>
            </a:extLst>
          </p:cNvPr>
          <p:cNvSpPr txBox="1"/>
          <p:nvPr userDrawn="1"/>
        </p:nvSpPr>
        <p:spPr>
          <a:xfrm>
            <a:off x="3160668" y="2241332"/>
            <a:ext cx="5805597" cy="192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ts val="6280"/>
              </a:lnSpc>
            </a:pPr>
            <a:r>
              <a:rPr kumimoji="1"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ts val="6280"/>
              </a:lnSpc>
            </a:pPr>
            <a:r>
              <a:rPr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59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423CDF-456B-946F-55DA-E48A1E840B98}"/>
              </a:ext>
            </a:extLst>
          </p:cNvPr>
          <p:cNvSpPr txBox="1"/>
          <p:nvPr userDrawn="1"/>
        </p:nvSpPr>
        <p:spPr>
          <a:xfrm>
            <a:off x="8319841" y="118011"/>
            <a:ext cx="718466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2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IUO</a:t>
            </a:r>
            <a:endParaRPr kumimoji="1" lang="ja-JP" altLang="en-US" sz="22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1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1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1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3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966" y="6356351"/>
            <a:ext cx="432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50FC755F-8B97-E940-A953-23B96CA7D8F0}" type="slidenum">
              <a:rPr kumimoji="1" lang="en-US" altLang="ja-JP" smtClean="0"/>
              <a:pPr/>
              <a:t>‹#›</a:t>
            </a:fld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6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773" r:id="rId3"/>
    <p:sldLayoutId id="2147483691" r:id="rId4"/>
    <p:sldLayoutId id="2147483774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8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8" r:id="rId2"/>
    <p:sldLayoutId id="2147483733" r:id="rId3"/>
    <p:sldLayoutId id="2147483769" r:id="rId4"/>
    <p:sldLayoutId id="2147483734" r:id="rId5"/>
    <p:sldLayoutId id="2147483770" r:id="rId6"/>
    <p:sldLayoutId id="2147483735" r:id="rId7"/>
    <p:sldLayoutId id="2147483736" r:id="rId8"/>
    <p:sldLayoutId id="2147483771" r:id="rId9"/>
    <p:sldLayoutId id="2147483772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legroup.com/yole-group-actuality/transforming-data-centers-with-generative-ai-spotlight-on-memory-and-processing-power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finimize.com/content/this-is-ais-most-underrated-opportunity-and-the-eight-stocks-at-the-center-of-i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C4_3BB00F7D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Goal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13AF1D28-89A3-7067-D1CB-8F662226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39" y="2102641"/>
            <a:ext cx="6821921" cy="3837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F9C92-2664-96C2-2414-4EA2459371E5}"/>
              </a:ext>
            </a:extLst>
          </p:cNvPr>
          <p:cNvSpPr txBox="1"/>
          <p:nvPr/>
        </p:nvSpPr>
        <p:spPr>
          <a:xfrm>
            <a:off x="2824431" y="6018592"/>
            <a:ext cx="6042039" cy="2616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” Constructing and Interpreting Causal Knowledge Graph from News”, Panasonic/NUS</a:t>
            </a:r>
            <a:endParaRPr kumimoji="1" lang="ja-JP" altLang="en-US" sz="11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139313" y="749748"/>
            <a:ext cx="8448531" cy="120032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Many jobs rely on news to learn about causal events in the past and present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to make informed decisions and predictions about the future.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It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requires to have a general understanding of how one thing leads to another.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This activity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helps users understand and interpret causal events</a:t>
            </a:r>
          </a:p>
        </p:txBody>
      </p:sp>
    </p:spTree>
    <p:extLst>
      <p:ext uri="{BB962C8B-B14F-4D97-AF65-F5344CB8AC3E}">
        <p14:creationId xmlns:p14="http://schemas.microsoft.com/office/powerpoint/2010/main" val="28263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AI Server Supply Chain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3DDA33-BEDE-BB86-F9B8-932DEF87DAE9}"/>
              </a:ext>
            </a:extLst>
          </p:cNvPr>
          <p:cNvSpPr txBox="1"/>
          <p:nvPr/>
        </p:nvSpPr>
        <p:spPr>
          <a:xfrm>
            <a:off x="3994757" y="763846"/>
            <a:ext cx="11544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00B0F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Demand</a:t>
            </a:r>
            <a:endParaRPr kumimoji="1" lang="ja-JP" altLang="en-US" sz="2000" b="0" i="0" dirty="0">
              <a:solidFill>
                <a:srgbClr val="00B0F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EF9FAC-F7CC-E78D-1770-F8E46EB7F7DB}"/>
              </a:ext>
            </a:extLst>
          </p:cNvPr>
          <p:cNvSpPr txBox="1"/>
          <p:nvPr/>
        </p:nvSpPr>
        <p:spPr>
          <a:xfrm>
            <a:off x="4086927" y="5799613"/>
            <a:ext cx="97013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FF669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Supply</a:t>
            </a:r>
            <a:endParaRPr kumimoji="1" lang="ja-JP" altLang="en-US" sz="2000" b="0" i="0" dirty="0">
              <a:solidFill>
                <a:srgbClr val="FF669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29B35E-6DE4-C758-A4F1-997B7A2F6A88}"/>
              </a:ext>
            </a:extLst>
          </p:cNvPr>
          <p:cNvCxnSpPr>
            <a:cxnSpLocks/>
          </p:cNvCxnSpPr>
          <p:nvPr/>
        </p:nvCxnSpPr>
        <p:spPr>
          <a:xfrm flipH="1">
            <a:off x="471714" y="1221050"/>
            <a:ext cx="811573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5FF3092-A6DB-D87F-FB27-C87312174C3E}"/>
              </a:ext>
            </a:extLst>
          </p:cNvPr>
          <p:cNvCxnSpPr>
            <a:cxnSpLocks/>
          </p:cNvCxnSpPr>
          <p:nvPr/>
        </p:nvCxnSpPr>
        <p:spPr>
          <a:xfrm>
            <a:off x="471714" y="5733123"/>
            <a:ext cx="8072191" cy="0"/>
          </a:xfrm>
          <a:prstGeom prst="straightConnector1">
            <a:avLst/>
          </a:prstGeom>
          <a:ln w="571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A256832-1605-37FA-3D11-D983CBEF838C}"/>
              </a:ext>
            </a:extLst>
          </p:cNvPr>
          <p:cNvSpPr/>
          <p:nvPr/>
        </p:nvSpPr>
        <p:spPr>
          <a:xfrm>
            <a:off x="7619997" y="3032176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EAC41F3-CBF6-302A-BE4B-6D3BD66818CB}"/>
              </a:ext>
            </a:extLst>
          </p:cNvPr>
          <p:cNvSpPr/>
          <p:nvPr/>
        </p:nvSpPr>
        <p:spPr>
          <a:xfrm>
            <a:off x="6074222" y="2274790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BE48A0-A437-E869-0EE3-CE5348919196}"/>
              </a:ext>
            </a:extLst>
          </p:cNvPr>
          <p:cNvSpPr txBox="1"/>
          <p:nvPr/>
        </p:nvSpPr>
        <p:spPr>
          <a:xfrm>
            <a:off x="7490957" y="2632139"/>
            <a:ext cx="143340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Cloud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Platformer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EBE416-79E7-43FB-1232-12C804FFF111}"/>
              </a:ext>
            </a:extLst>
          </p:cNvPr>
          <p:cNvSpPr txBox="1"/>
          <p:nvPr/>
        </p:nvSpPr>
        <p:spPr>
          <a:xfrm>
            <a:off x="6077991" y="1948569"/>
            <a:ext cx="12261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Server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9B91C8B-DED2-04C6-BD03-5F2CD73EA1F6}"/>
              </a:ext>
            </a:extLst>
          </p:cNvPr>
          <p:cNvSpPr/>
          <p:nvPr/>
        </p:nvSpPr>
        <p:spPr>
          <a:xfrm>
            <a:off x="4194624" y="195689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oard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5B28ED-811C-DA29-4F25-E4012F4DBED9}"/>
              </a:ext>
            </a:extLst>
          </p:cNvPr>
          <p:cNvSpPr txBox="1"/>
          <p:nvPr/>
        </p:nvSpPr>
        <p:spPr>
          <a:xfrm>
            <a:off x="5991430" y="3594955"/>
            <a:ext cx="13992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Software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5984A2C-6B07-EF08-2959-B3572FD2A45B}"/>
              </a:ext>
            </a:extLst>
          </p:cNvPr>
          <p:cNvSpPr/>
          <p:nvPr/>
        </p:nvSpPr>
        <p:spPr>
          <a:xfrm>
            <a:off x="6074222" y="3920699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5D1E6F-0941-71E5-6414-39BB0149723E}"/>
              </a:ext>
            </a:extLst>
          </p:cNvPr>
          <p:cNvSpPr txBox="1"/>
          <p:nvPr/>
        </p:nvSpPr>
        <p:spPr>
          <a:xfrm>
            <a:off x="6129864" y="2736362"/>
            <a:ext cx="1122422" cy="46166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Dell,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Lenovo, </a:t>
            </a:r>
            <a:b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Foxconn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D7DA275-2B37-07E9-7E4C-CEE60DBB5E55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>
            <a:off x="7307937" y="2510643"/>
            <a:ext cx="312060" cy="7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D8BDB88-7B23-CF14-EDCA-D770E1C00379}"/>
              </a:ext>
            </a:extLst>
          </p:cNvPr>
          <p:cNvCxnSpPr>
            <a:cxnSpLocks/>
            <a:stCxn id="37" idx="3"/>
            <a:endCxn id="18" idx="1"/>
          </p:cNvCxnSpPr>
          <p:nvPr/>
        </p:nvCxnSpPr>
        <p:spPr>
          <a:xfrm flipV="1">
            <a:off x="7307937" y="3268029"/>
            <a:ext cx="312060" cy="88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06B82B1-04B2-B9C7-EE08-B58D9DE78C01}"/>
              </a:ext>
            </a:extLst>
          </p:cNvPr>
          <p:cNvSpPr txBox="1"/>
          <p:nvPr/>
        </p:nvSpPr>
        <p:spPr>
          <a:xfrm>
            <a:off x="6076610" y="4397607"/>
            <a:ext cx="122892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Linux, VMWare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55CD7F0-802C-6090-C833-6F08D14CDD29}"/>
              </a:ext>
            </a:extLst>
          </p:cNvPr>
          <p:cNvSpPr/>
          <p:nvPr/>
        </p:nvSpPr>
        <p:spPr>
          <a:xfrm>
            <a:off x="4194625" y="363044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3E58CFD-2068-8548-6C0D-CD044D4CEBD1}"/>
              </a:ext>
            </a:extLst>
          </p:cNvPr>
          <p:cNvSpPr/>
          <p:nvPr/>
        </p:nvSpPr>
        <p:spPr>
          <a:xfrm>
            <a:off x="4194625" y="445079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68833BB-6B4E-0089-E8E7-4CC5E399B0D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5428339" y="2192747"/>
            <a:ext cx="645883" cy="31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D06F529-A730-1D43-DFEB-03C37CF4A6E1}"/>
              </a:ext>
            </a:extLst>
          </p:cNvPr>
          <p:cNvCxnSpPr>
            <a:cxnSpLocks/>
            <a:stCxn id="46" idx="3"/>
            <a:endCxn id="26" idx="1"/>
          </p:cNvCxnSpPr>
          <p:nvPr/>
        </p:nvCxnSpPr>
        <p:spPr>
          <a:xfrm flipV="1">
            <a:off x="5428340" y="2510643"/>
            <a:ext cx="645882" cy="48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722D604-FF19-52FB-FEC4-22D88770976B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 flipV="1">
            <a:off x="5428340" y="2510643"/>
            <a:ext cx="645882" cy="135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E3AF7C-2126-C00A-65AD-DA6DE5ECE5CA}"/>
              </a:ext>
            </a:extLst>
          </p:cNvPr>
          <p:cNvCxnSpPr>
            <a:cxnSpLocks/>
            <a:stCxn id="48" idx="3"/>
            <a:endCxn id="26" idx="1"/>
          </p:cNvCxnSpPr>
          <p:nvPr/>
        </p:nvCxnSpPr>
        <p:spPr>
          <a:xfrm flipV="1">
            <a:off x="5428340" y="2510643"/>
            <a:ext cx="645882" cy="217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BBECF6B-163F-A3FC-B5C8-D236FBFCA85B}"/>
              </a:ext>
            </a:extLst>
          </p:cNvPr>
          <p:cNvSpPr/>
          <p:nvPr/>
        </p:nvSpPr>
        <p:spPr>
          <a:xfrm>
            <a:off x="2245482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91B5AB7-CB7C-2FB3-B09F-167A25AC0360}"/>
              </a:ext>
            </a:extLst>
          </p:cNvPr>
          <p:cNvSpPr/>
          <p:nvPr/>
        </p:nvSpPr>
        <p:spPr>
          <a:xfrm>
            <a:off x="2249114" y="2624617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156AF-E2E2-CE71-A939-753F2A60F0E0}"/>
              </a:ext>
            </a:extLst>
          </p:cNvPr>
          <p:cNvSpPr txBox="1"/>
          <p:nvPr/>
        </p:nvSpPr>
        <p:spPr>
          <a:xfrm>
            <a:off x="4008442" y="1659322"/>
            <a:ext cx="160608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Component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424C0FA-7122-6BB1-CFE5-F946FB1CACD9}"/>
              </a:ext>
            </a:extLst>
          </p:cNvPr>
          <p:cNvSpPr txBox="1"/>
          <p:nvPr/>
        </p:nvSpPr>
        <p:spPr>
          <a:xfrm>
            <a:off x="2251930" y="1528694"/>
            <a:ext cx="124380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Device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0AAEFFC-6678-6874-C771-C7B919E79CF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>
            <a:off x="3479197" y="2084675"/>
            <a:ext cx="715427" cy="10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2E9DC76-B3CF-FD62-310A-F0F5C489F1C4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3482829" y="2192747"/>
            <a:ext cx="711795" cy="6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B779F4A8-2CF4-9D42-D4C1-E8D31ED0AE43}"/>
              </a:ext>
            </a:extLst>
          </p:cNvPr>
          <p:cNvSpPr/>
          <p:nvPr/>
        </p:nvSpPr>
        <p:spPr>
          <a:xfrm>
            <a:off x="366483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b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0FE79A2-7E93-3384-E76B-A1B814F48D78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>
            <a:off x="1600198" y="2084675"/>
            <a:ext cx="645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A497BD-E0DB-3DE8-A1BD-3F669E637305}"/>
              </a:ext>
            </a:extLst>
          </p:cNvPr>
          <p:cNvSpPr txBox="1"/>
          <p:nvPr/>
        </p:nvSpPr>
        <p:spPr>
          <a:xfrm>
            <a:off x="209956" y="1543211"/>
            <a:ext cx="154676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Equipment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25053B-8EAE-B164-D09B-95E4D08E10D0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1600198" y="2084675"/>
            <a:ext cx="648916" cy="77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62F4DE3-3EBC-5928-D060-E8F194F8E688}"/>
              </a:ext>
            </a:extLst>
          </p:cNvPr>
          <p:cNvSpPr/>
          <p:nvPr/>
        </p:nvSpPr>
        <p:spPr>
          <a:xfrm>
            <a:off x="2256139" y="4856851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b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</a:t>
            </a: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91E31F2-43A6-0F37-9BD3-B508E7A13E1A}"/>
              </a:ext>
            </a:extLst>
          </p:cNvPr>
          <p:cNvSpPr txBox="1"/>
          <p:nvPr/>
        </p:nvSpPr>
        <p:spPr>
          <a:xfrm>
            <a:off x="4119158" y="2400677"/>
            <a:ext cx="146501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Supermicro, ASUS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F42BB9-709C-E2C7-DAD3-B96D613CD1A0}"/>
              </a:ext>
            </a:extLst>
          </p:cNvPr>
          <p:cNvSpPr txBox="1"/>
          <p:nvPr/>
        </p:nvSpPr>
        <p:spPr>
          <a:xfrm>
            <a:off x="7938759" y="3525913"/>
            <a:ext cx="59618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GAFA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E86C87A-EA77-D4A9-D378-39266415D6CF}"/>
              </a:ext>
            </a:extLst>
          </p:cNvPr>
          <p:cNvSpPr txBox="1"/>
          <p:nvPr/>
        </p:nvSpPr>
        <p:spPr>
          <a:xfrm>
            <a:off x="4186175" y="3206218"/>
            <a:ext cx="130195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Micron, Seagate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FD83FE1-4BF6-328E-B3BE-62E9390D2634}"/>
              </a:ext>
            </a:extLst>
          </p:cNvPr>
          <p:cNvSpPr txBox="1"/>
          <p:nvPr/>
        </p:nvSpPr>
        <p:spPr>
          <a:xfrm>
            <a:off x="4132618" y="4075649"/>
            <a:ext cx="13612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Eaton, Schneider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5CD12D6-7A76-A76E-90EB-4A252AA36F18}"/>
              </a:ext>
            </a:extLst>
          </p:cNvPr>
          <p:cNvSpPr txBox="1"/>
          <p:nvPr/>
        </p:nvSpPr>
        <p:spPr>
          <a:xfrm>
            <a:off x="4272370" y="4905854"/>
            <a:ext cx="104868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CISCO, Intel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25206CA-34A1-31B5-30DC-F49B76D68636}"/>
              </a:ext>
            </a:extLst>
          </p:cNvPr>
          <p:cNvCxnSpPr>
            <a:cxnSpLocks/>
            <a:stCxn id="63" idx="3"/>
            <a:endCxn id="33" idx="1"/>
          </p:cNvCxnSpPr>
          <p:nvPr/>
        </p:nvCxnSpPr>
        <p:spPr>
          <a:xfrm flipV="1">
            <a:off x="3489854" y="2192747"/>
            <a:ext cx="704770" cy="289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199AD3-8B0C-F903-36E4-DEA84F01F63A}"/>
              </a:ext>
            </a:extLst>
          </p:cNvPr>
          <p:cNvSpPr txBox="1"/>
          <p:nvPr/>
        </p:nvSpPr>
        <p:spPr>
          <a:xfrm>
            <a:off x="2311867" y="2319253"/>
            <a:ext cx="111716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NVIDIA, AMD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228394A-250F-E16D-7B49-CD690008235D}"/>
              </a:ext>
            </a:extLst>
          </p:cNvPr>
          <p:cNvSpPr txBox="1"/>
          <p:nvPr/>
        </p:nvSpPr>
        <p:spPr>
          <a:xfrm>
            <a:off x="2541990" y="3084768"/>
            <a:ext cx="620684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TSMC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76EE065-6CA4-8D80-A47B-52361A2F186B}"/>
              </a:ext>
            </a:extLst>
          </p:cNvPr>
          <p:cNvSpPr/>
          <p:nvPr/>
        </p:nvSpPr>
        <p:spPr>
          <a:xfrm>
            <a:off x="2256139" y="3378713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Capacitor</a:t>
            </a:r>
            <a:b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</a:t>
            </a:r>
            <a:r>
              <a:rPr lang="ja-JP" alt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1DC12E4-F4ED-401A-FB99-16AFBB4F1DA6}"/>
              </a:ext>
            </a:extLst>
          </p:cNvPr>
          <p:cNvCxnSpPr>
            <a:cxnSpLocks/>
            <a:stCxn id="72" idx="3"/>
            <a:endCxn id="33" idx="1"/>
          </p:cNvCxnSpPr>
          <p:nvPr/>
        </p:nvCxnSpPr>
        <p:spPr>
          <a:xfrm flipV="1">
            <a:off x="3489854" y="2192747"/>
            <a:ext cx="704770" cy="142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184343B-5491-F12D-9BAC-AD17D887C70D}"/>
              </a:ext>
            </a:extLst>
          </p:cNvPr>
          <p:cNvCxnSpPr>
            <a:cxnSpLocks/>
            <a:stCxn id="59" idx="3"/>
            <a:endCxn id="72" idx="1"/>
          </p:cNvCxnSpPr>
          <p:nvPr/>
        </p:nvCxnSpPr>
        <p:spPr>
          <a:xfrm>
            <a:off x="1600198" y="2084675"/>
            <a:ext cx="655941" cy="152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802B19B-BDF6-B1B3-5B2A-47412AE6A072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1600198" y="2084675"/>
            <a:ext cx="655941" cy="30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4058C5-91F3-CF41-2C86-CEA4474CEB05}"/>
              </a:ext>
            </a:extLst>
          </p:cNvPr>
          <p:cNvSpPr txBox="1"/>
          <p:nvPr/>
        </p:nvSpPr>
        <p:spPr>
          <a:xfrm>
            <a:off x="2142174" y="3825408"/>
            <a:ext cx="146386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Murata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A6DDA93-A7D8-68E2-6A97-CDC89B189331}"/>
              </a:ext>
            </a:extLst>
          </p:cNvPr>
          <p:cNvSpPr txBox="1"/>
          <p:nvPr/>
        </p:nvSpPr>
        <p:spPr>
          <a:xfrm>
            <a:off x="2171925" y="5290707"/>
            <a:ext cx="136082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EMC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55A53C2-B797-E07B-574D-89DE9F81C12B}"/>
              </a:ext>
            </a:extLst>
          </p:cNvPr>
          <p:cNvSpPr txBox="1"/>
          <p:nvPr/>
        </p:nvSpPr>
        <p:spPr>
          <a:xfrm>
            <a:off x="325536" y="2333770"/>
            <a:ext cx="1359668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Applied Materials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240741E2-EC09-BCEE-094E-8DA1AA6CFCA7}"/>
              </a:ext>
            </a:extLst>
          </p:cNvPr>
          <p:cNvCxnSpPr>
            <a:cxnSpLocks/>
            <a:stCxn id="72" idx="3"/>
            <a:endCxn id="26" idx="1"/>
          </p:cNvCxnSpPr>
          <p:nvPr/>
        </p:nvCxnSpPr>
        <p:spPr>
          <a:xfrm flipV="1">
            <a:off x="3489854" y="2510643"/>
            <a:ext cx="2584368" cy="110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65BF23D2-027F-93E1-F1DB-B2B82E469DA6}"/>
              </a:ext>
            </a:extLst>
          </p:cNvPr>
          <p:cNvSpPr/>
          <p:nvPr/>
        </p:nvSpPr>
        <p:spPr>
          <a:xfrm>
            <a:off x="2268157" y="414489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Inductor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12mm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455BF61-4DF8-6276-DA61-BA95E497CEC8}"/>
              </a:ext>
            </a:extLst>
          </p:cNvPr>
          <p:cNvSpPr txBox="1"/>
          <p:nvPr/>
        </p:nvSpPr>
        <p:spPr>
          <a:xfrm>
            <a:off x="2515609" y="4570266"/>
            <a:ext cx="66236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Cyntec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573AFEF-3D7A-A45C-707E-CAD606151B59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600198" y="2192747"/>
            <a:ext cx="667959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62D8454-5644-79E1-A8AE-64E34ACAF26A}"/>
              </a:ext>
            </a:extLst>
          </p:cNvPr>
          <p:cNvCxnSpPr>
            <a:cxnSpLocks/>
            <a:stCxn id="82" idx="3"/>
            <a:endCxn id="33" idx="1"/>
          </p:cNvCxnSpPr>
          <p:nvPr/>
        </p:nvCxnSpPr>
        <p:spPr>
          <a:xfrm flipV="1">
            <a:off x="3501872" y="2192747"/>
            <a:ext cx="692752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AB233298-B527-639B-257A-16531AC0F8C8}"/>
              </a:ext>
            </a:extLst>
          </p:cNvPr>
          <p:cNvSpPr/>
          <p:nvPr/>
        </p:nvSpPr>
        <p:spPr>
          <a:xfrm>
            <a:off x="4194625" y="276101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5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News examples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5445A6-D320-31A4-24AD-0F0A1908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" y="1665497"/>
            <a:ext cx="4108199" cy="33826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A24870-21B6-58CC-18F8-C25411760139}"/>
              </a:ext>
            </a:extLst>
          </p:cNvPr>
          <p:cNvSpPr txBox="1"/>
          <p:nvPr/>
        </p:nvSpPr>
        <p:spPr>
          <a:xfrm>
            <a:off x="303690" y="1003384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News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EA2727-A5A6-43B2-8304-39B339CFEC44}"/>
              </a:ext>
            </a:extLst>
          </p:cNvPr>
          <p:cNvSpPr txBox="1"/>
          <p:nvPr/>
        </p:nvSpPr>
        <p:spPr>
          <a:xfrm>
            <a:off x="257095" y="5719144"/>
            <a:ext cx="4033476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https://asia.nikkei.com/Business/Business-trends/</a:t>
            </a:r>
            <a:b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Japan-s-electronic-parts-makers-boost-capital-spending-by-5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2E1936-7AA0-F802-2E50-2E8A9E0B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86" y="1692815"/>
            <a:ext cx="4108200" cy="78168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4CF78A-136C-E63A-A02A-4AB9520A5B3E}"/>
              </a:ext>
            </a:extLst>
          </p:cNvPr>
          <p:cNvSpPr txBox="1"/>
          <p:nvPr/>
        </p:nvSpPr>
        <p:spPr>
          <a:xfrm>
            <a:off x="4647100" y="1011849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 News  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BC1CCC3-30FD-E9DC-1A43-93FD293B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6" y="2474502"/>
            <a:ext cx="4108199" cy="307237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11E528-2DE4-8E7A-9712-99010291B21F}"/>
              </a:ext>
            </a:extLst>
          </p:cNvPr>
          <p:cNvSpPr txBox="1"/>
          <p:nvPr/>
        </p:nvSpPr>
        <p:spPr>
          <a:xfrm>
            <a:off x="4647100" y="5705357"/>
            <a:ext cx="4472699" cy="24622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https://www.semianalysis.com/p/ai-capacity-constraints-cowos-and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90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1079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data will be created from the crawled news articles by manual</a:t>
            </a: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Extracted causal graph is compared with the evaluation data  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6F330-C550-4A3E-C40A-EEFF705406DB}"/>
              </a:ext>
            </a:extLst>
          </p:cNvPr>
          <p:cNvSpPr/>
          <p:nvPr/>
        </p:nvSpPr>
        <p:spPr>
          <a:xfrm>
            <a:off x="2044390" y="2593351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43179A89-9F98-B4D3-2992-7B268F69B173}"/>
              </a:ext>
            </a:extLst>
          </p:cNvPr>
          <p:cNvSpPr/>
          <p:nvPr/>
        </p:nvSpPr>
        <p:spPr>
          <a:xfrm>
            <a:off x="847496" y="2753184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2C83B6CE-4BE4-C425-817B-1F2E9C31B3D2}"/>
              </a:ext>
            </a:extLst>
          </p:cNvPr>
          <p:cNvSpPr/>
          <p:nvPr/>
        </p:nvSpPr>
        <p:spPr>
          <a:xfrm>
            <a:off x="910687" y="2838677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42012E68-78D2-514A-D7D9-86109397EC82}"/>
              </a:ext>
            </a:extLst>
          </p:cNvPr>
          <p:cNvSpPr/>
          <p:nvPr/>
        </p:nvSpPr>
        <p:spPr>
          <a:xfrm>
            <a:off x="973878" y="2924170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C130EB-C3B0-FE0D-6207-770E1AB9A074}"/>
              </a:ext>
            </a:extLst>
          </p:cNvPr>
          <p:cNvSpPr txBox="1"/>
          <p:nvPr/>
        </p:nvSpPr>
        <p:spPr>
          <a:xfrm>
            <a:off x="540009" y="2359914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Crawled data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0F57232-4942-7F76-ABC3-47C590D2833F}"/>
              </a:ext>
            </a:extLst>
          </p:cNvPr>
          <p:cNvSpPr/>
          <p:nvPr/>
        </p:nvSpPr>
        <p:spPr>
          <a:xfrm>
            <a:off x="2438399" y="2966916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A461645-2803-8490-2614-91D28E59B67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598346" y="3221693"/>
            <a:ext cx="84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8CCCC9-E4E9-C1AD-6746-04498E2F0FA5}"/>
              </a:ext>
            </a:extLst>
          </p:cNvPr>
          <p:cNvSpPr/>
          <p:nvPr/>
        </p:nvSpPr>
        <p:spPr>
          <a:xfrm>
            <a:off x="4270906" y="2963202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causality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BBB7DD-2BD3-D24B-570C-10F47F95B26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798849" y="3217979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>
            <a:extLst>
              <a:ext uri="{FF2B5EF4-FFF2-40B4-BE49-F238E27FC236}">
                <a16:creationId xmlns:a16="http://schemas.microsoft.com/office/drawing/2014/main" id="{9C0828DA-6C45-78BB-7DF0-858556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67" y="2878076"/>
            <a:ext cx="981568" cy="81482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967BED-6497-7EDE-0B68-2D88FA1F2E67}"/>
              </a:ext>
            </a:extLst>
          </p:cNvPr>
          <p:cNvCxnSpPr>
            <a:cxnSpLocks/>
          </p:cNvCxnSpPr>
          <p:nvPr/>
        </p:nvCxnSpPr>
        <p:spPr>
          <a:xfrm flipV="1">
            <a:off x="5628674" y="3221693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2706CE-DA9C-58C8-2B3D-DF05129FF949}"/>
              </a:ext>
            </a:extLst>
          </p:cNvPr>
          <p:cNvSpPr txBox="1"/>
          <p:nvPr/>
        </p:nvSpPr>
        <p:spPr>
          <a:xfrm>
            <a:off x="6368297" y="261639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9616F82A-4877-BBA7-9BF8-C9B61A31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75" y="4623723"/>
            <a:ext cx="634051" cy="624664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E406030-8EAC-1389-536F-4A99F742DEED}"/>
              </a:ext>
            </a:extLst>
          </p:cNvPr>
          <p:cNvSpPr/>
          <p:nvPr/>
        </p:nvSpPr>
        <p:spPr>
          <a:xfrm>
            <a:off x="2051819" y="4493567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DB887E-696F-4FCE-9E26-F82C9FDBD206}"/>
              </a:ext>
            </a:extLst>
          </p:cNvPr>
          <p:cNvSpPr txBox="1"/>
          <p:nvPr/>
        </p:nvSpPr>
        <p:spPr>
          <a:xfrm>
            <a:off x="2008249" y="2266987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Development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585424-4DFF-6375-DDA4-5CD4BDD18CFE}"/>
              </a:ext>
            </a:extLst>
          </p:cNvPr>
          <p:cNvSpPr txBox="1"/>
          <p:nvPr/>
        </p:nvSpPr>
        <p:spPr>
          <a:xfrm>
            <a:off x="2004534" y="4181269"/>
            <a:ext cx="102143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55B75B-7DAD-32F1-C1C9-9E3AE21C77C6}"/>
              </a:ext>
            </a:extLst>
          </p:cNvPr>
          <p:cNvCxnSpPr>
            <a:stCxn id="8" idx="2"/>
            <a:endCxn id="22" idx="1"/>
          </p:cNvCxnSpPr>
          <p:nvPr/>
        </p:nvCxnSpPr>
        <p:spPr>
          <a:xfrm rot="16200000" flipH="1">
            <a:off x="1314924" y="3490403"/>
            <a:ext cx="1416839" cy="14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BBF2B0-F553-DC98-11E8-23EB03D91285}"/>
              </a:ext>
            </a:extLst>
          </p:cNvPr>
          <p:cNvSpPr txBox="1"/>
          <p:nvPr/>
        </p:nvSpPr>
        <p:spPr>
          <a:xfrm>
            <a:off x="2768009" y="5299307"/>
            <a:ext cx="69281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Check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F5C42C-8394-D760-52DF-6A4D22C4F4B9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3394626" y="4936055"/>
            <a:ext cx="11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1614F65E-A198-ACB5-AF62-FB777FDB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68" y="4623723"/>
            <a:ext cx="634051" cy="62466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3CEB6B-69C1-B01C-EC73-3C286E8A910F}"/>
              </a:ext>
            </a:extLst>
          </p:cNvPr>
          <p:cNvSpPr txBox="1"/>
          <p:nvPr/>
        </p:nvSpPr>
        <p:spPr>
          <a:xfrm>
            <a:off x="3976058" y="5303027"/>
            <a:ext cx="317747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Create evaluation data (causal graph)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08E17EF9-C102-26D9-EB5D-B07AD88F8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3" y="4690940"/>
            <a:ext cx="615235" cy="490227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7B570B8-A971-84B0-4784-C4A1162F6414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152319" y="4936054"/>
            <a:ext cx="1571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3C44614A-DD03-1F63-A40B-D085F875AF83}"/>
              </a:ext>
            </a:extLst>
          </p:cNvPr>
          <p:cNvSpPr/>
          <p:nvPr/>
        </p:nvSpPr>
        <p:spPr>
          <a:xfrm>
            <a:off x="6946627" y="3782783"/>
            <a:ext cx="192839" cy="6724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A1F4E45-AC8D-1411-28E1-94F9ECE3D507}"/>
              </a:ext>
            </a:extLst>
          </p:cNvPr>
          <p:cNvSpPr txBox="1"/>
          <p:nvPr/>
        </p:nvSpPr>
        <p:spPr>
          <a:xfrm>
            <a:off x="7139466" y="3965102"/>
            <a:ext cx="92044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Compare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4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3849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</a:t>
            </a:r>
            <a:r>
              <a:rPr lang="ja-JP" altLang="en-US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#1</a:t>
            </a: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 err="1">
                <a:effectLst/>
                <a:latin typeface="Montserrat" panose="00000500000000000000" pitchFamily="2" charset="0"/>
              </a:rPr>
              <a:t>Yole</a:t>
            </a:r>
            <a:r>
              <a:rPr lang="en-US" altLang="ja-JP" sz="1200" i="0" dirty="0">
                <a:effectLst/>
                <a:latin typeface="Montserrat" panose="00000500000000000000" pitchFamily="2" charset="0"/>
              </a:rPr>
              <a:t> Group Viewpoint: Transforming Data Centers with Generative AI: Spotlight on Memory and Processing Power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https://www.yolegroup.com/yole-group-actuality/transforming-data-centers-with-generative-ai-spotlight-on-memory-and-processing-power/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B6A8CBB-136B-84C4-6026-B8215EA2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73" y="1988396"/>
            <a:ext cx="7341514" cy="1799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F54C0854-4771-5B47-B566-8F899CF502FA}"/>
              </a:ext>
            </a:extLst>
          </p:cNvPr>
          <p:cNvSpPr/>
          <p:nvPr/>
        </p:nvSpPr>
        <p:spPr>
          <a:xfrm>
            <a:off x="31963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9F20260-101E-B043-E098-1E8032B826B1}"/>
              </a:ext>
            </a:extLst>
          </p:cNvPr>
          <p:cNvSpPr/>
          <p:nvPr/>
        </p:nvSpPr>
        <p:spPr>
          <a:xfrm>
            <a:off x="3196389" y="5141184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185F92E-B00E-E97F-E556-464A38E2E018}"/>
              </a:ext>
            </a:extLst>
          </p:cNvPr>
          <p:cNvSpPr/>
          <p:nvPr/>
        </p:nvSpPr>
        <p:spPr>
          <a:xfrm>
            <a:off x="4722396" y="5141184"/>
            <a:ext cx="153202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>
            <a:off x="2675021" y="4570906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GAFAM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5959277-CD24-A543-F17C-E157BA7A7BFB}"/>
              </a:ext>
            </a:extLst>
          </p:cNvPr>
          <p:cNvCxnSpPr>
            <a:cxnSpLocks/>
            <a:stCxn id="31" idx="6"/>
            <a:endCxn id="17" idx="2"/>
          </p:cNvCxnSpPr>
          <p:nvPr/>
        </p:nvCxnSpPr>
        <p:spPr>
          <a:xfrm>
            <a:off x="2675021" y="4570906"/>
            <a:ext cx="521368" cy="84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C594005-DBDA-BCA9-E180-F22D685EC22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351421" y="5416150"/>
            <a:ext cx="37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71">
            <a:extLst>
              <a:ext uri="{FF2B5EF4-FFF2-40B4-BE49-F238E27FC236}">
                <a16:creationId xmlns:a16="http://schemas.microsoft.com/office/drawing/2014/main" id="{C14026DA-343E-4AB1-8908-5D8D6C985CDA}"/>
              </a:ext>
            </a:extLst>
          </p:cNvPr>
          <p:cNvSpPr/>
          <p:nvPr/>
        </p:nvSpPr>
        <p:spPr>
          <a:xfrm>
            <a:off x="6828727" y="4759631"/>
            <a:ext cx="906376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1EB4FE3C-AD70-8734-AD57-F2D268BD56B6}"/>
              </a:ext>
            </a:extLst>
          </p:cNvPr>
          <p:cNvSpPr/>
          <p:nvPr/>
        </p:nvSpPr>
        <p:spPr>
          <a:xfrm>
            <a:off x="6828727" y="5516556"/>
            <a:ext cx="1232834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processors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0BA11D0-B3BA-F899-3717-8A5B27A3E3CA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3773905" y="4845871"/>
            <a:ext cx="0" cy="2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88747A-557F-4ED8-45EF-51071737A289}"/>
              </a:ext>
            </a:extLst>
          </p:cNvPr>
          <p:cNvCxnSpPr>
            <a:cxnSpLocks/>
            <a:stCxn id="18" idx="6"/>
            <a:endCxn id="72" idx="2"/>
          </p:cNvCxnSpPr>
          <p:nvPr/>
        </p:nvCxnSpPr>
        <p:spPr>
          <a:xfrm flipV="1">
            <a:off x="6254417" y="5034597"/>
            <a:ext cx="574310" cy="3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EDEFB-A79E-94B2-47D3-D2887F0907AF}"/>
              </a:ext>
            </a:extLst>
          </p:cNvPr>
          <p:cNvCxnSpPr>
            <a:cxnSpLocks/>
            <a:stCxn id="18" idx="6"/>
            <a:endCxn id="73" idx="2"/>
          </p:cNvCxnSpPr>
          <p:nvPr/>
        </p:nvCxnSpPr>
        <p:spPr>
          <a:xfrm>
            <a:off x="6254417" y="5416150"/>
            <a:ext cx="574310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 #2</a:t>
            </a: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</a:rPr>
              <a:t>This Is AI’s Most Underrated Opportunity, And The Eight Stocks At The Center Of It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https://finimize.com/content/this-is-ais-most-underrated-opportunity-and-the-eight-stocks-at-the-center-of-it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9" idx="2"/>
          </p:cNvCxnSpPr>
          <p:nvPr/>
        </p:nvCxnSpPr>
        <p:spPr>
          <a:xfrm flipV="1">
            <a:off x="2675021" y="4691404"/>
            <a:ext cx="521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416439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16EC0A-8308-4909-95FF-796F2464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3" y="1827342"/>
            <a:ext cx="2930757" cy="22888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4D4AB0C-EC20-B0B0-A993-12E0D0DB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98" y="2488979"/>
            <a:ext cx="5231218" cy="142398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772E9078-5BEE-5F90-6831-C73CD568D578}"/>
              </a:ext>
            </a:extLst>
          </p:cNvPr>
          <p:cNvSpPr/>
          <p:nvPr/>
        </p:nvSpPr>
        <p:spPr>
          <a:xfrm>
            <a:off x="3196389" y="4416438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892780-B395-217D-D094-4741E8B3C744}"/>
              </a:ext>
            </a:extLst>
          </p:cNvPr>
          <p:cNvSpPr/>
          <p:nvPr/>
        </p:nvSpPr>
        <p:spPr>
          <a:xfrm>
            <a:off x="3168675" y="5029790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8125E85-A18A-5D35-AAAD-648A0C40F989}"/>
              </a:ext>
            </a:extLst>
          </p:cNvPr>
          <p:cNvSpPr/>
          <p:nvPr/>
        </p:nvSpPr>
        <p:spPr>
          <a:xfrm>
            <a:off x="3168675" y="5643143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6741736-CC4D-C43A-CD23-1269685BA8B8}"/>
              </a:ext>
            </a:extLst>
          </p:cNvPr>
          <p:cNvCxnSpPr>
            <a:cxnSpLocks/>
            <a:stCxn id="31" idx="6"/>
            <a:endCxn id="11" idx="2"/>
          </p:cNvCxnSpPr>
          <p:nvPr/>
        </p:nvCxnSpPr>
        <p:spPr>
          <a:xfrm>
            <a:off x="2675021" y="4691405"/>
            <a:ext cx="493654" cy="61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5F518D6-F103-0AF0-51DA-7599CADF6622}"/>
              </a:ext>
            </a:extLst>
          </p:cNvPr>
          <p:cNvCxnSpPr>
            <a:cxnSpLocks/>
            <a:stCxn id="31" idx="6"/>
            <a:endCxn id="12" idx="2"/>
          </p:cNvCxnSpPr>
          <p:nvPr/>
        </p:nvCxnSpPr>
        <p:spPr>
          <a:xfrm>
            <a:off x="2675021" y="4691405"/>
            <a:ext cx="493654" cy="122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C749D66C-C034-1D48-E505-5573D11C49F2}"/>
              </a:ext>
            </a:extLst>
          </p:cNvPr>
          <p:cNvSpPr/>
          <p:nvPr/>
        </p:nvSpPr>
        <p:spPr>
          <a:xfrm>
            <a:off x="4952880" y="5029789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makers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3F17742-5915-8EB3-150A-43618019095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4459226" y="5304755"/>
            <a:ext cx="493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C26595D-2DA1-9B42-8DD8-83037C6710F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4459226" y="5304755"/>
            <a:ext cx="493654" cy="6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87DB2384-5414-185A-3F88-BEB098A7D22E}"/>
              </a:ext>
            </a:extLst>
          </p:cNvPr>
          <p:cNvSpPr/>
          <p:nvPr/>
        </p:nvSpPr>
        <p:spPr>
          <a:xfrm>
            <a:off x="6600927" y="4607132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TSMC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31AC03-76A4-AC11-DCEC-7398DC56705D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6243431" y="4882098"/>
            <a:ext cx="357496" cy="42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07276E1-3C5A-C612-B5A7-E0AF779CB9A4}"/>
              </a:ext>
            </a:extLst>
          </p:cNvPr>
          <p:cNvCxnSpPr/>
          <p:nvPr/>
        </p:nvCxnSpPr>
        <p:spPr>
          <a:xfrm>
            <a:off x="7246202" y="5304756"/>
            <a:ext cx="0" cy="51050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3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Current Status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89435" y="832874"/>
            <a:ext cx="8879354" cy="147732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Specific KGs (AI server cloud, electronic products) are generated by news articles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Using the KG, engineers find events by themselves [manual]</a:t>
            </a:r>
            <a:b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“productivity &amp; efficiency”)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Engineers also analyze the causal chain and find insights [manual]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“pandemic covid threat”, “risk of </a:t>
            </a:r>
            <a:r>
              <a:rPr kumimoji="1" lang="en-US" altLang="ja-JP" b="0" i="0" dirty="0" err="1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GenAI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”)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E092D6-05E9-54F6-8E5A-12DC6263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2" y="2443207"/>
            <a:ext cx="6483435" cy="2675204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D4085EE1-96FD-EF6C-995E-BD074EDD98BE}"/>
              </a:ext>
            </a:extLst>
          </p:cNvPr>
          <p:cNvSpPr/>
          <p:nvPr/>
        </p:nvSpPr>
        <p:spPr>
          <a:xfrm>
            <a:off x="4327900" y="5112329"/>
            <a:ext cx="488198" cy="357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2D8A15-D57B-CAE5-CC66-77DFBF311919}"/>
              </a:ext>
            </a:extLst>
          </p:cNvPr>
          <p:cNvSpPr txBox="1"/>
          <p:nvPr/>
        </p:nvSpPr>
        <p:spPr>
          <a:xfrm>
            <a:off x="837611" y="5606772"/>
            <a:ext cx="7468776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Improve the efficiency of engineers’ process (manual to auto, accuracy)</a:t>
            </a:r>
            <a:endParaRPr kumimoji="1" lang="en-US" altLang="ja-JP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94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Roadmap Idea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3CDD1E-6F1F-5DFA-7454-5ECF332F3CF6}"/>
              </a:ext>
            </a:extLst>
          </p:cNvPr>
          <p:cNvCxnSpPr>
            <a:cxnSpLocks/>
          </p:cNvCxnSpPr>
          <p:nvPr/>
        </p:nvCxnSpPr>
        <p:spPr>
          <a:xfrm flipV="1">
            <a:off x="1089293" y="1571105"/>
            <a:ext cx="0" cy="403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EE17D1-93FC-B1F7-F22E-6B59C6DE80DA}"/>
              </a:ext>
            </a:extLst>
          </p:cNvPr>
          <p:cNvSpPr txBox="1"/>
          <p:nvPr/>
        </p:nvSpPr>
        <p:spPr>
          <a:xfrm>
            <a:off x="105890" y="1105593"/>
            <a:ext cx="1583767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Level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9D7F07-7AE9-3912-EC65-755E76994176}"/>
              </a:ext>
            </a:extLst>
          </p:cNvPr>
          <p:cNvSpPr txBox="1"/>
          <p:nvPr/>
        </p:nvSpPr>
        <p:spPr>
          <a:xfrm>
            <a:off x="263336" y="4944897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Step1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EE61A1-64E0-49AA-E5BF-1B0F84572F21}"/>
              </a:ext>
            </a:extLst>
          </p:cNvPr>
          <p:cNvSpPr txBox="1"/>
          <p:nvPr/>
        </p:nvSpPr>
        <p:spPr>
          <a:xfrm>
            <a:off x="266108" y="3468003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3FA066-BB4A-B608-9EED-F7A85E4AFB30}"/>
              </a:ext>
            </a:extLst>
          </p:cNvPr>
          <p:cNvSpPr txBox="1"/>
          <p:nvPr/>
        </p:nvSpPr>
        <p:spPr>
          <a:xfrm>
            <a:off x="268880" y="1991109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F18038-7A95-A33C-394A-37FC47567426}"/>
              </a:ext>
            </a:extLst>
          </p:cNvPr>
          <p:cNvSpPr txBox="1"/>
          <p:nvPr/>
        </p:nvSpPr>
        <p:spPr>
          <a:xfrm>
            <a:off x="3468193" y="1105593"/>
            <a:ext cx="1083951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Use Case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14F1C1-1E16-FF92-F8E6-4EF2A0F3F61C}"/>
              </a:ext>
            </a:extLst>
          </p:cNvPr>
          <p:cNvSpPr txBox="1"/>
          <p:nvPr/>
        </p:nvSpPr>
        <p:spPr>
          <a:xfrm>
            <a:off x="7533234" y="1127760"/>
            <a:ext cx="121988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Technology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91396D05-8E2F-00F7-693A-4290A0E125C4}"/>
              </a:ext>
            </a:extLst>
          </p:cNvPr>
          <p:cNvGraphicFramePr>
            <a:graphicFrameLocks noGrp="1"/>
          </p:cNvGraphicFramePr>
          <p:nvPr/>
        </p:nvGraphicFramePr>
        <p:xfrm>
          <a:off x="1239263" y="4896658"/>
          <a:ext cx="5368221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9407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074F7743-A646-9C6C-FB9E-731CC7B7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75" y="5553191"/>
            <a:ext cx="398794" cy="39289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9C15123C-703F-1DA3-96F7-79327174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04" y="5523341"/>
            <a:ext cx="398794" cy="39289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143323D-84EF-6075-AB6E-424BC76A0E49}"/>
              </a:ext>
            </a:extLst>
          </p:cNvPr>
          <p:cNvGrpSpPr/>
          <p:nvPr/>
        </p:nvGrpSpPr>
        <p:grpSpPr>
          <a:xfrm>
            <a:off x="1725500" y="5464266"/>
            <a:ext cx="663240" cy="559654"/>
            <a:chOff x="2111439" y="5464266"/>
            <a:chExt cx="663240" cy="559654"/>
          </a:xfrm>
        </p:grpSpPr>
        <p:pic>
          <p:nvPicPr>
            <p:cNvPr id="30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0E32E31-73BF-D6E8-2C18-5543EE624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27D5E5E-E67D-8C37-D081-D5DFA38D4A27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62D28D-DE4E-8B69-8B46-D6BCF4BA4BC0}"/>
              </a:ext>
            </a:extLst>
          </p:cNvPr>
          <p:cNvSpPr txBox="1"/>
          <p:nvPr/>
        </p:nvSpPr>
        <p:spPr>
          <a:xfrm>
            <a:off x="7619226" y="5144183"/>
            <a:ext cx="1156022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cause-effect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2612E176-B135-7413-6A8C-FB21906B23DB}"/>
              </a:ext>
            </a:extLst>
          </p:cNvPr>
          <p:cNvGraphicFramePr>
            <a:graphicFrameLocks noGrp="1"/>
          </p:cNvGraphicFramePr>
          <p:nvPr/>
        </p:nvGraphicFramePr>
        <p:xfrm>
          <a:off x="1250347" y="3403141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7FE11140-D0D5-6319-0F4F-DA3376FE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88" y="4029824"/>
            <a:ext cx="398794" cy="39289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1F63627-8552-E0BE-2299-05154095DE92}"/>
              </a:ext>
            </a:extLst>
          </p:cNvPr>
          <p:cNvGrpSpPr/>
          <p:nvPr/>
        </p:nvGrpSpPr>
        <p:grpSpPr>
          <a:xfrm>
            <a:off x="1736584" y="3970749"/>
            <a:ext cx="663240" cy="559654"/>
            <a:chOff x="2111439" y="5464266"/>
            <a:chExt cx="663240" cy="559654"/>
          </a:xfrm>
        </p:grpSpPr>
        <p:pic>
          <p:nvPicPr>
            <p:cNvPr id="38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9B41DD90-6560-3B75-20E9-514449D9E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47D3F9-60E8-6D1F-9B88-0C5B002207A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04734B-E8E3-6A01-C04D-08488363B233}"/>
              </a:ext>
            </a:extLst>
          </p:cNvPr>
          <p:cNvSpPr txBox="1"/>
          <p:nvPr/>
        </p:nvSpPr>
        <p:spPr>
          <a:xfrm>
            <a:off x="7414467" y="3561213"/>
            <a:ext cx="12804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**Topic model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5B07F40-53C4-3DAA-30B2-F1CAE4A528D5}"/>
              </a:ext>
            </a:extLst>
          </p:cNvPr>
          <p:cNvGrpSpPr/>
          <p:nvPr/>
        </p:nvGrpSpPr>
        <p:grpSpPr>
          <a:xfrm>
            <a:off x="3501653" y="3965207"/>
            <a:ext cx="663240" cy="559654"/>
            <a:chOff x="2111439" y="5464266"/>
            <a:chExt cx="663240" cy="559654"/>
          </a:xfrm>
        </p:grpSpPr>
        <p:pic>
          <p:nvPicPr>
            <p:cNvPr id="42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8F13BBA8-2F39-7044-1139-8194175D3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B32D7AB-14DC-EF75-2917-D454A227FB22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69B2637-38D5-90C5-7465-64034FFDD228}"/>
              </a:ext>
            </a:extLst>
          </p:cNvPr>
          <p:cNvGraphicFramePr>
            <a:graphicFrameLocks noGrp="1"/>
          </p:cNvGraphicFramePr>
          <p:nvPr/>
        </p:nvGraphicFramePr>
        <p:xfrm>
          <a:off x="1261431" y="1892995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A6D5E7A-671A-7FD0-B73F-877910A2DA79}"/>
              </a:ext>
            </a:extLst>
          </p:cNvPr>
          <p:cNvGrpSpPr/>
          <p:nvPr/>
        </p:nvGrpSpPr>
        <p:grpSpPr>
          <a:xfrm>
            <a:off x="1747668" y="2460603"/>
            <a:ext cx="663240" cy="559654"/>
            <a:chOff x="2111439" y="5464266"/>
            <a:chExt cx="663240" cy="559654"/>
          </a:xfrm>
        </p:grpSpPr>
        <p:pic>
          <p:nvPicPr>
            <p:cNvPr id="47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C0EC15F7-0A9F-D7F6-AA6A-FDC536DE3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CB326CE-244F-852E-8641-07E24FD09B3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CA23C9A-290E-5786-93E3-2F76A8C3C85B}"/>
              </a:ext>
            </a:extLst>
          </p:cNvPr>
          <p:cNvSpPr txBox="1"/>
          <p:nvPr/>
        </p:nvSpPr>
        <p:spPr>
          <a:xfrm>
            <a:off x="7376184" y="1996458"/>
            <a:ext cx="176781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6264D7A-1B05-55D8-1BFF-7A91EBFD52A9}"/>
              </a:ext>
            </a:extLst>
          </p:cNvPr>
          <p:cNvGrpSpPr/>
          <p:nvPr/>
        </p:nvGrpSpPr>
        <p:grpSpPr>
          <a:xfrm>
            <a:off x="3512737" y="2455061"/>
            <a:ext cx="663240" cy="559654"/>
            <a:chOff x="2111439" y="5464266"/>
            <a:chExt cx="663240" cy="559654"/>
          </a:xfrm>
        </p:grpSpPr>
        <p:pic>
          <p:nvPicPr>
            <p:cNvPr id="51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303EC77-874B-3A93-A0F5-F359A0B1C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5AAB621-1CD0-9E06-54F1-A2FD86A043E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DEE74F1-FB4E-CF34-73C2-45C7EF8C83B4}"/>
              </a:ext>
            </a:extLst>
          </p:cNvPr>
          <p:cNvGrpSpPr/>
          <p:nvPr/>
        </p:nvGrpSpPr>
        <p:grpSpPr>
          <a:xfrm>
            <a:off x="5311057" y="2449519"/>
            <a:ext cx="663240" cy="559654"/>
            <a:chOff x="2111439" y="5464266"/>
            <a:chExt cx="663240" cy="559654"/>
          </a:xfrm>
        </p:grpSpPr>
        <p:pic>
          <p:nvPicPr>
            <p:cNvPr id="54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E45EAE68-362D-B385-FB81-DF1A7A31E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3E6689-4E69-E3D3-66B8-D2FEFD8F93B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61F92D06-740D-F110-2428-35133B2B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126" y="2037330"/>
            <a:ext cx="517297" cy="412189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F5551D12-2D1C-C20C-75DB-EE7B60ED4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740" y="5523341"/>
            <a:ext cx="655766" cy="544367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CEA4290A-0E64-55D1-BADC-0815D2EB5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908" y="4048589"/>
            <a:ext cx="655766" cy="544367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269AB9DE-610D-ADAD-DA18-BAE8D80BD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076" y="2559323"/>
            <a:ext cx="655766" cy="5443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9DB6728-236D-9C4C-DEFC-480A75BE9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850" y="2369291"/>
            <a:ext cx="398795" cy="345145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14F1E13-7154-FF31-FB68-5FE10B30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90" y="2519678"/>
            <a:ext cx="398794" cy="3928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DBDD9D-2CFD-86B1-DB65-3302307FD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0" y="3878772"/>
            <a:ext cx="398795" cy="345145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699569E1-CAE7-F282-25D1-5D78B36A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0" y="4029159"/>
            <a:ext cx="398794" cy="39289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23BC092-140B-9E29-0285-A99E5DAAA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3" y="5380997"/>
            <a:ext cx="398795" cy="34514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43BDD3B5-C645-EF5D-9460-F09C831F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3" y="5531384"/>
            <a:ext cx="398794" cy="392890"/>
          </a:xfrm>
          <a:prstGeom prst="rect">
            <a:avLst/>
          </a:prstGeom>
        </p:spPr>
      </p:pic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E3395F6B-752A-3B3A-B7F9-F15405CFDFDC}"/>
              </a:ext>
            </a:extLst>
          </p:cNvPr>
          <p:cNvSpPr/>
          <p:nvPr/>
        </p:nvSpPr>
        <p:spPr>
          <a:xfrm>
            <a:off x="412093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3451B539-0CC2-06ED-34A2-078E64A1A7BF}"/>
              </a:ext>
            </a:extLst>
          </p:cNvPr>
          <p:cNvSpPr/>
          <p:nvPr/>
        </p:nvSpPr>
        <p:spPr>
          <a:xfrm>
            <a:off x="582345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思考の吹き出し: 雲形 34">
            <a:extLst>
              <a:ext uri="{FF2B5EF4-FFF2-40B4-BE49-F238E27FC236}">
                <a16:creationId xmlns:a16="http://schemas.microsoft.com/office/drawing/2014/main" id="{EE8C2AEA-2185-9300-92C8-60399EDCA016}"/>
              </a:ext>
            </a:extLst>
          </p:cNvPr>
          <p:cNvSpPr/>
          <p:nvPr/>
        </p:nvSpPr>
        <p:spPr>
          <a:xfrm>
            <a:off x="5837602" y="4021283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9F2325-4FF5-CB57-AF5C-43940A19C71A}"/>
              </a:ext>
            </a:extLst>
          </p:cNvPr>
          <p:cNvSpPr txBox="1"/>
          <p:nvPr/>
        </p:nvSpPr>
        <p:spPr>
          <a:xfrm>
            <a:off x="264886" y="5278363"/>
            <a:ext cx="68640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NOW</a:t>
            </a:r>
            <a:endParaRPr kumimoji="1" lang="ja-JP" altLang="en-US" sz="1600" b="1" i="0" dirty="0" err="1">
              <a:solidFill>
                <a:srgbClr val="FF000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62C547-1AD1-F77B-E006-DCF50EB9B437}"/>
              </a:ext>
            </a:extLst>
          </p:cNvPr>
          <p:cNvSpPr txBox="1"/>
          <p:nvPr/>
        </p:nvSpPr>
        <p:spPr>
          <a:xfrm>
            <a:off x="4055088" y="4099516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04774D-05DE-751C-E98B-B0713D0AD0CE}"/>
              </a:ext>
            </a:extLst>
          </p:cNvPr>
          <p:cNvSpPr txBox="1"/>
          <p:nvPr/>
        </p:nvSpPr>
        <p:spPr>
          <a:xfrm>
            <a:off x="4076595" y="2806850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081C9B-CFE5-54FD-657A-D5D639718BA6}"/>
              </a:ext>
            </a:extLst>
          </p:cNvPr>
          <p:cNvSpPr txBox="1"/>
          <p:nvPr/>
        </p:nvSpPr>
        <p:spPr>
          <a:xfrm>
            <a:off x="5823458" y="2825860"/>
            <a:ext cx="1082348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A-&gt;B positive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A-&gt;C negative</a:t>
            </a:r>
            <a:endParaRPr kumimoji="1" lang="en-US" altLang="ja-JP" sz="11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Roadmap Idea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5660C67-69A4-4F59-8968-CD24A7A2B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75845"/>
              </p:ext>
            </p:extLst>
          </p:nvPr>
        </p:nvGraphicFramePr>
        <p:xfrm>
          <a:off x="633446" y="812675"/>
          <a:ext cx="810312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40">
                  <a:extLst>
                    <a:ext uri="{9D8B030D-6E8A-4147-A177-3AD203B41FA5}">
                      <a16:colId xmlns:a16="http://schemas.microsoft.com/office/drawing/2014/main" val="112118982"/>
                    </a:ext>
                  </a:extLst>
                </a:gridCol>
                <a:gridCol w="1595286">
                  <a:extLst>
                    <a:ext uri="{9D8B030D-6E8A-4147-A177-3AD203B41FA5}">
                      <a16:colId xmlns:a16="http://schemas.microsoft.com/office/drawing/2014/main" val="2405172842"/>
                    </a:ext>
                  </a:extLst>
                </a:gridCol>
                <a:gridCol w="2509914">
                  <a:extLst>
                    <a:ext uri="{9D8B030D-6E8A-4147-A177-3AD203B41FA5}">
                      <a16:colId xmlns:a16="http://schemas.microsoft.com/office/drawing/2014/main" val="3889624360"/>
                    </a:ext>
                  </a:extLst>
                </a:gridCol>
                <a:gridCol w="3349488">
                  <a:extLst>
                    <a:ext uri="{9D8B030D-6E8A-4147-A177-3AD203B41FA5}">
                      <a16:colId xmlns:a16="http://schemas.microsoft.com/office/drawing/2014/main" val="125012949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0999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Explainability: graph, visual representation and summarization of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Embedding: Bert</a:t>
                      </a:r>
                    </a:p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Clustering: HDBSCAN,  K-Means</a:t>
                      </a:r>
                    </a:p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TM: </a:t>
                      </a:r>
                      <a:r>
                        <a:rPr lang="en-US" sz="12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TfIdf</a:t>
                      </a:r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BerTopic</a:t>
                      </a:r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7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support for temporal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 2.1: Support- Build pipeline with simple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Scoring, normalization</a:t>
                      </a:r>
                    </a:p>
                    <a:p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7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 2.2: Improve numerical stability, volatility, robustness, canonicalization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Advanced transformation for standardization- statistics, hypothesis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1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 2.3: Improve accuracy,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Ensemble,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4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Uncontrolled, overlapping, 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Automated, customized, controlled,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input seed words: Guided, semi supervised 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Non-automated causal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degree causal chain- challenging, lot of noise, cycle,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Advanced graph computation methods + refined LLM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8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6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5" name="Picture 4" descr="A diagram of a seed topic&#10;&#10;Description automatically generated">
            <a:extLst>
              <a:ext uri="{FF2B5EF4-FFF2-40B4-BE49-F238E27FC236}">
                <a16:creationId xmlns:a16="http://schemas.microsoft.com/office/drawing/2014/main" id="{A36D7D44-FAF6-FF28-7781-2B7C50D6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3572883"/>
            <a:ext cx="3637721" cy="2807949"/>
          </a:xfrm>
          <a:prstGeom prst="rect">
            <a:avLst/>
          </a:prstGeom>
        </p:spPr>
      </p:pic>
      <p:pic>
        <p:nvPicPr>
          <p:cNvPr id="8" name="Picture 7" descr="A screenshot of a white paper&#10;&#10;Description automatically generated">
            <a:extLst>
              <a:ext uri="{FF2B5EF4-FFF2-40B4-BE49-F238E27FC236}">
                <a16:creationId xmlns:a16="http://schemas.microsoft.com/office/drawing/2014/main" id="{A3E6E0BB-96D1-0CC9-E613-79553208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96" y="700408"/>
            <a:ext cx="5844207" cy="2751647"/>
          </a:xfrm>
          <a:prstGeom prst="rect">
            <a:avLst/>
          </a:prstGeom>
        </p:spPr>
      </p:pic>
      <p:pic>
        <p:nvPicPr>
          <p:cNvPr id="11" name="Picture 10" descr="A diagram of a test&#10;&#10;Description automatically generated with medium confidence">
            <a:extLst>
              <a:ext uri="{FF2B5EF4-FFF2-40B4-BE49-F238E27FC236}">
                <a16:creationId xmlns:a16="http://schemas.microsoft.com/office/drawing/2014/main" id="{5231A58E-EA5A-3F84-7E11-6C74542E1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211" y="3852137"/>
            <a:ext cx="3853622" cy="22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テキスト ボックス 48">
            <a:extLst>
              <a:ext uri="{FF2B5EF4-FFF2-40B4-BE49-F238E27FC236}">
                <a16:creationId xmlns:a16="http://schemas.microsoft.com/office/drawing/2014/main" id="{F9E11589-B715-EDBA-6580-A178292BFCCA}"/>
              </a:ext>
            </a:extLst>
          </p:cNvPr>
          <p:cNvSpPr txBox="1"/>
          <p:nvPr/>
        </p:nvSpPr>
        <p:spPr>
          <a:xfrm>
            <a:off x="1282167" y="3997212"/>
            <a:ext cx="107381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Intra-cluster topic model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テキスト ボックス 23">
            <a:extLst>
              <a:ext uri="{FF2B5EF4-FFF2-40B4-BE49-F238E27FC236}">
                <a16:creationId xmlns:a16="http://schemas.microsoft.com/office/drawing/2014/main" id="{14D37D61-894A-F43E-486E-1BA41B1089C1}"/>
              </a:ext>
            </a:extLst>
          </p:cNvPr>
          <p:cNvSpPr txBox="1"/>
          <p:nvPr/>
        </p:nvSpPr>
        <p:spPr>
          <a:xfrm>
            <a:off x="909898" y="5144420"/>
            <a:ext cx="1550424" cy="584775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relation</a:t>
            </a:r>
          </a:p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extraction</a:t>
            </a:r>
            <a:endParaRPr kumimoji="1" lang="ja-JP" altLang="en-US" sz="160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23">
            <a:extLst>
              <a:ext uri="{FF2B5EF4-FFF2-40B4-BE49-F238E27FC236}">
                <a16:creationId xmlns:a16="http://schemas.microsoft.com/office/drawing/2014/main" id="{E92B7966-09F6-C0B1-1EA7-149BA4BA8B39}"/>
              </a:ext>
            </a:extLst>
          </p:cNvPr>
          <p:cNvSpPr txBox="1"/>
          <p:nvPr/>
        </p:nvSpPr>
        <p:spPr>
          <a:xfrm>
            <a:off x="3176055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2024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テキスト ボックス 23">
            <a:extLst>
              <a:ext uri="{FF2B5EF4-FFF2-40B4-BE49-F238E27FC236}">
                <a16:creationId xmlns:a16="http://schemas.microsoft.com/office/drawing/2014/main" id="{2C418711-C70E-9D65-8DF0-DBAAAC426F45}"/>
              </a:ext>
            </a:extLst>
          </p:cNvPr>
          <p:cNvSpPr txBox="1"/>
          <p:nvPr/>
        </p:nvSpPr>
        <p:spPr>
          <a:xfrm>
            <a:off x="6191737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~2025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B1A4B3-C352-AF22-A1A8-56705734DBAA}"/>
              </a:ext>
            </a:extLst>
          </p:cNvPr>
          <p:cNvSpPr/>
          <p:nvPr/>
        </p:nvSpPr>
        <p:spPr>
          <a:xfrm>
            <a:off x="2339519" y="3947059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48CB40D-0790-418D-0D02-AF6020E07A04}"/>
              </a:ext>
            </a:extLst>
          </p:cNvPr>
          <p:cNvSpPr/>
          <p:nvPr/>
        </p:nvSpPr>
        <p:spPr>
          <a:xfrm rot="19227494">
            <a:off x="1681275" y="4677858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テキスト ボックス 23">
            <a:extLst>
              <a:ext uri="{FF2B5EF4-FFF2-40B4-BE49-F238E27FC236}">
                <a16:creationId xmlns:a16="http://schemas.microsoft.com/office/drawing/2014/main" id="{24B85205-4ECE-DE82-FC07-F0FE597FBA2E}"/>
              </a:ext>
            </a:extLst>
          </p:cNvPr>
          <p:cNvSpPr txBox="1"/>
          <p:nvPr/>
        </p:nvSpPr>
        <p:spPr>
          <a:xfrm>
            <a:off x="1166175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24-Q3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4BDBEC5-B686-5E04-3370-6AC1E87A1606}"/>
              </a:ext>
            </a:extLst>
          </p:cNvPr>
          <p:cNvSpPr/>
          <p:nvPr/>
        </p:nvSpPr>
        <p:spPr>
          <a:xfrm rot="19227494">
            <a:off x="2976290" y="3530650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D225453-9A40-C282-85AF-DFE19CC9FEBF}"/>
              </a:ext>
            </a:extLst>
          </p:cNvPr>
          <p:cNvSpPr/>
          <p:nvPr/>
        </p:nvSpPr>
        <p:spPr>
          <a:xfrm rot="20286669">
            <a:off x="5093453" y="2003378"/>
            <a:ext cx="1290116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27CBF-83A5-474D-BA6B-65AE7F861B19}"/>
              </a:ext>
            </a:extLst>
          </p:cNvPr>
          <p:cNvSpPr txBox="1"/>
          <p:nvPr/>
        </p:nvSpPr>
        <p:spPr>
          <a:xfrm>
            <a:off x="2757348" y="1425916"/>
            <a:ext cx="1599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engineering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summarization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23">
            <a:extLst>
              <a:ext uri="{FF2B5EF4-FFF2-40B4-BE49-F238E27FC236}">
                <a16:creationId xmlns:a16="http://schemas.microsoft.com/office/drawing/2014/main" id="{0765F6E5-986E-E1F1-AD78-A2BCBA5F3F21}"/>
              </a:ext>
            </a:extLst>
          </p:cNvPr>
          <p:cNvSpPr txBox="1"/>
          <p:nvPr/>
        </p:nvSpPr>
        <p:spPr>
          <a:xfrm>
            <a:off x="3137427" y="2980185"/>
            <a:ext cx="1595310" cy="338554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Cluster labeling</a:t>
            </a:r>
            <a:endParaRPr kumimoji="1" lang="ja-JP" altLang="en-US" sz="160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23">
            <a:extLst>
              <a:ext uri="{FF2B5EF4-FFF2-40B4-BE49-F238E27FC236}">
                <a16:creationId xmlns:a16="http://schemas.microsoft.com/office/drawing/2014/main" id="{77BC28D1-1FBE-0D04-D58E-50C0F9CB81F1}"/>
              </a:ext>
            </a:extLst>
          </p:cNvPr>
          <p:cNvSpPr txBox="1"/>
          <p:nvPr/>
        </p:nvSpPr>
        <p:spPr>
          <a:xfrm>
            <a:off x="6538775" y="1501539"/>
            <a:ext cx="2284600" cy="584775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D4B1A1-D599-BFCB-0714-B5BFBF509DF3}"/>
              </a:ext>
            </a:extLst>
          </p:cNvPr>
          <p:cNvSpPr/>
          <p:nvPr/>
        </p:nvSpPr>
        <p:spPr>
          <a:xfrm>
            <a:off x="4424624" y="2283377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7870F0-4C35-B0DF-F0C8-368D4006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10" y="4998602"/>
            <a:ext cx="655766" cy="544367"/>
          </a:xfrm>
          <a:prstGeom prst="rect">
            <a:avLst/>
          </a:prstGeom>
        </p:spPr>
      </p:pic>
      <p:pic>
        <p:nvPicPr>
          <p:cNvPr id="16" name="図 4">
            <a:extLst>
              <a:ext uri="{FF2B5EF4-FFF2-40B4-BE49-F238E27FC236}">
                <a16:creationId xmlns:a16="http://schemas.microsoft.com/office/drawing/2014/main" id="{B8D74845-DB9F-A12F-8593-7A3E4CDB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73" y="4965704"/>
            <a:ext cx="1812019" cy="8196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3D7BA7-900F-72BB-FCBD-214EA46BF9DA}"/>
              </a:ext>
            </a:extLst>
          </p:cNvPr>
          <p:cNvSpPr txBox="1"/>
          <p:nvPr/>
        </p:nvSpPr>
        <p:spPr>
          <a:xfrm>
            <a:off x="3617842" y="3391755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Informative, interpretable, distinct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716E9-905C-B0DF-81DD-FA076CCBF2A7}"/>
              </a:ext>
            </a:extLst>
          </p:cNvPr>
          <p:cNvSpPr txBox="1"/>
          <p:nvPr/>
        </p:nvSpPr>
        <p:spPr>
          <a:xfrm>
            <a:off x="6711735" y="2192673"/>
            <a:ext cx="1875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Temporal- dynamicity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Summarization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8E454-B474-0280-B753-C8DCF33204C2}"/>
              </a:ext>
            </a:extLst>
          </p:cNvPr>
          <p:cNvSpPr txBox="1"/>
          <p:nvPr/>
        </p:nvSpPr>
        <p:spPr>
          <a:xfrm>
            <a:off x="3523093" y="4716326"/>
            <a:ext cx="1875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Manual, overlapping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B0E5AAB-FF21-4385-65D7-EEE43F5643E1}"/>
              </a:ext>
            </a:extLst>
          </p:cNvPr>
          <p:cNvSpPr/>
          <p:nvPr/>
        </p:nvSpPr>
        <p:spPr>
          <a:xfrm rot="16200000">
            <a:off x="4183806" y="4164756"/>
            <a:ext cx="481637" cy="298196"/>
          </a:xfrm>
          <a:prstGeom prst="rightArrow">
            <a:avLst/>
          </a:prstGeom>
          <a:solidFill>
            <a:srgbClr val="BDD9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34D4BE6-78CD-EAD2-4FB0-88D7C23994B9}"/>
              </a:ext>
            </a:extLst>
          </p:cNvPr>
          <p:cNvSpPr/>
          <p:nvPr/>
        </p:nvSpPr>
        <p:spPr>
          <a:xfrm rot="16200000">
            <a:off x="7408773" y="3279901"/>
            <a:ext cx="481637" cy="298196"/>
          </a:xfrm>
          <a:prstGeom prst="rightArrow">
            <a:avLst/>
          </a:prstGeom>
          <a:solidFill>
            <a:srgbClr val="BDD9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4B6DF0-9C72-BF45-7EF2-6220CB8FB544}"/>
              </a:ext>
            </a:extLst>
          </p:cNvPr>
          <p:cNvSpPr txBox="1"/>
          <p:nvPr/>
        </p:nvSpPr>
        <p:spPr>
          <a:xfrm>
            <a:off x="6652912" y="4017616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support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r>
              <a:rPr lang="en-SG" sz="1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TSF </a:t>
            </a:r>
            <a:endParaRPr lang="en-US" sz="1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グループ化 52">
            <a:extLst>
              <a:ext uri="{FF2B5EF4-FFF2-40B4-BE49-F238E27FC236}">
                <a16:creationId xmlns:a16="http://schemas.microsoft.com/office/drawing/2014/main" id="{EB111DC6-57CD-0FDA-4DD5-C2EADA639E3D}"/>
              </a:ext>
            </a:extLst>
          </p:cNvPr>
          <p:cNvGrpSpPr/>
          <p:nvPr/>
        </p:nvGrpSpPr>
        <p:grpSpPr>
          <a:xfrm>
            <a:off x="4220336" y="1268083"/>
            <a:ext cx="663240" cy="559654"/>
            <a:chOff x="2111439" y="5464266"/>
            <a:chExt cx="663240" cy="559654"/>
          </a:xfrm>
        </p:grpSpPr>
        <p:pic>
          <p:nvPicPr>
            <p:cNvPr id="46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FD711747-78E9-53BD-6B79-5D08D1A3F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テキスト ボックス 54">
              <a:extLst>
                <a:ext uri="{FF2B5EF4-FFF2-40B4-BE49-F238E27FC236}">
                  <a16:creationId xmlns:a16="http://schemas.microsoft.com/office/drawing/2014/main" id="{DD8B2161-A4C5-732A-8D09-0E2E0A263AE2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48" name="図 1">
            <a:extLst>
              <a:ext uri="{FF2B5EF4-FFF2-40B4-BE49-F238E27FC236}">
                <a16:creationId xmlns:a16="http://schemas.microsoft.com/office/drawing/2014/main" id="{0584D255-355A-4BEA-4ABA-35569117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405" y="855894"/>
            <a:ext cx="517297" cy="412189"/>
          </a:xfrm>
          <a:prstGeom prst="rect">
            <a:avLst/>
          </a:prstGeom>
        </p:spPr>
      </p:pic>
      <p:pic>
        <p:nvPicPr>
          <p:cNvPr id="49" name="図 12">
            <a:extLst>
              <a:ext uri="{FF2B5EF4-FFF2-40B4-BE49-F238E27FC236}">
                <a16:creationId xmlns:a16="http://schemas.microsoft.com/office/drawing/2014/main" id="{76C522B0-1DD8-FECF-8A31-F09A657AB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129" y="1187855"/>
            <a:ext cx="398795" cy="345145"/>
          </a:xfrm>
          <a:prstGeom prst="rect">
            <a:avLst/>
          </a:prstGeom>
        </p:spPr>
      </p:pic>
      <p:pic>
        <p:nvPicPr>
          <p:cNvPr id="50" name="図 44" descr="アイコン&#10;&#10;自動的に生成された説明">
            <a:extLst>
              <a:ext uri="{FF2B5EF4-FFF2-40B4-BE49-F238E27FC236}">
                <a16:creationId xmlns:a16="http://schemas.microsoft.com/office/drawing/2014/main" id="{F362F624-ACA7-13DD-9386-082F3C5F8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669" y="1338242"/>
            <a:ext cx="398794" cy="392890"/>
          </a:xfrm>
          <a:prstGeom prst="rect">
            <a:avLst/>
          </a:prstGeom>
        </p:spPr>
      </p:pic>
      <p:sp>
        <p:nvSpPr>
          <p:cNvPr id="51" name="テキスト ボックス 7">
            <a:extLst>
              <a:ext uri="{FF2B5EF4-FFF2-40B4-BE49-F238E27FC236}">
                <a16:creationId xmlns:a16="http://schemas.microsoft.com/office/drawing/2014/main" id="{F99E8AE9-FD31-6B27-A929-9E2D48EC9029}"/>
              </a:ext>
            </a:extLst>
          </p:cNvPr>
          <p:cNvSpPr txBox="1"/>
          <p:nvPr/>
        </p:nvSpPr>
        <p:spPr>
          <a:xfrm>
            <a:off x="4732737" y="1644424"/>
            <a:ext cx="1082348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A-&gt;B positive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A-&gt;C negative</a:t>
            </a:r>
            <a:endParaRPr kumimoji="1" lang="en-US" altLang="ja-JP" sz="11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2" name="グループ化 40">
            <a:extLst>
              <a:ext uri="{FF2B5EF4-FFF2-40B4-BE49-F238E27FC236}">
                <a16:creationId xmlns:a16="http://schemas.microsoft.com/office/drawing/2014/main" id="{73B06854-F31C-7AAC-D452-607081E034E4}"/>
              </a:ext>
            </a:extLst>
          </p:cNvPr>
          <p:cNvGrpSpPr/>
          <p:nvPr/>
        </p:nvGrpSpPr>
        <p:grpSpPr>
          <a:xfrm>
            <a:off x="5054554" y="3211695"/>
            <a:ext cx="663240" cy="559654"/>
            <a:chOff x="2111439" y="5464266"/>
            <a:chExt cx="663240" cy="559654"/>
          </a:xfrm>
        </p:grpSpPr>
        <p:pic>
          <p:nvPicPr>
            <p:cNvPr id="53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B6072996-2BE0-3E6F-F4BD-569AF59D2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テキスト ボックス 42">
              <a:extLst>
                <a:ext uri="{FF2B5EF4-FFF2-40B4-BE49-F238E27FC236}">
                  <a16:creationId xmlns:a16="http://schemas.microsoft.com/office/drawing/2014/main" id="{92BCE009-7362-3BBF-B40E-72867861FD7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テキスト ボックス 5">
            <a:extLst>
              <a:ext uri="{FF2B5EF4-FFF2-40B4-BE49-F238E27FC236}">
                <a16:creationId xmlns:a16="http://schemas.microsoft.com/office/drawing/2014/main" id="{96948794-680D-9DD8-42AA-9BB474F101DC}"/>
              </a:ext>
            </a:extLst>
          </p:cNvPr>
          <p:cNvSpPr txBox="1"/>
          <p:nvPr/>
        </p:nvSpPr>
        <p:spPr>
          <a:xfrm>
            <a:off x="5607989" y="3346004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0F934-F9A3-AAF8-9DDB-CD73A7FD5766}"/>
              </a:ext>
            </a:extLst>
          </p:cNvPr>
          <p:cNvSpPr txBox="1"/>
          <p:nvPr/>
        </p:nvSpPr>
        <p:spPr>
          <a:xfrm>
            <a:off x="953708" y="2992952"/>
            <a:ext cx="1599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topic model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SG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Guided topic model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6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CD33F5-F0D6-6AEE-2B9E-2C69AA563377}"/>
              </a:ext>
            </a:extLst>
          </p:cNvPr>
          <p:cNvSpPr/>
          <p:nvPr/>
        </p:nvSpPr>
        <p:spPr>
          <a:xfrm>
            <a:off x="5904219" y="3755344"/>
            <a:ext cx="2720871" cy="640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2" name="テキスト ボックス 23">
            <a:extLst>
              <a:ext uri="{FF2B5EF4-FFF2-40B4-BE49-F238E27FC236}">
                <a16:creationId xmlns:a16="http://schemas.microsoft.com/office/drawing/2014/main" id="{3BF3246B-42FA-CDC6-5663-E70F85450AE7}"/>
              </a:ext>
            </a:extLst>
          </p:cNvPr>
          <p:cNvSpPr txBox="1"/>
          <p:nvPr/>
        </p:nvSpPr>
        <p:spPr>
          <a:xfrm>
            <a:off x="4779439" y="2685754"/>
            <a:ext cx="88357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24">
            <a:extLst>
              <a:ext uri="{FF2B5EF4-FFF2-40B4-BE49-F238E27FC236}">
                <a16:creationId xmlns:a16="http://schemas.microsoft.com/office/drawing/2014/main" id="{FAA0B99D-4CA2-BBF9-8D40-DD525FEE00BC}"/>
              </a:ext>
            </a:extLst>
          </p:cNvPr>
          <p:cNvSpPr txBox="1"/>
          <p:nvPr/>
        </p:nvSpPr>
        <p:spPr>
          <a:xfrm>
            <a:off x="6896350" y="1479511"/>
            <a:ext cx="88357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48">
            <a:extLst>
              <a:ext uri="{FF2B5EF4-FFF2-40B4-BE49-F238E27FC236}">
                <a16:creationId xmlns:a16="http://schemas.microsoft.com/office/drawing/2014/main" id="{20A7C677-6CED-5C25-D3EA-961A23501406}"/>
              </a:ext>
            </a:extLst>
          </p:cNvPr>
          <p:cNvSpPr txBox="1"/>
          <p:nvPr/>
        </p:nvSpPr>
        <p:spPr>
          <a:xfrm>
            <a:off x="6515250" y="1033334"/>
            <a:ext cx="176781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48">
            <a:extLst>
              <a:ext uri="{FF2B5EF4-FFF2-40B4-BE49-F238E27FC236}">
                <a16:creationId xmlns:a16="http://schemas.microsoft.com/office/drawing/2014/main" id="{F9E11589-B715-EDBA-6580-A178292BFCCA}"/>
              </a:ext>
            </a:extLst>
          </p:cNvPr>
          <p:cNvSpPr txBox="1"/>
          <p:nvPr/>
        </p:nvSpPr>
        <p:spPr>
          <a:xfrm>
            <a:off x="3606106" y="4109632"/>
            <a:ext cx="107381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Intra-cluster topic model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63B1D-3E9E-08D4-5E83-D9CBB0034F86}"/>
              </a:ext>
            </a:extLst>
          </p:cNvPr>
          <p:cNvSpPr txBox="1"/>
          <p:nvPr/>
        </p:nvSpPr>
        <p:spPr>
          <a:xfrm>
            <a:off x="753038" y="2985189"/>
            <a:ext cx="30264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Transformer-based VAE Topic Models 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Zero-shot Topic Models (ZSTM)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Prompt-based Topic Modeling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998-1B4A-1BD8-80F7-6C49927EFA5C}"/>
              </a:ext>
            </a:extLst>
          </p:cNvPr>
          <p:cNvSpPr txBox="1"/>
          <p:nvPr/>
        </p:nvSpPr>
        <p:spPr>
          <a:xfrm>
            <a:off x="634499" y="1348541"/>
            <a:ext cx="350851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Improved Coherence: Transformer-based models provide deep contextual embeddings, which capture semantic relationships between words more effectively than traditional word frequency-based models like LDA. 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Handling Short Text: Models like </a:t>
            </a:r>
            <a:r>
              <a:rPr lang="en-SG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BERTopic</a:t>
            </a:r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 and BTM, which use transformer embeddings, are much better suited to handling short texts (e.g., social media posts) than traditional methods.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Dynamic Topic Discovery: Transformer-based models allow for more flexible topic modeling approaches, such as zero-shot and prompt-based methods, that don't require pre-defining the number of topics.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Adaptability: Using LLMs, you can adjust models to focus on different types of documents or domains without significant retraining.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23">
            <a:extLst>
              <a:ext uri="{FF2B5EF4-FFF2-40B4-BE49-F238E27FC236}">
                <a16:creationId xmlns:a16="http://schemas.microsoft.com/office/drawing/2014/main" id="{14D37D61-894A-F43E-486E-1BA41B1089C1}"/>
              </a:ext>
            </a:extLst>
          </p:cNvPr>
          <p:cNvSpPr txBox="1"/>
          <p:nvPr/>
        </p:nvSpPr>
        <p:spPr>
          <a:xfrm>
            <a:off x="977910" y="5164600"/>
            <a:ext cx="96853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Step-1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23">
            <a:extLst>
              <a:ext uri="{FF2B5EF4-FFF2-40B4-BE49-F238E27FC236}">
                <a16:creationId xmlns:a16="http://schemas.microsoft.com/office/drawing/2014/main" id="{E92B7966-09F6-C0B1-1EA7-149BA4BA8B39}"/>
              </a:ext>
            </a:extLst>
          </p:cNvPr>
          <p:cNvSpPr txBox="1"/>
          <p:nvPr/>
        </p:nvSpPr>
        <p:spPr>
          <a:xfrm>
            <a:off x="5117484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2024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テキスト ボックス 23">
            <a:extLst>
              <a:ext uri="{FF2B5EF4-FFF2-40B4-BE49-F238E27FC236}">
                <a16:creationId xmlns:a16="http://schemas.microsoft.com/office/drawing/2014/main" id="{2C418711-C70E-9D65-8DF0-DBAAAC426F45}"/>
              </a:ext>
            </a:extLst>
          </p:cNvPr>
          <p:cNvSpPr txBox="1"/>
          <p:nvPr/>
        </p:nvSpPr>
        <p:spPr>
          <a:xfrm>
            <a:off x="7025826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~2025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B1A4B3-C352-AF22-A1A8-56705734DBAA}"/>
              </a:ext>
            </a:extLst>
          </p:cNvPr>
          <p:cNvSpPr/>
          <p:nvPr/>
        </p:nvSpPr>
        <p:spPr>
          <a:xfrm>
            <a:off x="3443820" y="3489455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48">
            <a:extLst>
              <a:ext uri="{FF2B5EF4-FFF2-40B4-BE49-F238E27FC236}">
                <a16:creationId xmlns:a16="http://schemas.microsoft.com/office/drawing/2014/main" id="{B78E27AA-25E3-862D-51AC-F5283777F292}"/>
              </a:ext>
            </a:extLst>
          </p:cNvPr>
          <p:cNvSpPr txBox="1"/>
          <p:nvPr/>
        </p:nvSpPr>
        <p:spPr>
          <a:xfrm>
            <a:off x="4618137" y="3105287"/>
            <a:ext cx="1206178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Cluster representation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48CB40D-0790-418D-0D02-AF6020E07A04}"/>
              </a:ext>
            </a:extLst>
          </p:cNvPr>
          <p:cNvSpPr/>
          <p:nvPr/>
        </p:nvSpPr>
        <p:spPr>
          <a:xfrm rot="19227494">
            <a:off x="2353300" y="4544247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テキスト ボックス 23">
            <a:extLst>
              <a:ext uri="{FF2B5EF4-FFF2-40B4-BE49-F238E27FC236}">
                <a16:creationId xmlns:a16="http://schemas.microsoft.com/office/drawing/2014/main" id="{24B85205-4ECE-DE82-FC07-F0FE597FBA2E}"/>
              </a:ext>
            </a:extLst>
          </p:cNvPr>
          <p:cNvSpPr txBox="1"/>
          <p:nvPr/>
        </p:nvSpPr>
        <p:spPr>
          <a:xfrm>
            <a:off x="977910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24-Q3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4BDBEC5-B686-5E04-3370-6AC1E87A1606}"/>
              </a:ext>
            </a:extLst>
          </p:cNvPr>
          <p:cNvSpPr/>
          <p:nvPr/>
        </p:nvSpPr>
        <p:spPr>
          <a:xfrm rot="19227494">
            <a:off x="4092261" y="3168950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CEEBB9A-CAF0-509E-4BB0-3644F76E81E9}"/>
              </a:ext>
            </a:extLst>
          </p:cNvPr>
          <p:cNvSpPr/>
          <p:nvPr/>
        </p:nvSpPr>
        <p:spPr>
          <a:xfrm rot="16200000">
            <a:off x="5082003" y="2277003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D225453-9A40-C282-85AF-DFE19CC9FEBF}"/>
              </a:ext>
            </a:extLst>
          </p:cNvPr>
          <p:cNvSpPr/>
          <p:nvPr/>
        </p:nvSpPr>
        <p:spPr>
          <a:xfrm rot="19528435">
            <a:off x="5483706" y="1812040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ボックス 48">
            <a:extLst>
              <a:ext uri="{FF2B5EF4-FFF2-40B4-BE49-F238E27FC236}">
                <a16:creationId xmlns:a16="http://schemas.microsoft.com/office/drawing/2014/main" id="{CC30797C-F44C-9987-AFB4-58BFC8DD367B}"/>
              </a:ext>
            </a:extLst>
          </p:cNvPr>
          <p:cNvSpPr txBox="1"/>
          <p:nvPr/>
        </p:nvSpPr>
        <p:spPr>
          <a:xfrm>
            <a:off x="4666788" y="1402114"/>
            <a:ext cx="1073812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Development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6D3175-A626-0CE5-0D67-AFC305EF08DB}"/>
              </a:ext>
            </a:extLst>
          </p:cNvPr>
          <p:cNvSpPr/>
          <p:nvPr/>
        </p:nvSpPr>
        <p:spPr>
          <a:xfrm>
            <a:off x="4878414" y="1664652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0F72FE-E317-6F0F-05ED-B875A598A4D5}"/>
              </a:ext>
            </a:extLst>
          </p:cNvPr>
          <p:cNvSpPr/>
          <p:nvPr/>
        </p:nvSpPr>
        <p:spPr>
          <a:xfrm>
            <a:off x="4827299" y="1993050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B9DDE6-1286-5C1E-3861-5BB2305C857A}"/>
              </a:ext>
            </a:extLst>
          </p:cNvPr>
          <p:cNvSpPr/>
          <p:nvPr/>
        </p:nvSpPr>
        <p:spPr>
          <a:xfrm>
            <a:off x="5001900" y="1869378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48">
            <a:extLst>
              <a:ext uri="{FF2B5EF4-FFF2-40B4-BE49-F238E27FC236}">
                <a16:creationId xmlns:a16="http://schemas.microsoft.com/office/drawing/2014/main" id="{53396329-7A12-5F8D-3B05-10C3927FCF2B}"/>
              </a:ext>
            </a:extLst>
          </p:cNvPr>
          <p:cNvSpPr txBox="1"/>
          <p:nvPr/>
        </p:nvSpPr>
        <p:spPr>
          <a:xfrm>
            <a:off x="3911768" y="2185282"/>
            <a:ext cx="1206178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Investigation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864EB9-19C4-08A9-53EB-7E6E0C2E9401}"/>
              </a:ext>
            </a:extLst>
          </p:cNvPr>
          <p:cNvSpPr/>
          <p:nvPr/>
        </p:nvSpPr>
        <p:spPr>
          <a:xfrm>
            <a:off x="5998565" y="1479511"/>
            <a:ext cx="349071" cy="41024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27CBF-83A5-474D-BA6B-65AE7F861B19}"/>
              </a:ext>
            </a:extLst>
          </p:cNvPr>
          <p:cNvSpPr txBox="1"/>
          <p:nvPr/>
        </p:nvSpPr>
        <p:spPr>
          <a:xfrm>
            <a:off x="6515250" y="2624414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engineering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summarization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E9B848-13CC-B88B-D08E-0E1F195F8F1B}"/>
              </a:ext>
            </a:extLst>
          </p:cNvPr>
          <p:cNvSpPr txBox="1"/>
          <p:nvPr/>
        </p:nvSpPr>
        <p:spPr>
          <a:xfrm>
            <a:off x="5897965" y="3921751"/>
            <a:ext cx="1206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Temporal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Plus 34">
            <a:extLst>
              <a:ext uri="{FF2B5EF4-FFF2-40B4-BE49-F238E27FC236}">
                <a16:creationId xmlns:a16="http://schemas.microsoft.com/office/drawing/2014/main" id="{77D1CE93-AF68-8036-692B-CF949BD5921F}"/>
              </a:ext>
            </a:extLst>
          </p:cNvPr>
          <p:cNvSpPr/>
          <p:nvPr/>
        </p:nvSpPr>
        <p:spPr>
          <a:xfrm>
            <a:off x="6950777" y="3822407"/>
            <a:ext cx="561106" cy="50646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84E2B0-9B5A-D4E5-21F1-AD224C0B5120}"/>
              </a:ext>
            </a:extLst>
          </p:cNvPr>
          <p:cNvSpPr txBox="1"/>
          <p:nvPr/>
        </p:nvSpPr>
        <p:spPr>
          <a:xfrm>
            <a:off x="7511883" y="3921751"/>
            <a:ext cx="112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CF0FE5E-2177-00EB-B750-3379466BEA13}"/>
              </a:ext>
            </a:extLst>
          </p:cNvPr>
          <p:cNvSpPr/>
          <p:nvPr/>
        </p:nvSpPr>
        <p:spPr>
          <a:xfrm rot="16200000">
            <a:off x="7009241" y="2090489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97B6D62B-DB67-F73C-7D85-3028D1D0BE31}"/>
              </a:ext>
            </a:extLst>
          </p:cNvPr>
          <p:cNvSpPr/>
          <p:nvPr/>
        </p:nvSpPr>
        <p:spPr>
          <a:xfrm rot="16200000">
            <a:off x="6993561" y="3239354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Outcome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Outcome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7" y="3171306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10567" y="2909623"/>
            <a:ext cx="1348446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 rot="19867569">
            <a:off x="1768417" y="2718129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B7A4EE8C-0E77-43BD-56E8-A89BFCFFFC0C}"/>
              </a:ext>
            </a:extLst>
          </p:cNvPr>
          <p:cNvSpPr/>
          <p:nvPr/>
        </p:nvSpPr>
        <p:spPr>
          <a:xfrm rot="1732431" flipV="1">
            <a:off x="1747610" y="3901306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E87FF6-3BEA-1A99-9A63-71A8EE0171C6}"/>
              </a:ext>
            </a:extLst>
          </p:cNvPr>
          <p:cNvSpPr txBox="1"/>
          <p:nvPr/>
        </p:nvSpPr>
        <p:spPr>
          <a:xfrm>
            <a:off x="2285594" y="1737478"/>
            <a:ext cx="341099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F4A93A-E8B4-7855-3020-8407F83912DF}"/>
              </a:ext>
            </a:extLst>
          </p:cNvPr>
          <p:cNvSpPr txBox="1"/>
          <p:nvPr/>
        </p:nvSpPr>
        <p:spPr>
          <a:xfrm>
            <a:off x="2285593" y="3635254"/>
            <a:ext cx="421942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Panasonic-specific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2ADCD5-B056-2F49-5B44-F4128D051149}"/>
              </a:ext>
            </a:extLst>
          </p:cNvPr>
          <p:cNvSpPr txBox="1"/>
          <p:nvPr/>
        </p:nvSpPr>
        <p:spPr>
          <a:xfrm>
            <a:off x="2595936" y="2237661"/>
            <a:ext cx="1275029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Entropy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Skewness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Variance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Uncertainty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4061D-6327-7842-C1AE-3C616405CDB7}"/>
              </a:ext>
            </a:extLst>
          </p:cNvPr>
          <p:cNvSpPr txBox="1"/>
          <p:nvPr/>
        </p:nvSpPr>
        <p:spPr>
          <a:xfrm>
            <a:off x="2598189" y="4270829"/>
            <a:ext cx="425020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market</a:t>
            </a:r>
            <a:endParaRPr kumimoji="1" lang="en-US" altLang="ja-JP" sz="14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devices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to Panasonic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6CFB56F-9DB3-2620-F28B-D1D57ABD14C4}"/>
              </a:ext>
            </a:extLst>
          </p:cNvPr>
          <p:cNvSpPr/>
          <p:nvPr/>
        </p:nvSpPr>
        <p:spPr>
          <a:xfrm>
            <a:off x="6848391" y="2602052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53035D-5FD7-BC3C-13EA-34A120E02034}"/>
              </a:ext>
            </a:extLst>
          </p:cNvPr>
          <p:cNvSpPr txBox="1"/>
          <p:nvPr/>
        </p:nvSpPr>
        <p:spPr>
          <a:xfrm>
            <a:off x="7550310" y="1740250"/>
            <a:ext cx="1031051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Academia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CEE8E8-7A4B-8BEE-9FB2-7DAB3088717B}"/>
              </a:ext>
            </a:extLst>
          </p:cNvPr>
          <p:cNvSpPr txBox="1"/>
          <p:nvPr/>
        </p:nvSpPr>
        <p:spPr>
          <a:xfrm>
            <a:off x="7428320" y="2237660"/>
            <a:ext cx="847027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Paper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Book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7A920-DA95-8DD4-1E79-1472F427F87D}"/>
              </a:ext>
            </a:extLst>
          </p:cNvPr>
          <p:cNvSpPr txBox="1"/>
          <p:nvPr/>
        </p:nvSpPr>
        <p:spPr>
          <a:xfrm>
            <a:off x="7550309" y="3664176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571F319-457E-E5D7-F5EB-72D087AFBE43}"/>
              </a:ext>
            </a:extLst>
          </p:cNvPr>
          <p:cNvSpPr/>
          <p:nvPr/>
        </p:nvSpPr>
        <p:spPr>
          <a:xfrm>
            <a:off x="6848391" y="4550005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0E7C64-24DD-3879-C370-F1F36EA6FEBC}"/>
              </a:ext>
            </a:extLst>
          </p:cNvPr>
          <p:cNvSpPr txBox="1"/>
          <p:nvPr/>
        </p:nvSpPr>
        <p:spPr>
          <a:xfrm>
            <a:off x="7423544" y="4223141"/>
            <a:ext cx="1037785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Report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Analysis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6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Panasonic-specific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(AI Server) to Panasonic 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8" y="3181791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07630" y="287854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>
            <a:off x="1820043" y="3339821"/>
            <a:ext cx="137160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95A973-CA44-BD32-B894-A202BE55DE5B}"/>
              </a:ext>
            </a:extLst>
          </p:cNvPr>
          <p:cNvSpPr txBox="1"/>
          <p:nvPr/>
        </p:nvSpPr>
        <p:spPr>
          <a:xfrm>
            <a:off x="2145007" y="3020515"/>
            <a:ext cx="72167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94E4EA-1272-2E33-93DC-BED4425639FB}"/>
              </a:ext>
            </a:extLst>
          </p:cNvPr>
          <p:cNvSpPr txBox="1"/>
          <p:nvPr/>
        </p:nvSpPr>
        <p:spPr>
          <a:xfrm>
            <a:off x="1995126" y="3684059"/>
            <a:ext cx="1021433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AI Server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Capacitor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Inductor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FCA14F2D-4665-FF2E-0E12-8EE1C3B9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25" y="3328292"/>
            <a:ext cx="728210" cy="60450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4B52C8D-A9ED-B4D3-2A0F-660CE841D7AF}"/>
              </a:ext>
            </a:extLst>
          </p:cNvPr>
          <p:cNvSpPr txBox="1"/>
          <p:nvPr/>
        </p:nvSpPr>
        <p:spPr>
          <a:xfrm>
            <a:off x="3282584" y="2700192"/>
            <a:ext cx="128913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(specific)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009576D2-E814-667B-BAA6-C6542912212F}"/>
              </a:ext>
            </a:extLst>
          </p:cNvPr>
          <p:cNvSpPr/>
          <p:nvPr/>
        </p:nvSpPr>
        <p:spPr>
          <a:xfrm rot="20112634">
            <a:off x="4742886" y="3099557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431A503-46A8-B869-BA6C-E5B75721AEC8}"/>
              </a:ext>
            </a:extLst>
          </p:cNvPr>
          <p:cNvSpPr/>
          <p:nvPr/>
        </p:nvSpPr>
        <p:spPr>
          <a:xfrm rot="1487366" flipV="1">
            <a:off x="4742886" y="3687973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E17010-ED1A-D23E-A3F1-49727FEB70C7}"/>
              </a:ext>
            </a:extLst>
          </p:cNvPr>
          <p:cNvSpPr txBox="1"/>
          <p:nvPr/>
        </p:nvSpPr>
        <p:spPr>
          <a:xfrm>
            <a:off x="5447925" y="2516207"/>
            <a:ext cx="139974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0A19A3E-3623-F2C6-D221-A36A33E3F1C2}"/>
              </a:ext>
            </a:extLst>
          </p:cNvPr>
          <p:cNvSpPr txBox="1"/>
          <p:nvPr/>
        </p:nvSpPr>
        <p:spPr>
          <a:xfrm>
            <a:off x="5447925" y="3684059"/>
            <a:ext cx="1478290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</a:t>
            </a: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90DD3793-53E5-3602-70FC-CDB187322B62}"/>
              </a:ext>
            </a:extLst>
          </p:cNvPr>
          <p:cNvSpPr/>
          <p:nvPr/>
        </p:nvSpPr>
        <p:spPr>
          <a:xfrm>
            <a:off x="7184244" y="3513256"/>
            <a:ext cx="555238" cy="27872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99A55CF-97B5-80EB-EDE2-6ADA654D935B}"/>
              </a:ext>
            </a:extLst>
          </p:cNvPr>
          <p:cNvSpPr txBox="1"/>
          <p:nvPr/>
        </p:nvSpPr>
        <p:spPr>
          <a:xfrm>
            <a:off x="6919273" y="2990036"/>
            <a:ext cx="1140056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b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(discussion)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5C1C912-8EEF-597C-8659-87D095AB46CC}"/>
              </a:ext>
            </a:extLst>
          </p:cNvPr>
          <p:cNvSpPr txBox="1"/>
          <p:nvPr/>
        </p:nvSpPr>
        <p:spPr>
          <a:xfrm>
            <a:off x="7997511" y="3429000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1CF2868-7F1E-7AB8-77E4-3E7B7DE37DFA}"/>
              </a:ext>
            </a:extLst>
          </p:cNvPr>
          <p:cNvSpPr/>
          <p:nvPr/>
        </p:nvSpPr>
        <p:spPr>
          <a:xfrm>
            <a:off x="320624" y="2091267"/>
            <a:ext cx="6605591" cy="287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デザインカラ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00A3E0"/>
      </a:accent2>
      <a:accent3>
        <a:srgbClr val="F2A900"/>
      </a:accent3>
      <a:accent4>
        <a:srgbClr val="78BE20"/>
      </a:accent4>
      <a:accent5>
        <a:srgbClr val="00B2A9"/>
      </a:accent5>
      <a:accent6>
        <a:srgbClr val="DF4661"/>
      </a:accent6>
      <a:hlink>
        <a:srgbClr val="00A3E0"/>
      </a:hlink>
      <a:folHlink>
        <a:srgbClr val="E35DBF"/>
      </a:folHlink>
    </a:clrScheme>
    <a:fontScheme name="Arial+Meiryo UI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DC57443E-AB5D-4D06-8E9E-69F21574159C}"/>
    </a:ext>
  </a:extLst>
</a:theme>
</file>

<file path=ppt/theme/theme2.xml><?xml version="1.0" encoding="utf-8"?>
<a:theme xmlns:a="http://schemas.openxmlformats.org/drawingml/2006/main" name="Office テーマ">
  <a:themeElements>
    <a:clrScheme name="インダストリーブル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4C7596"/>
      </a:accent2>
      <a:accent3>
        <a:srgbClr val="7F9DB3"/>
      </a:accent3>
      <a:accent4>
        <a:srgbClr val="B2C3D1"/>
      </a:accent4>
      <a:accent5>
        <a:srgbClr val="B1B8BA"/>
      </a:accent5>
      <a:accent6>
        <a:srgbClr val="000000"/>
      </a:accent6>
      <a:hlink>
        <a:srgbClr val="00A3E0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t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63319B01-92DB-4C1A-A16B-9364CC567597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a55642-5f55-45ed-ab38-58dedbca2d67" xsi:nil="true"/>
    <lcf76f155ced4ddcb4097134ff3c332f xmlns="e3498a8d-8b77-4074-8724-c73e4cd24fb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BDAB8DBB018F1458AEF8CBA62D64393" ma:contentTypeVersion="12" ma:contentTypeDescription="新しいドキュメントを作成します。" ma:contentTypeScope="" ma:versionID="e5c8771bf2856ccb855bd7382e282acb">
  <xsd:schema xmlns:xsd="http://www.w3.org/2001/XMLSchema" xmlns:xs="http://www.w3.org/2001/XMLSchema" xmlns:p="http://schemas.microsoft.com/office/2006/metadata/properties" xmlns:ns2="e3498a8d-8b77-4074-8724-c73e4cd24fb8" xmlns:ns3="65a55642-5f55-45ed-ab38-58dedbca2d67" targetNamespace="http://schemas.microsoft.com/office/2006/metadata/properties" ma:root="true" ma:fieldsID="a524d24a6dabf5c829e4653729d81b71" ns2:_="" ns3:_="">
    <xsd:import namespace="e3498a8d-8b77-4074-8724-c73e4cd24fb8"/>
    <xsd:import namespace="65a55642-5f55-45ed-ab38-58dedbca2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98a8d-8b77-4074-8724-c73e4cd24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画像タグ" ma:readOnly="false" ma:fieldId="{5cf76f15-5ced-4ddc-b409-7134ff3c332f}" ma:taxonomyMulti="true" ma:sspId="ce391acf-b2a8-4a1c-9c03-161b1cee91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55642-5f55-45ed-ab38-58dedbca2d67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a1180639-3f75-49a4-8525-0971bdcab161}" ma:internalName="TaxCatchAll" ma:showField="CatchAllData" ma:web="65a55642-5f55-45ed-ab38-58dedbca2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BC73D-22F2-4F0D-B456-D97BF4408E44}">
  <ds:schemaRefs>
    <ds:schemaRef ds:uri="http://schemas.microsoft.com/office/2006/metadata/properties"/>
    <ds:schemaRef ds:uri="http://schemas.microsoft.com/office/infopath/2007/PartnerControls"/>
    <ds:schemaRef ds:uri="65a55642-5f55-45ed-ab38-58dedbca2d67"/>
    <ds:schemaRef ds:uri="e3498a8d-8b77-4074-8724-c73e4cd24fb8"/>
  </ds:schemaRefs>
</ds:datastoreItem>
</file>

<file path=customXml/itemProps2.xml><?xml version="1.0" encoding="utf-8"?>
<ds:datastoreItem xmlns:ds="http://schemas.openxmlformats.org/officeDocument/2006/customXml" ds:itemID="{12A779BC-4185-4DE2-87F5-14FBC0967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98a8d-8b77-4074-8724-c73e4cd24fb8"/>
    <ds:schemaRef ds:uri="65a55642-5f55-45ed-ab38-58dedbca2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0CA1F6-A888-42AD-93B8-2E6FEBE73E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調査資料</Template>
  <TotalTime>11448</TotalTime>
  <Words>966</Words>
  <Application>Microsoft Macintosh PowerPoint</Application>
  <PresentationFormat>On-screen Show (4:3)</PresentationFormat>
  <Paragraphs>261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Meiryo UI</vt:lpstr>
      <vt:lpstr>Arial</vt:lpstr>
      <vt:lpstr>Arial Black</vt:lpstr>
      <vt:lpstr>Calibri</vt:lpstr>
      <vt:lpstr>Century Gothic</vt:lpstr>
      <vt:lpstr>Montserrat</vt:lpstr>
      <vt:lpstr>Wingdings</vt:lpstr>
      <vt:lpstr>1_Office テーマ</vt:lpstr>
      <vt:lpstr>Office テーマ</vt:lpstr>
      <vt:lpstr>Causal Relationship Analysis: Goal</vt:lpstr>
      <vt:lpstr>Causal Relationship Analysis: Current Status</vt:lpstr>
      <vt:lpstr>Causal Relationship Analysis: Roadmap Idea</vt:lpstr>
      <vt:lpstr>Causal Relationship Analysis: Roadmap Idea</vt:lpstr>
      <vt:lpstr>Backup</vt:lpstr>
      <vt:lpstr>Backup</vt:lpstr>
      <vt:lpstr>Backup</vt:lpstr>
      <vt:lpstr>Causal Relationship : Outcome</vt:lpstr>
      <vt:lpstr>Causal Relationship : Panasonic-specific Evaluation</vt:lpstr>
      <vt:lpstr>Reference Info : AI Server Supply Chain</vt:lpstr>
      <vt:lpstr>Reference Info : News examples</vt:lpstr>
      <vt:lpstr>Causal Relationship : Evaluation</vt:lpstr>
      <vt:lpstr>Causal Relationship : Evaluation</vt:lpstr>
      <vt:lpstr>Causal Relationship : Evaluation</vt:lpstr>
    </vt:vector>
  </TitlesOfParts>
  <Manager/>
  <Company>Panasonic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WATAI HIROKI (渡井 宏樹)</dc:creator>
  <cp:keywords/>
  <dc:description/>
  <cp:lastModifiedBy>botapaul9</cp:lastModifiedBy>
  <cp:revision>170</cp:revision>
  <dcterms:created xsi:type="dcterms:W3CDTF">2022-07-07T02:25:06Z</dcterms:created>
  <dcterms:modified xsi:type="dcterms:W3CDTF">2024-10-14T17:28:13Z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0x0101008BDAB8DBB018F1458AEF8CBA62D64393</vt:lpwstr>
  </property>
</Properties>
</file>