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17"/>
  </p:notesMasterIdLst>
  <p:handoutMasterIdLst>
    <p:handoutMasterId r:id="rId18"/>
  </p:handoutMasterIdLst>
  <p:sldIdLst>
    <p:sldId id="256" r:id="rId2"/>
    <p:sldId id="420" r:id="rId3"/>
    <p:sldId id="413" r:id="rId4"/>
    <p:sldId id="414" r:id="rId5"/>
    <p:sldId id="415" r:id="rId6"/>
    <p:sldId id="416" r:id="rId7"/>
    <p:sldId id="410" r:id="rId8"/>
    <p:sldId id="417" r:id="rId9"/>
    <p:sldId id="399" r:id="rId10"/>
    <p:sldId id="405" r:id="rId11"/>
    <p:sldId id="421" r:id="rId12"/>
    <p:sldId id="422" r:id="rId13"/>
    <p:sldId id="418" r:id="rId14"/>
    <p:sldId id="419" r:id="rId15"/>
    <p:sldId id="281" r:id="rId16"/>
  </p:sldIdLst>
  <p:sldSz cx="9144000" cy="5143500" type="screen16x9"/>
  <p:notesSz cx="10234613" cy="14662150"/>
  <p:defaultTextStyle>
    <a:defPPr>
      <a:defRPr lang="en-US"/>
    </a:defPPr>
    <a:lvl1pPr marL="0" algn="l" defTabSz="914296" rtl="0" eaLnBrk="1" latinLnBrk="0" hangingPunct="1">
      <a:defRPr sz="1800" kern="1200">
        <a:solidFill>
          <a:schemeClr val="tx1"/>
        </a:solidFill>
        <a:latin typeface="+mn-lt"/>
        <a:ea typeface="+mn-ea"/>
        <a:cs typeface="+mn-cs"/>
      </a:defRPr>
    </a:lvl1pPr>
    <a:lvl2pPr marL="457148" algn="l" defTabSz="914296" rtl="0" eaLnBrk="1" latinLnBrk="0" hangingPunct="1">
      <a:defRPr sz="1800" kern="1200">
        <a:solidFill>
          <a:schemeClr val="tx1"/>
        </a:solidFill>
        <a:latin typeface="+mn-lt"/>
        <a:ea typeface="+mn-ea"/>
        <a:cs typeface="+mn-cs"/>
      </a:defRPr>
    </a:lvl2pPr>
    <a:lvl3pPr marL="914296" algn="l" defTabSz="914296" rtl="0" eaLnBrk="1" latinLnBrk="0" hangingPunct="1">
      <a:defRPr sz="1800" kern="1200">
        <a:solidFill>
          <a:schemeClr val="tx1"/>
        </a:solidFill>
        <a:latin typeface="+mn-lt"/>
        <a:ea typeface="+mn-ea"/>
        <a:cs typeface="+mn-cs"/>
      </a:defRPr>
    </a:lvl3pPr>
    <a:lvl4pPr marL="1371444" algn="l" defTabSz="914296" rtl="0" eaLnBrk="1" latinLnBrk="0" hangingPunct="1">
      <a:defRPr sz="1800" kern="1200">
        <a:solidFill>
          <a:schemeClr val="tx1"/>
        </a:solidFill>
        <a:latin typeface="+mn-lt"/>
        <a:ea typeface="+mn-ea"/>
        <a:cs typeface="+mn-cs"/>
      </a:defRPr>
    </a:lvl4pPr>
    <a:lvl5pPr marL="1828592" algn="l" defTabSz="914296" rtl="0" eaLnBrk="1" latinLnBrk="0" hangingPunct="1">
      <a:defRPr sz="1800" kern="1200">
        <a:solidFill>
          <a:schemeClr val="tx1"/>
        </a:solidFill>
        <a:latin typeface="+mn-lt"/>
        <a:ea typeface="+mn-ea"/>
        <a:cs typeface="+mn-cs"/>
      </a:defRPr>
    </a:lvl5pPr>
    <a:lvl6pPr marL="2285740" algn="l" defTabSz="914296" rtl="0" eaLnBrk="1" latinLnBrk="0" hangingPunct="1">
      <a:defRPr sz="1800" kern="1200">
        <a:solidFill>
          <a:schemeClr val="tx1"/>
        </a:solidFill>
        <a:latin typeface="+mn-lt"/>
        <a:ea typeface="+mn-ea"/>
        <a:cs typeface="+mn-cs"/>
      </a:defRPr>
    </a:lvl6pPr>
    <a:lvl7pPr marL="2742888" algn="l" defTabSz="914296" rtl="0" eaLnBrk="1" latinLnBrk="0" hangingPunct="1">
      <a:defRPr sz="1800" kern="1200">
        <a:solidFill>
          <a:schemeClr val="tx1"/>
        </a:solidFill>
        <a:latin typeface="+mn-lt"/>
        <a:ea typeface="+mn-ea"/>
        <a:cs typeface="+mn-cs"/>
      </a:defRPr>
    </a:lvl7pPr>
    <a:lvl8pPr marL="3200036" algn="l" defTabSz="914296" rtl="0" eaLnBrk="1" latinLnBrk="0" hangingPunct="1">
      <a:defRPr sz="1800" kern="1200">
        <a:solidFill>
          <a:schemeClr val="tx1"/>
        </a:solidFill>
        <a:latin typeface="+mn-lt"/>
        <a:ea typeface="+mn-ea"/>
        <a:cs typeface="+mn-cs"/>
      </a:defRPr>
    </a:lvl8pPr>
    <a:lvl9pPr marL="3657184" algn="l" defTabSz="914296"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85ACA5B-DAE1-4503-84A5-51D01CD7F70F}">
          <p14:sldIdLst>
            <p14:sldId id="256"/>
            <p14:sldId id="420"/>
            <p14:sldId id="413"/>
            <p14:sldId id="414"/>
            <p14:sldId id="415"/>
            <p14:sldId id="416"/>
            <p14:sldId id="410"/>
            <p14:sldId id="417"/>
            <p14:sldId id="399"/>
            <p14:sldId id="405"/>
            <p14:sldId id="421"/>
            <p14:sldId id="422"/>
            <p14:sldId id="418"/>
            <p14:sldId id="419"/>
          </p14:sldIdLst>
        </p14:section>
        <p14:section name="template" id="{76135CD9-06F6-4FC3-90C8-7CE64098C711}">
          <p14:sldIdLst>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7F0D"/>
    <a:srgbClr val="004282"/>
    <a:srgbClr val="B1DDAF"/>
    <a:srgbClr val="FFF2CC"/>
    <a:srgbClr val="F5C2C2"/>
    <a:srgbClr val="FBE5D6"/>
    <a:srgbClr val="4472C4"/>
    <a:srgbClr val="006DB7"/>
    <a:srgbClr val="006DC9"/>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78552" autoAdjust="0"/>
  </p:normalViewPr>
  <p:slideViewPr>
    <p:cSldViewPr snapToGrid="0" snapToObjects="1">
      <p:cViewPr varScale="1">
        <p:scale>
          <a:sx n="82" d="100"/>
          <a:sy n="82" d="100"/>
        </p:scale>
        <p:origin x="1502" y="4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6B042C-875E-4FE1-860A-13516284C6BA}"/>
              </a:ext>
            </a:extLst>
          </p:cNvPr>
          <p:cNvSpPr>
            <a:spLocks noGrp="1"/>
          </p:cNvSpPr>
          <p:nvPr>
            <p:ph type="hdr" sz="quarter"/>
          </p:nvPr>
        </p:nvSpPr>
        <p:spPr>
          <a:xfrm>
            <a:off x="5" y="5"/>
            <a:ext cx="4434619" cy="734584"/>
          </a:xfrm>
          <a:prstGeom prst="rect">
            <a:avLst/>
          </a:prstGeom>
        </p:spPr>
        <p:txBody>
          <a:bodyPr vert="horz" lIns="130144" tIns="65074" rIns="130144" bIns="65074" rtlCol="0"/>
          <a:lstStyle>
            <a:lvl1pPr algn="l">
              <a:defRPr sz="2000"/>
            </a:lvl1pPr>
          </a:lstStyle>
          <a:p>
            <a:endParaRPr lang="en-SG"/>
          </a:p>
        </p:txBody>
      </p:sp>
      <p:sp>
        <p:nvSpPr>
          <p:cNvPr id="3" name="Date Placeholder 2">
            <a:extLst>
              <a:ext uri="{FF2B5EF4-FFF2-40B4-BE49-F238E27FC236}">
                <a16:creationId xmlns:a16="http://schemas.microsoft.com/office/drawing/2014/main" id="{A759F62F-F458-4CEA-B5C0-8CE56EDDED72}"/>
              </a:ext>
            </a:extLst>
          </p:cNvPr>
          <p:cNvSpPr>
            <a:spLocks noGrp="1"/>
          </p:cNvSpPr>
          <p:nvPr>
            <p:ph type="dt" sz="quarter" idx="1"/>
          </p:nvPr>
        </p:nvSpPr>
        <p:spPr>
          <a:xfrm>
            <a:off x="5797712" y="5"/>
            <a:ext cx="4434615" cy="734584"/>
          </a:xfrm>
          <a:prstGeom prst="rect">
            <a:avLst/>
          </a:prstGeom>
        </p:spPr>
        <p:txBody>
          <a:bodyPr vert="horz" lIns="130144" tIns="65074" rIns="130144" bIns="65074" rtlCol="0"/>
          <a:lstStyle>
            <a:lvl1pPr algn="r">
              <a:defRPr sz="2000"/>
            </a:lvl1pPr>
          </a:lstStyle>
          <a:p>
            <a:fld id="{E238A188-91A2-4E01-9E96-2F1FEC9A01E6}" type="datetimeFigureOut">
              <a:rPr lang="en-SG" smtClean="0"/>
              <a:t>9/3/2023</a:t>
            </a:fld>
            <a:endParaRPr lang="en-SG"/>
          </a:p>
        </p:txBody>
      </p:sp>
      <p:sp>
        <p:nvSpPr>
          <p:cNvPr id="4" name="Footer Placeholder 3">
            <a:extLst>
              <a:ext uri="{FF2B5EF4-FFF2-40B4-BE49-F238E27FC236}">
                <a16:creationId xmlns:a16="http://schemas.microsoft.com/office/drawing/2014/main" id="{3A64453C-25FB-449C-B5A1-21A94DE332E8}"/>
              </a:ext>
            </a:extLst>
          </p:cNvPr>
          <p:cNvSpPr>
            <a:spLocks noGrp="1"/>
          </p:cNvSpPr>
          <p:nvPr>
            <p:ph type="ftr" sz="quarter" idx="2"/>
          </p:nvPr>
        </p:nvSpPr>
        <p:spPr>
          <a:xfrm>
            <a:off x="5" y="13927569"/>
            <a:ext cx="4434619" cy="734584"/>
          </a:xfrm>
          <a:prstGeom prst="rect">
            <a:avLst/>
          </a:prstGeom>
        </p:spPr>
        <p:txBody>
          <a:bodyPr vert="horz" lIns="130144" tIns="65074" rIns="130144" bIns="65074" rtlCol="0" anchor="b"/>
          <a:lstStyle>
            <a:lvl1pPr algn="l">
              <a:defRPr sz="2000"/>
            </a:lvl1pPr>
          </a:lstStyle>
          <a:p>
            <a:endParaRPr lang="en-SG"/>
          </a:p>
        </p:txBody>
      </p:sp>
      <p:sp>
        <p:nvSpPr>
          <p:cNvPr id="5" name="Slide Number Placeholder 4">
            <a:extLst>
              <a:ext uri="{FF2B5EF4-FFF2-40B4-BE49-F238E27FC236}">
                <a16:creationId xmlns:a16="http://schemas.microsoft.com/office/drawing/2014/main" id="{55C985B2-F601-421F-A633-2D022E1E3718}"/>
              </a:ext>
            </a:extLst>
          </p:cNvPr>
          <p:cNvSpPr>
            <a:spLocks noGrp="1"/>
          </p:cNvSpPr>
          <p:nvPr>
            <p:ph type="sldNum" sz="quarter" idx="3"/>
          </p:nvPr>
        </p:nvSpPr>
        <p:spPr>
          <a:xfrm>
            <a:off x="5797712" y="13927569"/>
            <a:ext cx="4434615" cy="734584"/>
          </a:xfrm>
          <a:prstGeom prst="rect">
            <a:avLst/>
          </a:prstGeom>
        </p:spPr>
        <p:txBody>
          <a:bodyPr vert="horz" lIns="130144" tIns="65074" rIns="130144" bIns="65074" rtlCol="0" anchor="b"/>
          <a:lstStyle>
            <a:lvl1pPr algn="r">
              <a:defRPr sz="2000"/>
            </a:lvl1pPr>
          </a:lstStyle>
          <a:p>
            <a:fld id="{782C6BD7-FA3C-4F30-9EFF-4ACF7C15B017}" type="slidenum">
              <a:rPr lang="en-SG" smtClean="0"/>
              <a:t>‹#›</a:t>
            </a:fld>
            <a:endParaRPr lang="en-SG"/>
          </a:p>
        </p:txBody>
      </p:sp>
    </p:spTree>
    <p:extLst>
      <p:ext uri="{BB962C8B-B14F-4D97-AF65-F5344CB8AC3E}">
        <p14:creationId xmlns:p14="http://schemas.microsoft.com/office/powerpoint/2010/main" val="38326057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4434999" cy="735654"/>
          </a:xfrm>
          <a:prstGeom prst="rect">
            <a:avLst/>
          </a:prstGeom>
        </p:spPr>
        <p:txBody>
          <a:bodyPr vert="horz" lIns="141015" tIns="70506" rIns="141015" bIns="70506" rtlCol="0"/>
          <a:lstStyle>
            <a:lvl1pPr algn="l">
              <a:defRPr sz="2000"/>
            </a:lvl1pPr>
          </a:lstStyle>
          <a:p>
            <a:endParaRPr lang="en-SG"/>
          </a:p>
        </p:txBody>
      </p:sp>
      <p:sp>
        <p:nvSpPr>
          <p:cNvPr id="3" name="Date Placeholder 2"/>
          <p:cNvSpPr>
            <a:spLocks noGrp="1"/>
          </p:cNvSpPr>
          <p:nvPr>
            <p:ph type="dt" idx="1"/>
          </p:nvPr>
        </p:nvSpPr>
        <p:spPr>
          <a:xfrm>
            <a:off x="5797246" y="2"/>
            <a:ext cx="4434999" cy="735654"/>
          </a:xfrm>
          <a:prstGeom prst="rect">
            <a:avLst/>
          </a:prstGeom>
        </p:spPr>
        <p:txBody>
          <a:bodyPr vert="horz" lIns="141015" tIns="70506" rIns="141015" bIns="70506" rtlCol="0"/>
          <a:lstStyle>
            <a:lvl1pPr algn="r">
              <a:defRPr sz="2000"/>
            </a:lvl1pPr>
          </a:lstStyle>
          <a:p>
            <a:fld id="{44337A42-5D34-4F72-8CA3-09580D9F2949}" type="datetimeFigureOut">
              <a:rPr lang="en-SG" smtClean="0"/>
              <a:t>9/3/2023</a:t>
            </a:fld>
            <a:endParaRPr lang="en-SG"/>
          </a:p>
        </p:txBody>
      </p:sp>
      <p:sp>
        <p:nvSpPr>
          <p:cNvPr id="4" name="Slide Image Placeholder 3"/>
          <p:cNvSpPr>
            <a:spLocks noGrp="1" noRot="1" noChangeAspect="1"/>
          </p:cNvSpPr>
          <p:nvPr>
            <p:ph type="sldImg" idx="2"/>
          </p:nvPr>
        </p:nvSpPr>
        <p:spPr>
          <a:xfrm>
            <a:off x="717550" y="1831975"/>
            <a:ext cx="8799513" cy="4949825"/>
          </a:xfrm>
          <a:prstGeom prst="rect">
            <a:avLst/>
          </a:prstGeom>
          <a:noFill/>
          <a:ln w="12700">
            <a:solidFill>
              <a:prstClr val="black"/>
            </a:solidFill>
          </a:ln>
        </p:spPr>
        <p:txBody>
          <a:bodyPr vert="horz" lIns="141015" tIns="70506" rIns="141015" bIns="70506" rtlCol="0" anchor="ctr"/>
          <a:lstStyle/>
          <a:p>
            <a:endParaRPr lang="en-SG"/>
          </a:p>
        </p:txBody>
      </p:sp>
      <p:sp>
        <p:nvSpPr>
          <p:cNvPr id="5" name="Notes Placeholder 4"/>
          <p:cNvSpPr>
            <a:spLocks noGrp="1"/>
          </p:cNvSpPr>
          <p:nvPr>
            <p:ph type="body" sz="quarter" idx="3"/>
          </p:nvPr>
        </p:nvSpPr>
        <p:spPr>
          <a:xfrm>
            <a:off x="1023467" y="7056163"/>
            <a:ext cx="8187687" cy="5773222"/>
          </a:xfrm>
          <a:prstGeom prst="rect">
            <a:avLst/>
          </a:prstGeom>
        </p:spPr>
        <p:txBody>
          <a:bodyPr vert="horz" lIns="141015" tIns="70506" rIns="141015" bIns="7050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13926503"/>
            <a:ext cx="4434999" cy="735653"/>
          </a:xfrm>
          <a:prstGeom prst="rect">
            <a:avLst/>
          </a:prstGeom>
        </p:spPr>
        <p:txBody>
          <a:bodyPr vert="horz" lIns="141015" tIns="70506" rIns="141015" bIns="70506" rtlCol="0" anchor="b"/>
          <a:lstStyle>
            <a:lvl1pPr algn="l">
              <a:defRPr sz="2000"/>
            </a:lvl1pPr>
          </a:lstStyle>
          <a:p>
            <a:endParaRPr lang="en-SG"/>
          </a:p>
        </p:txBody>
      </p:sp>
      <p:sp>
        <p:nvSpPr>
          <p:cNvPr id="7" name="Slide Number Placeholder 6"/>
          <p:cNvSpPr>
            <a:spLocks noGrp="1"/>
          </p:cNvSpPr>
          <p:nvPr>
            <p:ph type="sldNum" sz="quarter" idx="5"/>
          </p:nvPr>
        </p:nvSpPr>
        <p:spPr>
          <a:xfrm>
            <a:off x="5797246" y="13926503"/>
            <a:ext cx="4434999" cy="735653"/>
          </a:xfrm>
          <a:prstGeom prst="rect">
            <a:avLst/>
          </a:prstGeom>
        </p:spPr>
        <p:txBody>
          <a:bodyPr vert="horz" lIns="141015" tIns="70506" rIns="141015" bIns="70506" rtlCol="0" anchor="b"/>
          <a:lstStyle>
            <a:lvl1pPr algn="r">
              <a:defRPr sz="2000"/>
            </a:lvl1pPr>
          </a:lstStyle>
          <a:p>
            <a:fld id="{BB238EFF-FC20-425D-BDF4-B4336E5AC6AD}" type="slidenum">
              <a:rPr lang="en-SG" smtClean="0"/>
              <a:t>‹#›</a:t>
            </a:fld>
            <a:endParaRPr lang="en-SG"/>
          </a:p>
        </p:txBody>
      </p:sp>
    </p:spTree>
    <p:extLst>
      <p:ext uri="{BB962C8B-B14F-4D97-AF65-F5344CB8AC3E}">
        <p14:creationId xmlns:p14="http://schemas.microsoft.com/office/powerpoint/2010/main" val="1185626196"/>
      </p:ext>
    </p:extLst>
  </p:cSld>
  <p:clrMap bg1="lt1" tx1="dk1" bg2="lt2" tx2="dk2" accent1="accent1" accent2="accent2" accent3="accent3" accent4="accent4" accent5="accent5" accent6="accent6" hlink="hlink" folHlink="folHlink"/>
  <p:hf sldNum="0" hdr="0" ftr="0" dt="0"/>
  <p:notesStyle>
    <a:lvl1pPr marL="0" algn="l" defTabSz="914296" rtl="0" eaLnBrk="1" latinLnBrk="0" hangingPunct="1">
      <a:defRPr sz="1200" kern="1200">
        <a:solidFill>
          <a:schemeClr val="tx1"/>
        </a:solidFill>
        <a:latin typeface="+mn-lt"/>
        <a:ea typeface="+mn-ea"/>
        <a:cs typeface="+mn-cs"/>
      </a:defRPr>
    </a:lvl1pPr>
    <a:lvl2pPr marL="457148" algn="l" defTabSz="914296" rtl="0" eaLnBrk="1" latinLnBrk="0" hangingPunct="1">
      <a:defRPr sz="1200" kern="1200">
        <a:solidFill>
          <a:schemeClr val="tx1"/>
        </a:solidFill>
        <a:latin typeface="+mn-lt"/>
        <a:ea typeface="+mn-ea"/>
        <a:cs typeface="+mn-cs"/>
      </a:defRPr>
    </a:lvl2pPr>
    <a:lvl3pPr marL="914296" algn="l" defTabSz="914296" rtl="0" eaLnBrk="1" latinLnBrk="0" hangingPunct="1">
      <a:defRPr sz="1200" kern="1200">
        <a:solidFill>
          <a:schemeClr val="tx1"/>
        </a:solidFill>
        <a:latin typeface="+mn-lt"/>
        <a:ea typeface="+mn-ea"/>
        <a:cs typeface="+mn-cs"/>
      </a:defRPr>
    </a:lvl3pPr>
    <a:lvl4pPr marL="1371444" algn="l" defTabSz="914296" rtl="0" eaLnBrk="1" latinLnBrk="0" hangingPunct="1">
      <a:defRPr sz="1200" kern="1200">
        <a:solidFill>
          <a:schemeClr val="tx1"/>
        </a:solidFill>
        <a:latin typeface="+mn-lt"/>
        <a:ea typeface="+mn-ea"/>
        <a:cs typeface="+mn-cs"/>
      </a:defRPr>
    </a:lvl4pPr>
    <a:lvl5pPr marL="1828592" algn="l" defTabSz="914296" rtl="0" eaLnBrk="1" latinLnBrk="0" hangingPunct="1">
      <a:defRPr sz="1200" kern="1200">
        <a:solidFill>
          <a:schemeClr val="tx1"/>
        </a:solidFill>
        <a:latin typeface="+mn-lt"/>
        <a:ea typeface="+mn-ea"/>
        <a:cs typeface="+mn-cs"/>
      </a:defRPr>
    </a:lvl5pPr>
    <a:lvl6pPr marL="2285740" algn="l" defTabSz="914296" rtl="0" eaLnBrk="1" latinLnBrk="0" hangingPunct="1">
      <a:defRPr sz="1200" kern="1200">
        <a:solidFill>
          <a:schemeClr val="tx1"/>
        </a:solidFill>
        <a:latin typeface="+mn-lt"/>
        <a:ea typeface="+mn-ea"/>
        <a:cs typeface="+mn-cs"/>
      </a:defRPr>
    </a:lvl6pPr>
    <a:lvl7pPr marL="2742888" algn="l" defTabSz="914296" rtl="0" eaLnBrk="1" latinLnBrk="0" hangingPunct="1">
      <a:defRPr sz="1200" kern="1200">
        <a:solidFill>
          <a:schemeClr val="tx1"/>
        </a:solidFill>
        <a:latin typeface="+mn-lt"/>
        <a:ea typeface="+mn-ea"/>
        <a:cs typeface="+mn-cs"/>
      </a:defRPr>
    </a:lvl7pPr>
    <a:lvl8pPr marL="3200036" algn="l" defTabSz="914296" rtl="0" eaLnBrk="1" latinLnBrk="0" hangingPunct="1">
      <a:defRPr sz="1200" kern="1200">
        <a:solidFill>
          <a:schemeClr val="tx1"/>
        </a:solidFill>
        <a:latin typeface="+mn-lt"/>
        <a:ea typeface="+mn-ea"/>
        <a:cs typeface="+mn-cs"/>
      </a:defRPr>
    </a:lvl8pPr>
    <a:lvl9pPr marL="3657184" algn="l" defTabSz="914296"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marL="0" indent="0">
              <a:buFontTx/>
              <a:buNone/>
            </a:pPr>
            <a:r>
              <a:rPr lang="en-US" dirty="0"/>
              <a:t>To extract the hidden pattern in data to understand the interrelation between factors—in future to establish causality</a:t>
            </a:r>
          </a:p>
        </p:txBody>
      </p:sp>
    </p:spTree>
    <p:extLst>
      <p:ext uri="{BB962C8B-B14F-4D97-AF65-F5344CB8AC3E}">
        <p14:creationId xmlns:p14="http://schemas.microsoft.com/office/powerpoint/2010/main" val="37024734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D:\66 CausalMap\</a:t>
            </a:r>
            <a:r>
              <a:rPr lang="en-SG" dirty="0" err="1"/>
              <a:t>SciLit_CausalMap</a:t>
            </a:r>
            <a:r>
              <a:rPr lang="en-SG" dirty="0"/>
              <a:t>\visualization\</a:t>
            </a:r>
            <a:r>
              <a:rPr lang="en-SG" dirty="0" err="1"/>
              <a:t>mir_nerclust</a:t>
            </a:r>
            <a:endParaRPr lang="en-SG" dirty="0"/>
          </a:p>
          <a:p>
            <a:pPr marL="171450" indent="-171450">
              <a:buFont typeface="Arial" panose="020B0604020202020204" pitchFamily="34" charset="0"/>
              <a:buChar char="•"/>
            </a:pPr>
            <a:r>
              <a:rPr lang="en-SG" dirty="0"/>
              <a:t>Second/third degree impacts of pandemic </a:t>
            </a:r>
            <a:r>
              <a:rPr lang="en-SG" dirty="0">
                <a:sym typeface="Wingdings" panose="05000000000000000000" pitchFamily="2" charset="2"/>
              </a:rPr>
              <a:t> sales drop</a:t>
            </a:r>
            <a:endParaRPr lang="en-SG" dirty="0"/>
          </a:p>
        </p:txBody>
      </p:sp>
    </p:spTree>
    <p:extLst>
      <p:ext uri="{BB962C8B-B14F-4D97-AF65-F5344CB8AC3E}">
        <p14:creationId xmlns:p14="http://schemas.microsoft.com/office/powerpoint/2010/main" val="3170830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7550" y="1831975"/>
            <a:ext cx="8799513" cy="4949825"/>
          </a:xfrm>
        </p:spPr>
      </p:sp>
      <p:sp>
        <p:nvSpPr>
          <p:cNvPr id="3" name="Notes Placeholder 2"/>
          <p:cNvSpPr>
            <a:spLocks noGrp="1"/>
          </p:cNvSpPr>
          <p:nvPr>
            <p:ph type="body" idx="1"/>
          </p:nvPr>
        </p:nvSpPr>
        <p:spPr/>
        <p:txBody>
          <a:bodyPr/>
          <a:lstStyle/>
          <a:p>
            <a:pPr defTabSz="1302014"/>
            <a:endParaRPr lang="en-SG" dirty="0"/>
          </a:p>
        </p:txBody>
      </p:sp>
    </p:spTree>
    <p:extLst>
      <p:ext uri="{BB962C8B-B14F-4D97-AF65-F5344CB8AC3E}">
        <p14:creationId xmlns:p14="http://schemas.microsoft.com/office/powerpoint/2010/main" val="2754763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Article level ratings, not granular enough to explain WHICH EVENT matters. </a:t>
            </a:r>
          </a:p>
          <a:p>
            <a:pPr marL="171450" indent="-171450">
              <a:buFont typeface="Arial" panose="020B0604020202020204" pitchFamily="34" charset="0"/>
              <a:buChar char="•"/>
            </a:pPr>
            <a:r>
              <a:rPr lang="en-SG" dirty="0"/>
              <a:t>By storing a KG of causes and effects, we can use it for summarization and hypothesis generation applications, discussed later.</a:t>
            </a:r>
          </a:p>
        </p:txBody>
      </p:sp>
    </p:spTree>
    <p:extLst>
      <p:ext uri="{BB962C8B-B14F-4D97-AF65-F5344CB8AC3E}">
        <p14:creationId xmlns:p14="http://schemas.microsoft.com/office/powerpoint/2010/main" val="24737517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083573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shortages;;delays;;16;;3;;[[cause]]/N	-</a:t>
            </a:r>
            <a:r>
              <a:rPr lang="en-SG" dirty="0" err="1"/>
              <a:t>nmod:due</a:t>
            </a:r>
            <a:r>
              <a:rPr lang="en-SG" dirty="0"/>
              <a:t>	receiving/VBG	+</a:t>
            </a:r>
            <a:r>
              <a:rPr lang="en-SG" dirty="0" err="1"/>
              <a:t>obj</a:t>
            </a:r>
            <a:r>
              <a:rPr lang="en-SG" dirty="0"/>
              <a:t>	[[effect]]/N;;1;;1;;1;;18;;Honda blamed delays in receiving parts and logistics due to COVID - 19 and semiconductor shortages .;;1</a:t>
            </a:r>
          </a:p>
          <a:p>
            <a:pPr marL="171450" indent="-171450">
              <a:buFont typeface="Arial" panose="020B0604020202020204" pitchFamily="34" charset="0"/>
              <a:buChar char="•"/>
            </a:pPr>
            <a:r>
              <a:rPr lang="en-SG" dirty="0"/>
              <a:t>shortages;;parts;;16;;6;;[[cause]]/N	-</a:t>
            </a:r>
            <a:r>
              <a:rPr lang="en-SG" dirty="0" err="1"/>
              <a:t>nmod:due</a:t>
            </a:r>
            <a:r>
              <a:rPr lang="en-SG" dirty="0"/>
              <a:t>	receiving/VBG	+</a:t>
            </a:r>
            <a:r>
              <a:rPr lang="en-SG" dirty="0" err="1"/>
              <a:t>obj</a:t>
            </a:r>
            <a:r>
              <a:rPr lang="en-SG" dirty="0"/>
              <a:t>	[[effect]]/N;;1;;1;;1;;18;;Honda blamed delays in receiving parts and logistics due to COVID - 19 and semiconductor shortages .;;1</a:t>
            </a:r>
          </a:p>
          <a:p>
            <a:pPr marL="171450" indent="-171450">
              <a:buFont typeface="Arial" panose="020B0604020202020204" pitchFamily="34" charset="0"/>
              <a:buChar char="•"/>
            </a:pPr>
            <a:r>
              <a:rPr lang="en-SG" dirty="0"/>
              <a:t>shortages;;logistics;;16;;8;;[[cause]]/N	-</a:t>
            </a:r>
            <a:r>
              <a:rPr lang="en-SG" dirty="0" err="1"/>
              <a:t>nmod:due</a:t>
            </a:r>
            <a:r>
              <a:rPr lang="en-SG" dirty="0"/>
              <a:t>	receiving/VBG	+</a:t>
            </a:r>
            <a:r>
              <a:rPr lang="en-SG" dirty="0" err="1"/>
              <a:t>obj</a:t>
            </a:r>
            <a:r>
              <a:rPr lang="en-SG" dirty="0"/>
              <a:t>	[[effect]]/N;;1;;1;;1;;18;;Honda blamed delays in receiving parts and logistics due to COVID - 19 and semiconductor shortages .;;1</a:t>
            </a:r>
          </a:p>
        </p:txBody>
      </p:sp>
    </p:spTree>
    <p:extLst>
      <p:ext uri="{BB962C8B-B14F-4D97-AF65-F5344CB8AC3E}">
        <p14:creationId xmlns:p14="http://schemas.microsoft.com/office/powerpoint/2010/main" val="2291866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&lt;ARG1&gt;Honda&lt;/ARG1&gt; blamed &lt;ARG1&gt;delays in receiving parts and logistics&lt;/ARG1&gt; due to &lt;ARG0&gt;CO ##VI ##D - 19 and semi ##conductor shortages .&lt;/ARG0&gt;</a:t>
            </a:r>
          </a:p>
          <a:p>
            <a:pPr marL="171450" indent="-171450">
              <a:buFont typeface="Arial" panose="020B0604020202020204" pitchFamily="34" charset="0"/>
              <a:buChar char="•"/>
            </a:pPr>
            <a:endParaRPr lang="en-US" dirty="0"/>
          </a:p>
        </p:txBody>
      </p:sp>
    </p:spTree>
    <p:extLst>
      <p:ext uri="{BB962C8B-B14F-4D97-AF65-F5344CB8AC3E}">
        <p14:creationId xmlns:p14="http://schemas.microsoft.com/office/powerpoint/2010/main" val="26548663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SG" dirty="0"/>
              <a:t>Some examples, the spans are all quite sound</a:t>
            </a:r>
          </a:p>
          <a:p>
            <a:pPr marL="171450" indent="-171450">
              <a:buFont typeface="Arial" panose="020B0604020202020204" pitchFamily="34" charset="0"/>
              <a:buChar char="•"/>
            </a:pPr>
            <a:r>
              <a:rPr lang="en-SG" dirty="0" err="1"/>
              <a:t>Qn</a:t>
            </a:r>
            <a:r>
              <a:rPr lang="en-SG" dirty="0"/>
              <a:t> now is how to group the Spans == Nodes?</a:t>
            </a:r>
          </a:p>
          <a:p>
            <a:pPr marL="171450" indent="-171450">
              <a:buFont typeface="Arial" panose="020B0604020202020204" pitchFamily="34" charset="0"/>
              <a:buChar char="•"/>
            </a:pPr>
            <a:endParaRPr lang="en-SG" dirty="0"/>
          </a:p>
        </p:txBody>
      </p:sp>
    </p:spTree>
    <p:extLst>
      <p:ext uri="{BB962C8B-B14F-4D97-AF65-F5344CB8AC3E}">
        <p14:creationId xmlns:p14="http://schemas.microsoft.com/office/powerpoint/2010/main" val="34095738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Tree>
    <p:extLst>
      <p:ext uri="{BB962C8B-B14F-4D97-AF65-F5344CB8AC3E}">
        <p14:creationId xmlns:p14="http://schemas.microsoft.com/office/powerpoint/2010/main" val="213310747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err="1"/>
              <a:t>SimCSE</a:t>
            </a:r>
            <a:r>
              <a:rPr lang="en-US" dirty="0"/>
              <a:t>, shown to work well on semantic textual similarity (STS) tasks </a:t>
            </a:r>
          </a:p>
          <a:p>
            <a:pPr marL="628598" lvl="1" indent="-171450">
              <a:buFont typeface="Arial" panose="020B0604020202020204" pitchFamily="34" charset="0"/>
              <a:buChar char="•"/>
            </a:pPr>
            <a:r>
              <a:rPr lang="en-US" dirty="0"/>
              <a:t>Trained by a contrastive learning framework </a:t>
            </a:r>
          </a:p>
          <a:p>
            <a:pPr marL="628598" lvl="1" indent="-171450">
              <a:buFont typeface="Arial" panose="020B0604020202020204" pitchFamily="34" charset="0"/>
              <a:buChar char="•"/>
            </a:pPr>
            <a:r>
              <a:rPr lang="en-US" dirty="0"/>
              <a:t>Using “entailment” pairs as positives and “contradiction” pairs as hard negatives. </a:t>
            </a:r>
          </a:p>
          <a:p>
            <a:pPr marL="171450" indent="-171450">
              <a:buFont typeface="Arial" panose="020B0604020202020204" pitchFamily="34" charset="0"/>
              <a:buChar char="•"/>
            </a:pPr>
            <a:r>
              <a:rPr lang="en-SG" dirty="0"/>
              <a:t>Some filtering done to drop infrequent nodes (E.g. node weight &gt;5, edge degree &gt;3)</a:t>
            </a:r>
          </a:p>
        </p:txBody>
      </p:sp>
    </p:spTree>
    <p:extLst>
      <p:ext uri="{BB962C8B-B14F-4D97-AF65-F5344CB8AC3E}">
        <p14:creationId xmlns:p14="http://schemas.microsoft.com/office/powerpoint/2010/main" val="41419594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D:\66 CausalMap\</a:t>
            </a:r>
            <a:r>
              <a:rPr lang="en-SG" dirty="0" err="1"/>
              <a:t>SciLit_CausalMap</a:t>
            </a:r>
            <a:r>
              <a:rPr lang="en-SG" dirty="0"/>
              <a:t>\visualization\</a:t>
            </a:r>
            <a:r>
              <a:rPr lang="en-SG" dirty="0" err="1"/>
              <a:t>mir_nerclust</a:t>
            </a:r>
            <a:endParaRPr lang="en-SG" dirty="0"/>
          </a:p>
          <a:p>
            <a:pPr marL="171450" indent="-171450">
              <a:buFont typeface="Arial" panose="020B0604020202020204" pitchFamily="34" charset="0"/>
              <a:buChar char="•"/>
            </a:pPr>
            <a:r>
              <a:rPr lang="en-SG" dirty="0"/>
              <a:t>Orange box = common effect, “shortage </a:t>
            </a:r>
            <a:r>
              <a:rPr lang="en-SG" dirty="0">
                <a:sym typeface="Wingdings" panose="05000000000000000000" pitchFamily="2" charset="2"/>
              </a:rPr>
              <a:t> in month year drop, in quarterly net profits”</a:t>
            </a:r>
          </a:p>
          <a:p>
            <a:pPr marL="171450" indent="-171450">
              <a:buFont typeface="Arial" panose="020B0604020202020204" pitchFamily="34" charset="0"/>
              <a:buChar char="•"/>
            </a:pPr>
            <a:r>
              <a:rPr lang="en-SG" dirty="0">
                <a:sym typeface="Wingdings" panose="05000000000000000000" pitchFamily="2" charset="2"/>
              </a:rPr>
              <a:t>Note: there are more nodes with the word “shortage”, just showing 2 here for easier discussion</a:t>
            </a:r>
            <a:endParaRPr lang="en-SG" dirty="0"/>
          </a:p>
        </p:txBody>
      </p:sp>
    </p:spTree>
    <p:extLst>
      <p:ext uri="{BB962C8B-B14F-4D97-AF65-F5344CB8AC3E}">
        <p14:creationId xmlns:p14="http://schemas.microsoft.com/office/powerpoint/2010/main" val="341961730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6" y="1347683"/>
            <a:ext cx="7861604" cy="1597741"/>
          </a:xfrm>
        </p:spPr>
        <p:txBody>
          <a:bodyPr anchor="t"/>
          <a:lstStyle>
            <a:lvl1pPr algn="l">
              <a:defRPr sz="45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53746" y="3138382"/>
            <a:ext cx="7861604" cy="804968"/>
          </a:xfrm>
        </p:spPr>
        <p:txBody>
          <a:bodyPr/>
          <a:lstStyle>
            <a:lvl1pPr marL="0" indent="0" algn="l">
              <a:buNone/>
              <a:defRPr sz="1800">
                <a:solidFill>
                  <a:schemeClr val="bg1"/>
                </a:solidFill>
              </a:defRPr>
            </a:lvl1pPr>
            <a:lvl2pPr marL="342898" indent="0" algn="ctr">
              <a:buNone/>
              <a:defRPr sz="1500"/>
            </a:lvl2pPr>
            <a:lvl3pPr marL="685796" indent="0" algn="ctr">
              <a:buNone/>
              <a:defRPr sz="1350"/>
            </a:lvl3pPr>
            <a:lvl4pPr marL="1028694" indent="0" algn="ctr">
              <a:buNone/>
              <a:defRPr sz="1200"/>
            </a:lvl4pPr>
            <a:lvl5pPr marL="1371592" indent="0" algn="ctr">
              <a:buNone/>
              <a:defRPr sz="1200"/>
            </a:lvl5pPr>
            <a:lvl6pPr marL="1714490" indent="0" algn="ctr">
              <a:buNone/>
              <a:defRPr sz="1200"/>
            </a:lvl6pPr>
            <a:lvl7pPr marL="2057388" indent="0" algn="ctr">
              <a:buNone/>
              <a:defRPr sz="1200"/>
            </a:lvl7pPr>
            <a:lvl8pPr marL="2400286" indent="0" algn="ctr">
              <a:buNone/>
              <a:defRPr sz="1200"/>
            </a:lvl8pPr>
            <a:lvl9pPr marL="2743185" indent="0" algn="ctr">
              <a:buNone/>
              <a:defRPr sz="1200"/>
            </a:lvl9pPr>
          </a:lstStyle>
          <a:p>
            <a:r>
              <a:rPr lang="en-US"/>
              <a:t>Click to edit Master subtitle style</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74616"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defRPr/>
            </a:pPr>
            <a:r>
              <a:rPr lang="en-US" altLang="en-US" sz="525" dirty="0">
                <a:solidFill>
                  <a:schemeClr val="bg1"/>
                </a:solidFill>
                <a:latin typeface="Arial" panose="020B0604020202020204" pitchFamily="34" charset="0"/>
                <a:cs typeface="Arial" panose="020B0604020202020204" pitchFamily="34" charset="0"/>
              </a:rPr>
              <a:t>© Copyright National University of Singapore. All Rights Reserved. </a:t>
            </a:r>
          </a:p>
        </p:txBody>
      </p:sp>
      <p:sp>
        <p:nvSpPr>
          <p:cNvPr id="9" name="Rectangle 8"/>
          <p:cNvSpPr/>
          <p:nvPr userDrawn="1"/>
        </p:nvSpPr>
        <p:spPr>
          <a:xfrm>
            <a:off x="0" y="1391383"/>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511746" y="234151"/>
            <a:ext cx="1330200" cy="607622"/>
          </a:xfrm>
          <a:prstGeom prst="rect">
            <a:avLst/>
          </a:prstGeom>
        </p:spPr>
      </p:pic>
    </p:spTree>
    <p:extLst>
      <p:ext uri="{BB962C8B-B14F-4D97-AF65-F5344CB8AC3E}">
        <p14:creationId xmlns:p14="http://schemas.microsoft.com/office/powerpoint/2010/main" val="18558880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569820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273845"/>
            <a:ext cx="1971675" cy="435887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1" y="273845"/>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342233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58320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9" y="1282305"/>
            <a:ext cx="7886700" cy="2139553"/>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9" y="3442099"/>
            <a:ext cx="7886700" cy="1125140"/>
          </a:xfrm>
        </p:spPr>
        <p:txBody>
          <a:bodyPr/>
          <a:lstStyle>
            <a:lvl1pPr marL="0" indent="0">
              <a:buNone/>
              <a:defRPr sz="1800">
                <a:solidFill>
                  <a:schemeClr val="tx1">
                    <a:tint val="75000"/>
                  </a:schemeClr>
                </a:solidFill>
              </a:defRPr>
            </a:lvl1pPr>
            <a:lvl2pPr marL="342898" indent="0">
              <a:buNone/>
              <a:defRPr sz="1500">
                <a:solidFill>
                  <a:schemeClr val="tx1">
                    <a:tint val="75000"/>
                  </a:schemeClr>
                </a:solidFill>
              </a:defRPr>
            </a:lvl2pPr>
            <a:lvl3pPr marL="685796" indent="0">
              <a:buNone/>
              <a:defRPr sz="1350">
                <a:solidFill>
                  <a:schemeClr val="tx1">
                    <a:tint val="75000"/>
                  </a:schemeClr>
                </a:solidFill>
              </a:defRPr>
            </a:lvl3pPr>
            <a:lvl4pPr marL="1028694" indent="0">
              <a:buNone/>
              <a:defRPr sz="1200">
                <a:solidFill>
                  <a:schemeClr val="tx1">
                    <a:tint val="75000"/>
                  </a:schemeClr>
                </a:solidFill>
              </a:defRPr>
            </a:lvl4pPr>
            <a:lvl5pPr marL="1371592" indent="0">
              <a:buNone/>
              <a:defRPr sz="1200">
                <a:solidFill>
                  <a:schemeClr val="tx1">
                    <a:tint val="75000"/>
                  </a:schemeClr>
                </a:solidFill>
              </a:defRPr>
            </a:lvl5pPr>
            <a:lvl6pPr marL="1714490" indent="0">
              <a:buNone/>
              <a:defRPr sz="1200">
                <a:solidFill>
                  <a:schemeClr val="tx1">
                    <a:tint val="75000"/>
                  </a:schemeClr>
                </a:solidFill>
              </a:defRPr>
            </a:lvl6pPr>
            <a:lvl7pPr marL="2057388" indent="0">
              <a:buNone/>
              <a:defRPr sz="1200">
                <a:solidFill>
                  <a:schemeClr val="tx1">
                    <a:tint val="75000"/>
                  </a:schemeClr>
                </a:solidFill>
              </a:defRPr>
            </a:lvl7pPr>
            <a:lvl8pPr marL="2400286" indent="0">
              <a:buNone/>
              <a:defRPr sz="1200">
                <a:solidFill>
                  <a:schemeClr val="tx1">
                    <a:tint val="75000"/>
                  </a:schemeClr>
                </a:solidFill>
              </a:defRPr>
            </a:lvl8pPr>
            <a:lvl9pPr marL="2743185" indent="0">
              <a:buNone/>
              <a:defRPr sz="12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C2E482B0-A764-7649-BFD8-7624B53F13A9}" type="slidenum">
              <a:rPr lang="en-GB" smtClean="0"/>
              <a:pPr/>
              <a:t>‹#›</a:t>
            </a:fld>
            <a:endParaRPr lang="en-GB" dirty="0"/>
          </a:p>
        </p:txBody>
      </p:sp>
      <p:sp>
        <p:nvSpPr>
          <p:cNvPr id="8" name="Rectangle 7"/>
          <p:cNvSpPr/>
          <p:nvPr userDrawn="1"/>
        </p:nvSpPr>
        <p:spPr>
          <a:xfrm>
            <a:off x="0" y="2818482"/>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934082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16499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2"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898" indent="0">
              <a:buNone/>
              <a:defRPr sz="1500" b="1"/>
            </a:lvl2pPr>
            <a:lvl3pPr marL="685796" indent="0">
              <a:buNone/>
              <a:defRPr sz="1350" b="1"/>
            </a:lvl3pPr>
            <a:lvl4pPr marL="1028694" indent="0">
              <a:buNone/>
              <a:defRPr sz="1200" b="1"/>
            </a:lvl4pPr>
            <a:lvl5pPr marL="1371592" indent="0">
              <a:buNone/>
              <a:defRPr sz="1200" b="1"/>
            </a:lvl5pPr>
            <a:lvl6pPr marL="1714490" indent="0">
              <a:buNone/>
              <a:defRPr sz="1200" b="1"/>
            </a:lvl6pPr>
            <a:lvl7pPr marL="2057388" indent="0">
              <a:buNone/>
              <a:defRPr sz="1200" b="1"/>
            </a:lvl7pPr>
            <a:lvl8pPr marL="2400286" indent="0">
              <a:buNone/>
              <a:defRPr sz="1200" b="1"/>
            </a:lvl8pPr>
            <a:lvl9pPr marL="2743185"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p:cNvSpPr>
            <a:spLocks noGrp="1"/>
          </p:cNvSpPr>
          <p:nvPr>
            <p:ph type="sldNum" sz="quarter" idx="12"/>
          </p:nvPr>
        </p:nvSpPr>
        <p:spPr/>
        <p:txBody>
          <a:bodyPr/>
          <a:lstStyle/>
          <a:p>
            <a:fld id="{C2E482B0-A764-7649-BFD8-7624B53F13A9}" type="slidenum">
              <a:rPr lang="en-GB" smtClean="0"/>
              <a:pPr/>
              <a:t>‹#›</a:t>
            </a:fld>
            <a:endParaRPr lang="en-GB" dirty="0"/>
          </a:p>
        </p:txBody>
      </p:sp>
      <p:sp>
        <p:nvSpPr>
          <p:cNvPr id="11" name="Rectangle 10"/>
          <p:cNvSpPr/>
          <p:nvPr userDrawn="1"/>
        </p:nvSpPr>
        <p:spPr>
          <a:xfrm>
            <a:off x="0" y="514898"/>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286999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1144329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C2E482B0-A764-7649-BFD8-7624B53F13A9}" type="slidenum">
              <a:rPr lang="en-GB" smtClean="0"/>
              <a:pPr/>
              <a:t>‹#›</a:t>
            </a:fld>
            <a:endParaRPr lang="en-GB" dirty="0"/>
          </a:p>
        </p:txBody>
      </p:sp>
    </p:spTree>
    <p:extLst>
      <p:ext uri="{BB962C8B-B14F-4D97-AF65-F5344CB8AC3E}">
        <p14:creationId xmlns:p14="http://schemas.microsoft.com/office/powerpoint/2010/main" val="2023292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740570"/>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79967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2"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70"/>
            <a:ext cx="4629150" cy="3655219"/>
          </a:xfrm>
        </p:spPr>
        <p:txBody>
          <a:bodyPr anchor="t"/>
          <a:lstStyle>
            <a:lvl1pPr marL="0" indent="0">
              <a:buNone/>
              <a:defRPr sz="2400"/>
            </a:lvl1pPr>
            <a:lvl2pPr marL="342898" indent="0">
              <a:buNone/>
              <a:defRPr sz="2100"/>
            </a:lvl2pPr>
            <a:lvl3pPr marL="685796" indent="0">
              <a:buNone/>
              <a:defRPr sz="1800"/>
            </a:lvl3pPr>
            <a:lvl4pPr marL="1028694" indent="0">
              <a:buNone/>
              <a:defRPr sz="1500"/>
            </a:lvl4pPr>
            <a:lvl5pPr marL="1371592" indent="0">
              <a:buNone/>
              <a:defRPr sz="1500"/>
            </a:lvl5pPr>
            <a:lvl6pPr marL="1714490" indent="0">
              <a:buNone/>
              <a:defRPr sz="1500"/>
            </a:lvl6pPr>
            <a:lvl7pPr marL="2057388" indent="0">
              <a:buNone/>
              <a:defRPr sz="1500"/>
            </a:lvl7pPr>
            <a:lvl8pPr marL="2400286" indent="0">
              <a:buNone/>
              <a:defRPr sz="1500"/>
            </a:lvl8pPr>
            <a:lvl9pPr marL="2743185" indent="0">
              <a:buNone/>
              <a:defRPr sz="15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629842" y="1543051"/>
            <a:ext cx="2949178" cy="2858691"/>
          </a:xfrm>
        </p:spPr>
        <p:txBody>
          <a:bodyPr/>
          <a:lstStyle>
            <a:lvl1pPr marL="0" indent="0">
              <a:buNone/>
              <a:defRPr sz="1200"/>
            </a:lvl1pPr>
            <a:lvl2pPr marL="342898" indent="0">
              <a:buNone/>
              <a:defRPr sz="1050"/>
            </a:lvl2pPr>
            <a:lvl3pPr marL="685796" indent="0">
              <a:buNone/>
              <a:defRPr sz="900"/>
            </a:lvl3pPr>
            <a:lvl4pPr marL="1028694" indent="0">
              <a:buNone/>
              <a:defRPr sz="750"/>
            </a:lvl4pPr>
            <a:lvl5pPr marL="1371592" indent="0">
              <a:buNone/>
              <a:defRPr sz="750"/>
            </a:lvl5pPr>
            <a:lvl6pPr marL="1714490" indent="0">
              <a:buNone/>
              <a:defRPr sz="750"/>
            </a:lvl6pPr>
            <a:lvl7pPr marL="2057388" indent="0">
              <a:buNone/>
              <a:defRPr sz="750"/>
            </a:lvl7pPr>
            <a:lvl8pPr marL="2400286" indent="0">
              <a:buNone/>
              <a:defRPr sz="750"/>
            </a:lvl8pPr>
            <a:lvl9pPr marL="2743185" indent="0">
              <a:buNone/>
              <a:defRPr sz="750"/>
            </a:lvl9pPr>
          </a:lstStyle>
          <a:p>
            <a:pPr lvl="0"/>
            <a:r>
              <a:rPr lang="en-US"/>
              <a:t>Click to edit Master text styles</a:t>
            </a:r>
          </a:p>
        </p:txBody>
      </p:sp>
      <p:sp>
        <p:nvSpPr>
          <p:cNvPr id="7" name="Slide Number Placeholder 6"/>
          <p:cNvSpPr>
            <a:spLocks noGrp="1"/>
          </p:cNvSpPr>
          <p:nvPr>
            <p:ph type="sldNum" sz="quarter" idx="12"/>
          </p:nvPr>
        </p:nvSpPr>
        <p:spPr/>
        <p:txBody>
          <a:bodyPr/>
          <a:lstStyle/>
          <a:p>
            <a:fld id="{C2E482B0-A764-7649-BFD8-7624B53F13A9}" type="slidenum">
              <a:rPr lang="en-GB" smtClean="0"/>
              <a:pPr/>
              <a:t>‹#›</a:t>
            </a:fld>
            <a:endParaRPr lang="en-GB" dirty="0"/>
          </a:p>
        </p:txBody>
      </p:sp>
      <p:sp>
        <p:nvSpPr>
          <p:cNvPr id="9" name="Rectangle 8"/>
          <p:cNvSpPr/>
          <p:nvPr userDrawn="1"/>
        </p:nvSpPr>
        <p:spPr>
          <a:xfrm>
            <a:off x="0" y="883445"/>
            <a:ext cx="512064" cy="512064"/>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1844056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1" y="273844"/>
            <a:ext cx="7886700" cy="99417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1" y="1369219"/>
            <a:ext cx="7886700" cy="326350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4"/>
          </p:nvPr>
        </p:nvSpPr>
        <p:spPr>
          <a:xfrm>
            <a:off x="7772401" y="4767264"/>
            <a:ext cx="742950" cy="273844"/>
          </a:xfrm>
          <a:prstGeom prst="rect">
            <a:avLst/>
          </a:prstGeom>
        </p:spPr>
        <p:txBody>
          <a:bodyPr vert="horz" lIns="91440" tIns="45720" rIns="91440" bIns="45720" rtlCol="0" anchor="ctr"/>
          <a:lstStyle>
            <a:lvl1pPr algn="r">
              <a:defRPr sz="900">
                <a:solidFill>
                  <a:schemeClr val="tx1">
                    <a:tint val="75000"/>
                  </a:schemeClr>
                </a:solidFill>
                <a:latin typeface="Arial" charset="0"/>
                <a:ea typeface="Arial" charset="0"/>
                <a:cs typeface="Arial" charset="0"/>
              </a:defRPr>
            </a:lvl1pPr>
          </a:lstStyle>
          <a:p>
            <a:fld id="{C2E482B0-A764-7649-BFD8-7624B53F13A9}" type="slidenum">
              <a:rPr lang="en-GB" smtClean="0"/>
              <a:pPr/>
              <a:t>‹#›</a:t>
            </a:fld>
            <a:endParaRPr lang="en-GB" dirty="0"/>
          </a:p>
        </p:txBody>
      </p:sp>
      <p:sp>
        <p:nvSpPr>
          <p:cNvPr id="7" name="Text Box 20"/>
          <p:cNvSpPr txBox="1">
            <a:spLocks noChangeArrowheads="1"/>
          </p:cNvSpPr>
          <p:nvPr userDrawn="1"/>
        </p:nvSpPr>
        <p:spPr bwMode="auto">
          <a:xfrm>
            <a:off x="550021" y="4820594"/>
            <a:ext cx="2175596" cy="173124"/>
          </a:xfrm>
          <a:prstGeom prst="rect">
            <a:avLst/>
          </a:prstGeom>
          <a:noFill/>
          <a:ln w="9525">
            <a:noFill/>
            <a:miter lim="800000"/>
            <a:headEnd/>
            <a:tailEnd/>
          </a:ln>
          <a:effectLst/>
        </p:spPr>
        <p:txBody>
          <a:bodyPr wrap="none">
            <a:spAutoFit/>
          </a:bodyPr>
          <a:lstStyle>
            <a:lvl1pPr eaLnBrk="0" hangingPunct="0">
              <a:defRPr sz="2400">
                <a:solidFill>
                  <a:schemeClr val="tx1"/>
                </a:solidFill>
                <a:latin typeface="Century Gothic" panose="020B0502020202020204" pitchFamily="34" charset="0"/>
                <a:ea typeface="MS PGothic" panose="020B0600070205080204" pitchFamily="34" charset="-128"/>
              </a:defRPr>
            </a:lvl1pPr>
            <a:lvl2pPr marL="742950" indent="-285750" eaLnBrk="0" hangingPunct="0">
              <a:defRPr sz="2400">
                <a:solidFill>
                  <a:schemeClr val="tx1"/>
                </a:solidFill>
                <a:latin typeface="Century Gothic" panose="020B0502020202020204" pitchFamily="34" charset="0"/>
                <a:ea typeface="MS PGothic" panose="020B0600070205080204" pitchFamily="34" charset="-128"/>
              </a:defRPr>
            </a:lvl2pPr>
            <a:lvl3pPr marL="1143000" indent="-228600" eaLnBrk="0" hangingPunct="0">
              <a:defRPr sz="2400">
                <a:solidFill>
                  <a:schemeClr val="tx1"/>
                </a:solidFill>
                <a:latin typeface="Century Gothic" panose="020B0502020202020204" pitchFamily="34" charset="0"/>
                <a:ea typeface="MS PGothic" panose="020B0600070205080204" pitchFamily="34" charset="-128"/>
              </a:defRPr>
            </a:lvl3pPr>
            <a:lvl4pPr marL="1600200" indent="-228600" eaLnBrk="0" hangingPunct="0">
              <a:defRPr sz="2400">
                <a:solidFill>
                  <a:schemeClr val="tx1"/>
                </a:solidFill>
                <a:latin typeface="Century Gothic" panose="020B0502020202020204" pitchFamily="34" charset="0"/>
                <a:ea typeface="MS PGothic" panose="020B0600070205080204" pitchFamily="34" charset="-128"/>
              </a:defRPr>
            </a:lvl4pPr>
            <a:lvl5pPr marL="2057400" indent="-228600" eaLnBrk="0" hangingPunct="0">
              <a:defRPr sz="2400">
                <a:solidFill>
                  <a:schemeClr val="tx1"/>
                </a:solidFill>
                <a:latin typeface="Century Gothic" panose="020B0502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Century Gothic" panose="020B0502020202020204" pitchFamily="34" charset="0"/>
                <a:ea typeface="MS PGothic" panose="020B0600070205080204" pitchFamily="34" charset="-128"/>
              </a:defRPr>
            </a:lvl9pPr>
          </a:lstStyle>
          <a:p>
            <a:pPr algn="l">
              <a:defRPr/>
            </a:pPr>
            <a:r>
              <a:rPr lang="en-US" altLang="en-US" sz="525" dirty="0">
                <a:solidFill>
                  <a:srgbClr val="004282"/>
                </a:solidFill>
                <a:latin typeface="Arial" charset="0"/>
                <a:ea typeface="Arial" charset="0"/>
                <a:cs typeface="Arial" charset="0"/>
              </a:rPr>
              <a:t>© Copyright National University of Singapore. All Rights Reserved. </a:t>
            </a:r>
          </a:p>
        </p:txBody>
      </p:sp>
    </p:spTree>
    <p:extLst>
      <p:ext uri="{BB962C8B-B14F-4D97-AF65-F5344CB8AC3E}">
        <p14:creationId xmlns:p14="http://schemas.microsoft.com/office/powerpoint/2010/main" val="882639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796" rtl="0" eaLnBrk="1" latinLnBrk="0" hangingPunct="1">
        <a:lnSpc>
          <a:spcPct val="90000"/>
        </a:lnSpc>
        <a:spcBef>
          <a:spcPct val="0"/>
        </a:spcBef>
        <a:buNone/>
        <a:defRPr sz="3300" kern="1200">
          <a:solidFill>
            <a:srgbClr val="004282"/>
          </a:solidFill>
          <a:latin typeface="Arial" charset="0"/>
          <a:ea typeface="Arial" charset="0"/>
          <a:cs typeface="Arial" charset="0"/>
        </a:defRPr>
      </a:lvl1pPr>
    </p:titleStyle>
    <p:body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96" rtl="0" eaLnBrk="1" latinLnBrk="0" hangingPunct="1">
        <a:defRPr sz="1350" kern="1200">
          <a:solidFill>
            <a:schemeClr val="tx1"/>
          </a:solidFill>
          <a:latin typeface="+mn-lt"/>
          <a:ea typeface="+mn-ea"/>
          <a:cs typeface="+mn-cs"/>
        </a:defRPr>
      </a:lvl1pPr>
      <a:lvl2pPr marL="342898" algn="l" defTabSz="685796" rtl="0" eaLnBrk="1" latinLnBrk="0" hangingPunct="1">
        <a:defRPr sz="1350" kern="1200">
          <a:solidFill>
            <a:schemeClr val="tx1"/>
          </a:solidFill>
          <a:latin typeface="+mn-lt"/>
          <a:ea typeface="+mn-ea"/>
          <a:cs typeface="+mn-cs"/>
        </a:defRPr>
      </a:lvl2pPr>
      <a:lvl3pPr marL="685796" algn="l" defTabSz="685796" rtl="0" eaLnBrk="1" latinLnBrk="0" hangingPunct="1">
        <a:defRPr sz="1350" kern="1200">
          <a:solidFill>
            <a:schemeClr val="tx1"/>
          </a:solidFill>
          <a:latin typeface="+mn-lt"/>
          <a:ea typeface="+mn-ea"/>
          <a:cs typeface="+mn-cs"/>
        </a:defRPr>
      </a:lvl3pPr>
      <a:lvl4pPr marL="1028694" algn="l" defTabSz="685796" rtl="0" eaLnBrk="1" latinLnBrk="0" hangingPunct="1">
        <a:defRPr sz="1350" kern="1200">
          <a:solidFill>
            <a:schemeClr val="tx1"/>
          </a:solidFill>
          <a:latin typeface="+mn-lt"/>
          <a:ea typeface="+mn-ea"/>
          <a:cs typeface="+mn-cs"/>
        </a:defRPr>
      </a:lvl4pPr>
      <a:lvl5pPr marL="1371592" algn="l" defTabSz="685796" rtl="0" eaLnBrk="1" latinLnBrk="0" hangingPunct="1">
        <a:defRPr sz="1350" kern="1200">
          <a:solidFill>
            <a:schemeClr val="tx1"/>
          </a:solidFill>
          <a:latin typeface="+mn-lt"/>
          <a:ea typeface="+mn-ea"/>
          <a:cs typeface="+mn-cs"/>
        </a:defRPr>
      </a:lvl5pPr>
      <a:lvl6pPr marL="1714490" algn="l" defTabSz="685796" rtl="0" eaLnBrk="1" latinLnBrk="0" hangingPunct="1">
        <a:defRPr sz="1350" kern="1200">
          <a:solidFill>
            <a:schemeClr val="tx1"/>
          </a:solidFill>
          <a:latin typeface="+mn-lt"/>
          <a:ea typeface="+mn-ea"/>
          <a:cs typeface="+mn-cs"/>
        </a:defRPr>
      </a:lvl6pPr>
      <a:lvl7pPr marL="2057388" algn="l" defTabSz="685796" rtl="0" eaLnBrk="1" latinLnBrk="0" hangingPunct="1">
        <a:defRPr sz="1350" kern="1200">
          <a:solidFill>
            <a:schemeClr val="tx1"/>
          </a:solidFill>
          <a:latin typeface="+mn-lt"/>
          <a:ea typeface="+mn-ea"/>
          <a:cs typeface="+mn-cs"/>
        </a:defRPr>
      </a:lvl7pPr>
      <a:lvl8pPr marL="2400286" algn="l" defTabSz="685796" rtl="0" eaLnBrk="1" latinLnBrk="0" hangingPunct="1">
        <a:defRPr sz="1350" kern="1200">
          <a:solidFill>
            <a:schemeClr val="tx1"/>
          </a:solidFill>
          <a:latin typeface="+mn-lt"/>
          <a:ea typeface="+mn-ea"/>
          <a:cs typeface="+mn-cs"/>
        </a:defRPr>
      </a:lvl8pPr>
      <a:lvl9pPr marL="2743185" algn="l" defTabSz="685796"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princeton-nlp/SimCSE"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428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53747" y="1347684"/>
            <a:ext cx="8006604" cy="1241822"/>
          </a:xfrm>
        </p:spPr>
        <p:txBody>
          <a:bodyPr anchor="t">
            <a:noAutofit/>
          </a:bodyPr>
          <a:lstStyle/>
          <a:p>
            <a:r>
              <a:rPr lang="en-US" sz="2400" b="1" dirty="0"/>
              <a:t>Extracting Causal Relations from </a:t>
            </a:r>
            <a:br>
              <a:rPr lang="en-US" sz="2400" b="1" dirty="0"/>
            </a:br>
            <a:r>
              <a:rPr lang="en-US" sz="2400" b="1" dirty="0"/>
              <a:t>Electronics &amp; Supply Chain News</a:t>
            </a:r>
            <a:endParaRPr lang="en-GB" sz="2400" b="1" dirty="0"/>
          </a:p>
        </p:txBody>
      </p:sp>
      <p:sp>
        <p:nvSpPr>
          <p:cNvPr id="3" name="Subtitle 2"/>
          <p:cNvSpPr>
            <a:spLocks noGrp="1"/>
          </p:cNvSpPr>
          <p:nvPr>
            <p:ph type="subTitle" idx="1"/>
          </p:nvPr>
        </p:nvSpPr>
        <p:spPr>
          <a:xfrm>
            <a:off x="832190" y="2865619"/>
            <a:ext cx="7291612" cy="1696953"/>
          </a:xfrm>
        </p:spPr>
        <p:txBody>
          <a:bodyPr>
            <a:normAutofit/>
          </a:bodyPr>
          <a:lstStyle/>
          <a:p>
            <a:r>
              <a:rPr lang="en-US" altLang="en-US" sz="1600" dirty="0"/>
              <a:t>Fiona Anting Tan</a:t>
            </a:r>
            <a:br>
              <a:rPr lang="en-US" altLang="en-US" sz="1600" dirty="0"/>
            </a:br>
            <a:r>
              <a:rPr lang="en-US" altLang="en-US" sz="1600" dirty="0"/>
              <a:t>Institute of Data Science</a:t>
            </a:r>
            <a:br>
              <a:rPr lang="en-US" altLang="en-US" sz="1600" dirty="0"/>
            </a:br>
            <a:r>
              <a:rPr lang="en-US" altLang="en-US" sz="1600" dirty="0"/>
              <a:t>National University of Singapore, Singapore</a:t>
            </a:r>
            <a:br>
              <a:rPr lang="en-US" altLang="en-US" sz="1600" dirty="0"/>
            </a:br>
            <a:r>
              <a:rPr lang="en-GB" sz="1600" dirty="0">
                <a:latin typeface="Batang" panose="020B0503020000020004" pitchFamily="18" charset="-127"/>
                <a:ea typeface="Batang" panose="020B0503020000020004" pitchFamily="18" charset="-127"/>
              </a:rPr>
              <a:t>tan.f@u.nus.edu</a:t>
            </a:r>
          </a:p>
          <a:p>
            <a:endParaRPr lang="en-GB" sz="1600" dirty="0">
              <a:latin typeface="Batang" panose="020B0503020000020004" pitchFamily="18" charset="-127"/>
              <a:ea typeface="Batang" panose="020B0503020000020004" pitchFamily="18" charset="-127"/>
            </a:endParaRPr>
          </a:p>
          <a:p>
            <a:r>
              <a:rPr lang="en-GB" sz="1600" dirty="0"/>
              <a:t>09 March 2023</a:t>
            </a:r>
          </a:p>
        </p:txBody>
      </p:sp>
      <p:sp>
        <p:nvSpPr>
          <p:cNvPr id="4" name="Rectangle 3"/>
          <p:cNvSpPr/>
          <p:nvPr/>
        </p:nvSpPr>
        <p:spPr>
          <a:xfrm>
            <a:off x="751743" y="2921247"/>
            <a:ext cx="34290" cy="837467"/>
          </a:xfrm>
          <a:prstGeom prst="rect">
            <a:avLst/>
          </a:prstGeom>
          <a:solidFill>
            <a:srgbClr val="ED7F0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a:p>
        </p:txBody>
      </p:sp>
    </p:spTree>
    <p:extLst>
      <p:ext uri="{BB962C8B-B14F-4D97-AF65-F5344CB8AC3E}">
        <p14:creationId xmlns:p14="http://schemas.microsoft.com/office/powerpoint/2010/main" val="2139517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Diagram, schematic&#10;&#10;Description automatically generated">
            <a:extLst>
              <a:ext uri="{FF2B5EF4-FFF2-40B4-BE49-F238E27FC236}">
                <a16:creationId xmlns:a16="http://schemas.microsoft.com/office/drawing/2014/main" id="{BE9CFA90-8E09-859B-8F1A-F96D86DD1BDD}"/>
              </a:ext>
            </a:extLst>
          </p:cNvPr>
          <p:cNvPicPr>
            <a:picLocks noChangeAspect="1"/>
          </p:cNvPicPr>
          <p:nvPr/>
        </p:nvPicPr>
        <p:blipFill rotWithShape="1">
          <a:blip r:embed="rId3"/>
          <a:srcRect r="27224" b="3249"/>
          <a:stretch/>
        </p:blipFill>
        <p:spPr>
          <a:xfrm>
            <a:off x="-350196" y="423093"/>
            <a:ext cx="8991046" cy="4353188"/>
          </a:xfrm>
          <a:prstGeom prst="rect">
            <a:avLst/>
          </a:prstGeom>
        </p:spPr>
      </p:pic>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345440" y="273342"/>
            <a:ext cx="7755807" cy="280866"/>
          </a:xfrm>
        </p:spPr>
        <p:txBody>
          <a:bodyPr>
            <a:normAutofit fontScale="92500" lnSpcReduction="10000"/>
          </a:bodyPr>
          <a:lstStyle/>
          <a:p>
            <a:pPr marL="0" indent="0">
              <a:buNone/>
            </a:pPr>
            <a:r>
              <a:rPr lang="en-SG" sz="1600" i="1" dirty="0"/>
              <a:t>Working example: Search “shortage” as root node</a:t>
            </a:r>
            <a:endParaRPr lang="en-SG" sz="1600" b="1" i="1" u="sng" dirty="0"/>
          </a:p>
          <a:p>
            <a:pPr marL="0" indent="0">
              <a:buNone/>
            </a:pPr>
            <a:endParaRPr lang="en-SG" sz="1600" b="1" u="sng" dirty="0"/>
          </a:p>
          <a:p>
            <a:pPr marL="0" indent="0">
              <a:buNone/>
            </a:pPr>
            <a:endParaRPr lang="en-SG" sz="1200" dirty="0"/>
          </a:p>
        </p:txBody>
      </p:sp>
      <p:sp>
        <p:nvSpPr>
          <p:cNvPr id="12" name="Rectangle: Rounded Corners 11">
            <a:extLst>
              <a:ext uri="{FF2B5EF4-FFF2-40B4-BE49-F238E27FC236}">
                <a16:creationId xmlns:a16="http://schemas.microsoft.com/office/drawing/2014/main" id="{A902A35C-0928-54D3-E6D1-B5D5E786DF68}"/>
              </a:ext>
            </a:extLst>
          </p:cNvPr>
          <p:cNvSpPr/>
          <p:nvPr/>
        </p:nvSpPr>
        <p:spPr>
          <a:xfrm>
            <a:off x="4301787" y="3229801"/>
            <a:ext cx="999788" cy="1381109"/>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0709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 schematic&#10;&#10;Description automatically generated">
            <a:extLst>
              <a:ext uri="{FF2B5EF4-FFF2-40B4-BE49-F238E27FC236}">
                <a16:creationId xmlns:a16="http://schemas.microsoft.com/office/drawing/2014/main" id="{BBE9CF62-8E0D-A40C-872B-6C61940178E8}"/>
              </a:ext>
            </a:extLst>
          </p:cNvPr>
          <p:cNvPicPr>
            <a:picLocks noChangeAspect="1"/>
          </p:cNvPicPr>
          <p:nvPr/>
        </p:nvPicPr>
        <p:blipFill>
          <a:blip r:embed="rId3"/>
          <a:stretch>
            <a:fillRect/>
          </a:stretch>
        </p:blipFill>
        <p:spPr>
          <a:xfrm>
            <a:off x="0" y="216787"/>
            <a:ext cx="11887160" cy="4839161"/>
          </a:xfrm>
          <a:prstGeom prst="rect">
            <a:avLst/>
          </a:prstGeom>
        </p:spPr>
      </p:pic>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345440" y="273342"/>
            <a:ext cx="7755807" cy="280866"/>
          </a:xfrm>
        </p:spPr>
        <p:txBody>
          <a:bodyPr>
            <a:normAutofit fontScale="92500" lnSpcReduction="10000"/>
          </a:bodyPr>
          <a:lstStyle/>
          <a:p>
            <a:pPr marL="0" indent="0">
              <a:buNone/>
            </a:pPr>
            <a:r>
              <a:rPr lang="en-SG" sz="1600" i="1" dirty="0"/>
              <a:t>Working example: Search “pandemic” as root node</a:t>
            </a:r>
            <a:endParaRPr lang="en-SG" sz="1600" b="1" i="1" u="sng" dirty="0"/>
          </a:p>
          <a:p>
            <a:pPr marL="0" indent="0">
              <a:buNone/>
            </a:pPr>
            <a:endParaRPr lang="en-SG" sz="1600" b="1" u="sng" dirty="0"/>
          </a:p>
          <a:p>
            <a:pPr marL="0" indent="0">
              <a:buNone/>
            </a:pPr>
            <a:endParaRPr lang="en-SG" sz="1200" dirty="0"/>
          </a:p>
        </p:txBody>
      </p:sp>
      <p:sp>
        <p:nvSpPr>
          <p:cNvPr id="5" name="Rectangle: Rounded Corners 4">
            <a:extLst>
              <a:ext uri="{FF2B5EF4-FFF2-40B4-BE49-F238E27FC236}">
                <a16:creationId xmlns:a16="http://schemas.microsoft.com/office/drawing/2014/main" id="{FFBDB189-B3AB-1050-7508-45E8CCF1C7C1}"/>
              </a:ext>
            </a:extLst>
          </p:cNvPr>
          <p:cNvSpPr/>
          <p:nvPr/>
        </p:nvSpPr>
        <p:spPr>
          <a:xfrm>
            <a:off x="3301999" y="1838529"/>
            <a:ext cx="1192179" cy="1429966"/>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75413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05C76EC-7CB9-7B43-C5E5-8CCA5BFCBFB2}"/>
              </a:ext>
            </a:extLst>
          </p:cNvPr>
          <p:cNvPicPr>
            <a:picLocks noChangeAspect="1"/>
          </p:cNvPicPr>
          <p:nvPr/>
        </p:nvPicPr>
        <p:blipFill>
          <a:blip r:embed="rId2"/>
          <a:stretch>
            <a:fillRect/>
          </a:stretch>
        </p:blipFill>
        <p:spPr>
          <a:xfrm>
            <a:off x="886615" y="651839"/>
            <a:ext cx="2594659" cy="1653997"/>
          </a:xfrm>
          <a:prstGeom prst="rect">
            <a:avLst/>
          </a:prstGeom>
        </p:spPr>
      </p:pic>
      <p:pic>
        <p:nvPicPr>
          <p:cNvPr id="6" name="Picture 5">
            <a:extLst>
              <a:ext uri="{FF2B5EF4-FFF2-40B4-BE49-F238E27FC236}">
                <a16:creationId xmlns:a16="http://schemas.microsoft.com/office/drawing/2014/main" id="{31CE6A33-7457-6C6E-5E32-529BA15091D9}"/>
              </a:ext>
            </a:extLst>
          </p:cNvPr>
          <p:cNvPicPr>
            <a:picLocks noChangeAspect="1"/>
          </p:cNvPicPr>
          <p:nvPr/>
        </p:nvPicPr>
        <p:blipFill rotWithShape="1">
          <a:blip r:embed="rId2"/>
          <a:srcRect r="80806" b="57947"/>
          <a:stretch/>
        </p:blipFill>
        <p:spPr>
          <a:xfrm>
            <a:off x="0" y="371475"/>
            <a:ext cx="714376" cy="997744"/>
          </a:xfrm>
          <a:prstGeom prst="rect">
            <a:avLst/>
          </a:prstGeom>
        </p:spPr>
      </p:pic>
      <p:sp>
        <p:nvSpPr>
          <p:cNvPr id="7" name="Content Placeholder 2">
            <a:extLst>
              <a:ext uri="{FF2B5EF4-FFF2-40B4-BE49-F238E27FC236}">
                <a16:creationId xmlns:a16="http://schemas.microsoft.com/office/drawing/2014/main" id="{B5C60B18-D9D8-BCF4-01B2-B537A0251110}"/>
              </a:ext>
            </a:extLst>
          </p:cNvPr>
          <p:cNvSpPr txBox="1">
            <a:spLocks/>
          </p:cNvSpPr>
          <p:nvPr/>
        </p:nvSpPr>
        <p:spPr>
          <a:xfrm>
            <a:off x="345440" y="273342"/>
            <a:ext cx="7755807" cy="280866"/>
          </a:xfrm>
          <a:prstGeom prst="rect">
            <a:avLst/>
          </a:prstGeom>
        </p:spPr>
        <p:txBody>
          <a:bodyPr vert="horz" lIns="91440" tIns="45720" rIns="91440" bIns="45720" rtlCol="0">
            <a:normAutofit fontScale="92500" lnSpcReduction="10000"/>
          </a:bodyPr>
          <a:lstStyle>
            <a:lvl1pPr marL="171449" indent="-171449" algn="l" defTabSz="685796" rtl="0" eaLnBrk="1" latinLnBrk="0" hangingPunct="1">
              <a:lnSpc>
                <a:spcPct val="90000"/>
              </a:lnSpc>
              <a:spcBef>
                <a:spcPts val="750"/>
              </a:spcBef>
              <a:buFont typeface="Arial" panose="020B0604020202020204" pitchFamily="34" charset="0"/>
              <a:buChar char="•"/>
              <a:defRPr sz="2100" kern="1200">
                <a:solidFill>
                  <a:srgbClr val="004282"/>
                </a:solidFill>
                <a:latin typeface="Arial" charset="0"/>
                <a:ea typeface="Arial" charset="0"/>
                <a:cs typeface="Arial" charset="0"/>
              </a:defRPr>
            </a:lvl1pPr>
            <a:lvl2pPr marL="514347" indent="-171449" algn="l" defTabSz="685796" rtl="0" eaLnBrk="1" latinLnBrk="0" hangingPunct="1">
              <a:lnSpc>
                <a:spcPct val="90000"/>
              </a:lnSpc>
              <a:spcBef>
                <a:spcPts val="375"/>
              </a:spcBef>
              <a:buFont typeface="Arial" panose="020B0604020202020204" pitchFamily="34" charset="0"/>
              <a:buChar char="•"/>
              <a:defRPr sz="1800" kern="1200">
                <a:solidFill>
                  <a:srgbClr val="004282"/>
                </a:solidFill>
                <a:latin typeface="Arial" charset="0"/>
                <a:ea typeface="Arial" charset="0"/>
                <a:cs typeface="Arial" charset="0"/>
              </a:defRPr>
            </a:lvl2pPr>
            <a:lvl3pPr marL="857245" indent="-171449" algn="l" defTabSz="685796" rtl="0" eaLnBrk="1" latinLnBrk="0" hangingPunct="1">
              <a:lnSpc>
                <a:spcPct val="90000"/>
              </a:lnSpc>
              <a:spcBef>
                <a:spcPts val="375"/>
              </a:spcBef>
              <a:buFont typeface="Arial" panose="020B0604020202020204" pitchFamily="34" charset="0"/>
              <a:buChar char="•"/>
              <a:defRPr sz="1500" kern="1200">
                <a:solidFill>
                  <a:srgbClr val="004282"/>
                </a:solidFill>
                <a:latin typeface="Arial" charset="0"/>
                <a:ea typeface="Arial" charset="0"/>
                <a:cs typeface="Arial" charset="0"/>
              </a:defRPr>
            </a:lvl3pPr>
            <a:lvl4pPr marL="1200143"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4pPr>
            <a:lvl5pPr marL="1543041" indent="-171449" algn="l" defTabSz="685796" rtl="0" eaLnBrk="1" latinLnBrk="0" hangingPunct="1">
              <a:lnSpc>
                <a:spcPct val="90000"/>
              </a:lnSpc>
              <a:spcBef>
                <a:spcPts val="375"/>
              </a:spcBef>
              <a:buFont typeface="Arial" panose="020B0604020202020204" pitchFamily="34" charset="0"/>
              <a:buChar char="•"/>
              <a:defRPr sz="1350" kern="1200">
                <a:solidFill>
                  <a:srgbClr val="004282"/>
                </a:solidFill>
                <a:latin typeface="Arial" charset="0"/>
                <a:ea typeface="Arial" charset="0"/>
                <a:cs typeface="Arial" charset="0"/>
              </a:defRPr>
            </a:lvl5pPr>
            <a:lvl6pPr marL="1885939"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37"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35"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33" indent="-171449" algn="l" defTabSz="685796"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Font typeface="Arial" panose="020B0604020202020204" pitchFamily="34" charset="0"/>
              <a:buNone/>
            </a:pPr>
            <a:r>
              <a:rPr lang="en-SG" sz="1600" i="1" dirty="0"/>
              <a:t>Other exploratory examples:</a:t>
            </a:r>
            <a:endParaRPr lang="en-SG" sz="1200" dirty="0"/>
          </a:p>
        </p:txBody>
      </p:sp>
      <p:sp>
        <p:nvSpPr>
          <p:cNvPr id="8" name="TextBox 7">
            <a:extLst>
              <a:ext uri="{FF2B5EF4-FFF2-40B4-BE49-F238E27FC236}">
                <a16:creationId xmlns:a16="http://schemas.microsoft.com/office/drawing/2014/main" id="{CCC2DEC2-2D82-5DCD-12D6-1747AE7547F0}"/>
              </a:ext>
            </a:extLst>
          </p:cNvPr>
          <p:cNvSpPr txBox="1"/>
          <p:nvPr/>
        </p:nvSpPr>
        <p:spPr>
          <a:xfrm>
            <a:off x="357188" y="2319767"/>
            <a:ext cx="3384388" cy="523220"/>
          </a:xfrm>
          <a:prstGeom prst="rect">
            <a:avLst/>
          </a:prstGeom>
          <a:noFill/>
        </p:spPr>
        <p:txBody>
          <a:bodyPr wrap="square" rtlCol="0">
            <a:spAutoFit/>
          </a:bodyPr>
          <a:lstStyle/>
          <a:p>
            <a:pPr marL="285750" indent="-285750">
              <a:buFont typeface="Arial" panose="020B0604020202020204" pitchFamily="34" charset="0"/>
              <a:buChar char="•"/>
            </a:pPr>
            <a:r>
              <a:rPr lang="en-SG" sz="1400" dirty="0"/>
              <a:t>Netizen protest caused by social media &amp; confinement of residents</a:t>
            </a:r>
          </a:p>
        </p:txBody>
      </p:sp>
      <p:pic>
        <p:nvPicPr>
          <p:cNvPr id="10" name="Picture 9">
            <a:extLst>
              <a:ext uri="{FF2B5EF4-FFF2-40B4-BE49-F238E27FC236}">
                <a16:creationId xmlns:a16="http://schemas.microsoft.com/office/drawing/2014/main" id="{37350FE8-493B-130C-791A-DFE60C51067A}"/>
              </a:ext>
            </a:extLst>
          </p:cNvPr>
          <p:cNvPicPr>
            <a:picLocks noChangeAspect="1"/>
          </p:cNvPicPr>
          <p:nvPr/>
        </p:nvPicPr>
        <p:blipFill>
          <a:blip r:embed="rId3"/>
          <a:stretch>
            <a:fillRect/>
          </a:stretch>
        </p:blipFill>
        <p:spPr>
          <a:xfrm>
            <a:off x="4392393" y="280263"/>
            <a:ext cx="3986497" cy="1866122"/>
          </a:xfrm>
          <a:prstGeom prst="rect">
            <a:avLst/>
          </a:prstGeom>
        </p:spPr>
      </p:pic>
      <p:sp>
        <p:nvSpPr>
          <p:cNvPr id="11" name="TextBox 10">
            <a:extLst>
              <a:ext uri="{FF2B5EF4-FFF2-40B4-BE49-F238E27FC236}">
                <a16:creationId xmlns:a16="http://schemas.microsoft.com/office/drawing/2014/main" id="{15A1629A-4013-1323-D3CB-69F6780E0310}"/>
              </a:ext>
            </a:extLst>
          </p:cNvPr>
          <p:cNvSpPr txBox="1"/>
          <p:nvPr/>
        </p:nvSpPr>
        <p:spPr>
          <a:xfrm>
            <a:off x="4392393" y="2146385"/>
            <a:ext cx="3986497" cy="1384995"/>
          </a:xfrm>
          <a:prstGeom prst="rect">
            <a:avLst/>
          </a:prstGeom>
          <a:noFill/>
        </p:spPr>
        <p:txBody>
          <a:bodyPr wrap="square" rtlCol="0">
            <a:spAutoFit/>
          </a:bodyPr>
          <a:lstStyle/>
          <a:p>
            <a:pPr marL="285750" indent="-285750">
              <a:buFont typeface="Arial" panose="020B0604020202020204" pitchFamily="34" charset="0"/>
              <a:buChar char="•"/>
            </a:pPr>
            <a:r>
              <a:rPr lang="en-SG" sz="1400" dirty="0"/>
              <a:t>Japanese automakers follow through and will play a significant role in EV growth</a:t>
            </a:r>
          </a:p>
          <a:p>
            <a:pPr marL="285750" indent="-285750">
              <a:buFont typeface="Arial" panose="020B0604020202020204" pitchFamily="34" charset="0"/>
              <a:buChar char="•"/>
            </a:pPr>
            <a:r>
              <a:rPr lang="en-SG" sz="1400" dirty="0"/>
              <a:t>EV growth causes (1) increase in battery charging stations and battery backers, (2) manufacture ready (to ship, and (3) more partnerships &amp; joint ventures in this arena.</a:t>
            </a:r>
          </a:p>
        </p:txBody>
      </p:sp>
      <p:pic>
        <p:nvPicPr>
          <p:cNvPr id="13" name="Picture 12">
            <a:extLst>
              <a:ext uri="{FF2B5EF4-FFF2-40B4-BE49-F238E27FC236}">
                <a16:creationId xmlns:a16="http://schemas.microsoft.com/office/drawing/2014/main" id="{9956AF51-BD31-6A70-845C-08B9B1A08ECC}"/>
              </a:ext>
            </a:extLst>
          </p:cNvPr>
          <p:cNvPicPr>
            <a:picLocks noChangeAspect="1"/>
          </p:cNvPicPr>
          <p:nvPr/>
        </p:nvPicPr>
        <p:blipFill>
          <a:blip r:embed="rId4"/>
          <a:stretch>
            <a:fillRect/>
          </a:stretch>
        </p:blipFill>
        <p:spPr>
          <a:xfrm>
            <a:off x="488992" y="2974654"/>
            <a:ext cx="3903401" cy="1592177"/>
          </a:xfrm>
          <a:prstGeom prst="rect">
            <a:avLst/>
          </a:prstGeom>
        </p:spPr>
      </p:pic>
      <p:sp>
        <p:nvSpPr>
          <p:cNvPr id="14" name="TextBox 13">
            <a:extLst>
              <a:ext uri="{FF2B5EF4-FFF2-40B4-BE49-F238E27FC236}">
                <a16:creationId xmlns:a16="http://schemas.microsoft.com/office/drawing/2014/main" id="{3FE21A4E-9D23-A511-BE54-1D7F7FDDCDEF}"/>
              </a:ext>
            </a:extLst>
          </p:cNvPr>
          <p:cNvSpPr txBox="1"/>
          <p:nvPr/>
        </p:nvSpPr>
        <p:spPr>
          <a:xfrm>
            <a:off x="4392392" y="3809207"/>
            <a:ext cx="3986497" cy="954107"/>
          </a:xfrm>
          <a:prstGeom prst="rect">
            <a:avLst/>
          </a:prstGeom>
          <a:noFill/>
        </p:spPr>
        <p:txBody>
          <a:bodyPr wrap="square" rtlCol="0">
            <a:spAutoFit/>
          </a:bodyPr>
          <a:lstStyle/>
          <a:p>
            <a:pPr marL="285750" indent="-285750">
              <a:buFont typeface="Arial" panose="020B0604020202020204" pitchFamily="34" charset="0"/>
              <a:buChar char="•"/>
            </a:pPr>
            <a:r>
              <a:rPr lang="en-SG" sz="1400" dirty="0"/>
              <a:t>Companies recall their vehicles due to (1) loose bolts inspection, (2) vehicles could catch fire while parked, and (3) risk of electrical part catching fire.</a:t>
            </a:r>
          </a:p>
        </p:txBody>
      </p:sp>
      <p:sp>
        <p:nvSpPr>
          <p:cNvPr id="16" name="TextBox 15">
            <a:extLst>
              <a:ext uri="{FF2B5EF4-FFF2-40B4-BE49-F238E27FC236}">
                <a16:creationId xmlns:a16="http://schemas.microsoft.com/office/drawing/2014/main" id="{A40F6C86-B6D4-B7CB-4543-6D966D07E5E7}"/>
              </a:ext>
            </a:extLst>
          </p:cNvPr>
          <p:cNvSpPr txBox="1"/>
          <p:nvPr/>
        </p:nvSpPr>
        <p:spPr>
          <a:xfrm>
            <a:off x="886615" y="4286261"/>
            <a:ext cx="942185" cy="307777"/>
          </a:xfrm>
          <a:prstGeom prst="rect">
            <a:avLst/>
          </a:prstGeom>
          <a:noFill/>
        </p:spPr>
        <p:txBody>
          <a:bodyPr wrap="square">
            <a:spAutoFit/>
          </a:bodyPr>
          <a:lstStyle/>
          <a:p>
            <a:r>
              <a:rPr lang="en-SG" sz="1400" dirty="0"/>
              <a:t>Tesla</a:t>
            </a:r>
          </a:p>
        </p:txBody>
      </p:sp>
      <p:sp>
        <p:nvSpPr>
          <p:cNvPr id="17" name="TextBox 16">
            <a:extLst>
              <a:ext uri="{FF2B5EF4-FFF2-40B4-BE49-F238E27FC236}">
                <a16:creationId xmlns:a16="http://schemas.microsoft.com/office/drawing/2014/main" id="{95B81F70-3F44-866D-57A0-7AF6AA21A09F}"/>
              </a:ext>
            </a:extLst>
          </p:cNvPr>
          <p:cNvSpPr txBox="1"/>
          <p:nvPr/>
        </p:nvSpPr>
        <p:spPr>
          <a:xfrm>
            <a:off x="2334125" y="4478200"/>
            <a:ext cx="942185" cy="307777"/>
          </a:xfrm>
          <a:prstGeom prst="rect">
            <a:avLst/>
          </a:prstGeom>
          <a:noFill/>
        </p:spPr>
        <p:txBody>
          <a:bodyPr wrap="square">
            <a:spAutoFit/>
          </a:bodyPr>
          <a:lstStyle/>
          <a:p>
            <a:r>
              <a:rPr lang="en-SG" sz="1400" dirty="0"/>
              <a:t>Honda</a:t>
            </a:r>
          </a:p>
        </p:txBody>
      </p:sp>
      <p:sp>
        <p:nvSpPr>
          <p:cNvPr id="18" name="TextBox 17">
            <a:extLst>
              <a:ext uri="{FF2B5EF4-FFF2-40B4-BE49-F238E27FC236}">
                <a16:creationId xmlns:a16="http://schemas.microsoft.com/office/drawing/2014/main" id="{937303F5-145F-88F5-BCC9-A0C6B54B2514}"/>
              </a:ext>
            </a:extLst>
          </p:cNvPr>
          <p:cNvSpPr txBox="1"/>
          <p:nvPr/>
        </p:nvSpPr>
        <p:spPr>
          <a:xfrm>
            <a:off x="3428710" y="4394617"/>
            <a:ext cx="942185" cy="307777"/>
          </a:xfrm>
          <a:prstGeom prst="rect">
            <a:avLst/>
          </a:prstGeom>
          <a:noFill/>
        </p:spPr>
        <p:txBody>
          <a:bodyPr wrap="square">
            <a:spAutoFit/>
          </a:bodyPr>
          <a:lstStyle/>
          <a:p>
            <a:r>
              <a:rPr lang="en-SG" sz="1400" dirty="0"/>
              <a:t>Ford</a:t>
            </a:r>
          </a:p>
        </p:txBody>
      </p:sp>
    </p:spTree>
    <p:extLst>
      <p:ext uri="{BB962C8B-B14F-4D97-AF65-F5344CB8AC3E}">
        <p14:creationId xmlns:p14="http://schemas.microsoft.com/office/powerpoint/2010/main" val="464349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030B7E-EC37-7464-733E-B614C647C6A6}"/>
              </a:ext>
            </a:extLst>
          </p:cNvPr>
          <p:cNvSpPr>
            <a:spLocks noGrp="1"/>
          </p:cNvSpPr>
          <p:nvPr>
            <p:ph type="title"/>
          </p:nvPr>
        </p:nvSpPr>
        <p:spPr/>
        <p:txBody>
          <a:bodyPr/>
          <a:lstStyle/>
          <a:p>
            <a:r>
              <a:rPr lang="en-SG" dirty="0"/>
              <a:t>Use Cases</a:t>
            </a:r>
          </a:p>
        </p:txBody>
      </p:sp>
      <p:sp>
        <p:nvSpPr>
          <p:cNvPr id="3" name="Content Placeholder 2">
            <a:extLst>
              <a:ext uri="{FF2B5EF4-FFF2-40B4-BE49-F238E27FC236}">
                <a16:creationId xmlns:a16="http://schemas.microsoft.com/office/drawing/2014/main" id="{7710B560-2144-E7AD-8CC1-B97128F5140A}"/>
              </a:ext>
            </a:extLst>
          </p:cNvPr>
          <p:cNvSpPr>
            <a:spLocks noGrp="1"/>
          </p:cNvSpPr>
          <p:nvPr>
            <p:ph idx="1"/>
          </p:nvPr>
        </p:nvSpPr>
        <p:spPr/>
        <p:txBody>
          <a:bodyPr/>
          <a:lstStyle/>
          <a:p>
            <a:r>
              <a:rPr lang="en-US" dirty="0"/>
              <a:t>Summarization: </a:t>
            </a:r>
          </a:p>
          <a:p>
            <a:pPr lvl="1"/>
            <a:r>
              <a:rPr lang="en-US" dirty="0"/>
              <a:t>Collect relations in news across time</a:t>
            </a:r>
          </a:p>
          <a:p>
            <a:pPr lvl="1"/>
            <a:r>
              <a:rPr lang="en-SG" dirty="0"/>
              <a:t>Search and monitor on-going trends in news</a:t>
            </a:r>
            <a:endParaRPr lang="en-US" dirty="0"/>
          </a:p>
          <a:p>
            <a:r>
              <a:rPr lang="en-US" dirty="0"/>
              <a:t>Hypothesis generation: </a:t>
            </a:r>
          </a:p>
          <a:p>
            <a:pPr lvl="1"/>
            <a:r>
              <a:rPr lang="en-US" dirty="0"/>
              <a:t>Predict outcomes based on current event</a:t>
            </a:r>
          </a:p>
          <a:p>
            <a:endParaRPr lang="en-SG" dirty="0"/>
          </a:p>
          <a:p>
            <a:endParaRPr lang="en-SG" dirty="0"/>
          </a:p>
        </p:txBody>
      </p:sp>
    </p:spTree>
    <p:extLst>
      <p:ext uri="{BB962C8B-B14F-4D97-AF65-F5344CB8AC3E}">
        <p14:creationId xmlns:p14="http://schemas.microsoft.com/office/powerpoint/2010/main" val="21606200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54BE3-23B7-E0F1-1B30-313CC9F3F25D}"/>
              </a:ext>
            </a:extLst>
          </p:cNvPr>
          <p:cNvSpPr>
            <a:spLocks noGrp="1"/>
          </p:cNvSpPr>
          <p:nvPr>
            <p:ph type="title"/>
          </p:nvPr>
        </p:nvSpPr>
        <p:spPr/>
        <p:txBody>
          <a:bodyPr/>
          <a:lstStyle/>
          <a:p>
            <a:r>
              <a:rPr lang="en-SG" dirty="0"/>
              <a:t>Conclusion</a:t>
            </a:r>
          </a:p>
        </p:txBody>
      </p:sp>
      <p:sp>
        <p:nvSpPr>
          <p:cNvPr id="3" name="Content Placeholder 2">
            <a:extLst>
              <a:ext uri="{FF2B5EF4-FFF2-40B4-BE49-F238E27FC236}">
                <a16:creationId xmlns:a16="http://schemas.microsoft.com/office/drawing/2014/main" id="{7AFAA366-FE79-3152-352F-3E037A9B6E5A}"/>
              </a:ext>
            </a:extLst>
          </p:cNvPr>
          <p:cNvSpPr>
            <a:spLocks noGrp="1"/>
          </p:cNvSpPr>
          <p:nvPr>
            <p:ph idx="1"/>
          </p:nvPr>
        </p:nvSpPr>
        <p:spPr/>
        <p:txBody>
          <a:bodyPr>
            <a:normAutofit fontScale="92500" lnSpcReduction="10000"/>
          </a:bodyPr>
          <a:lstStyle/>
          <a:p>
            <a:r>
              <a:rPr lang="en-SG" dirty="0"/>
              <a:t>We managed to extract causal information from news and represent them in a knowledge graph. </a:t>
            </a:r>
          </a:p>
          <a:p>
            <a:r>
              <a:rPr lang="en-SG" dirty="0"/>
              <a:t>The graph is informative for studying chain of causal events in our examples (E.g. “shortage”, “pandemic”, others).</a:t>
            </a:r>
          </a:p>
          <a:p>
            <a:endParaRPr lang="en-SG" dirty="0"/>
          </a:p>
          <a:p>
            <a:r>
              <a:rPr lang="en-SG" dirty="0"/>
              <a:t>Upcoming plans:</a:t>
            </a:r>
          </a:p>
          <a:p>
            <a:pPr lvl="1"/>
            <a:r>
              <a:rPr lang="en-SG" dirty="0"/>
              <a:t>Improve words appearing in nodes</a:t>
            </a:r>
          </a:p>
          <a:p>
            <a:pPr lvl="1"/>
            <a:r>
              <a:rPr lang="en-SG" dirty="0"/>
              <a:t>Expand coverage to more articles</a:t>
            </a:r>
          </a:p>
          <a:p>
            <a:pPr lvl="1"/>
            <a:r>
              <a:rPr lang="en-SG" dirty="0"/>
              <a:t>Perform event, temporal, and polarity extraction</a:t>
            </a:r>
          </a:p>
          <a:p>
            <a:pPr lvl="1"/>
            <a:r>
              <a:rPr lang="en-SG" dirty="0"/>
              <a:t>Subgraph retrieval for UI</a:t>
            </a:r>
          </a:p>
          <a:p>
            <a:pPr lvl="1"/>
            <a:r>
              <a:rPr lang="en-SG" dirty="0"/>
              <a:t>Perform user testing and feedback</a:t>
            </a:r>
          </a:p>
          <a:p>
            <a:pPr lvl="1"/>
            <a:endParaRPr lang="en-SG" dirty="0"/>
          </a:p>
          <a:p>
            <a:endParaRPr lang="en-SG" dirty="0"/>
          </a:p>
        </p:txBody>
      </p:sp>
    </p:spTree>
    <p:extLst>
      <p:ext uri="{BB962C8B-B14F-4D97-AF65-F5344CB8AC3E}">
        <p14:creationId xmlns:p14="http://schemas.microsoft.com/office/powerpoint/2010/main" val="50059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endParaRPr lang="en-GB" sz="2400" b="1" dirty="0"/>
          </a:p>
        </p:txBody>
      </p:sp>
      <p:sp>
        <p:nvSpPr>
          <p:cNvPr id="4" name="Title 1"/>
          <p:cNvSpPr txBox="1">
            <a:spLocks/>
          </p:cNvSpPr>
          <p:nvPr/>
        </p:nvSpPr>
        <p:spPr>
          <a:xfrm>
            <a:off x="51655" y="273845"/>
            <a:ext cx="576995" cy="994172"/>
          </a:xfrm>
          <a:prstGeom prst="rect">
            <a:avLst/>
          </a:prstGeom>
        </p:spPr>
        <p:txBody>
          <a:bodyPr vert="horz" lIns="68580" tIns="34290" rIns="68580" bIns="34290" rtlCol="0" anchor="ctr">
            <a:normAutofit/>
          </a:bodyPr>
          <a:lstStyle>
            <a:lvl1pPr algn="l" defTabSz="914400" rtl="0" eaLnBrk="1" latinLnBrk="0" hangingPunct="1">
              <a:lnSpc>
                <a:spcPct val="90000"/>
              </a:lnSpc>
              <a:spcBef>
                <a:spcPct val="0"/>
              </a:spcBef>
              <a:buNone/>
              <a:defRPr sz="4400" kern="1200">
                <a:solidFill>
                  <a:srgbClr val="004282"/>
                </a:solidFill>
                <a:latin typeface="Arial" charset="0"/>
                <a:ea typeface="Arial" charset="0"/>
                <a:cs typeface="Arial" charset="0"/>
              </a:defRPr>
            </a:lvl1pPr>
          </a:lstStyle>
          <a:p>
            <a:endParaRPr lang="en-GB" sz="2100" b="1" dirty="0">
              <a:solidFill>
                <a:schemeClr val="bg1"/>
              </a:solidFill>
            </a:endParaRPr>
          </a:p>
        </p:txBody>
      </p:sp>
      <p:sp>
        <p:nvSpPr>
          <p:cNvPr id="5" name="TextBox 4">
            <a:extLst>
              <a:ext uri="{FF2B5EF4-FFF2-40B4-BE49-F238E27FC236}">
                <a16:creationId xmlns:a16="http://schemas.microsoft.com/office/drawing/2014/main" id="{F8B802DB-E480-4319-8E9E-CCC64A41EA2B}"/>
              </a:ext>
            </a:extLst>
          </p:cNvPr>
          <p:cNvSpPr txBox="1"/>
          <p:nvPr/>
        </p:nvSpPr>
        <p:spPr>
          <a:xfrm>
            <a:off x="51655" y="142264"/>
            <a:ext cx="6040876" cy="369332"/>
          </a:xfrm>
          <a:prstGeom prst="rect">
            <a:avLst/>
          </a:prstGeom>
          <a:noFill/>
        </p:spPr>
        <p:txBody>
          <a:bodyPr wrap="square">
            <a:spAutoFit/>
          </a:bodyPr>
          <a:lstStyle/>
          <a:p>
            <a:r>
              <a:rPr lang="en-US" b="1" dirty="0">
                <a:solidFill>
                  <a:schemeClr val="tx1">
                    <a:lumMod val="85000"/>
                    <a:lumOff val="15000"/>
                  </a:schemeClr>
                </a:solidFill>
              </a:rPr>
              <a:t>CONCLUSION</a:t>
            </a:r>
            <a:endParaRPr lang="en-SG" dirty="0">
              <a:solidFill>
                <a:schemeClr val="tx1">
                  <a:lumMod val="85000"/>
                  <a:lumOff val="15000"/>
                </a:schemeClr>
              </a:solidFill>
            </a:endParaRPr>
          </a:p>
        </p:txBody>
      </p:sp>
      <p:sp>
        <p:nvSpPr>
          <p:cNvPr id="6" name="Content Placeholder 2">
            <a:extLst>
              <a:ext uri="{FF2B5EF4-FFF2-40B4-BE49-F238E27FC236}">
                <a16:creationId xmlns:a16="http://schemas.microsoft.com/office/drawing/2014/main" id="{95CB7D74-EACF-4F26-B0F7-CB1D20988E4C}"/>
              </a:ext>
            </a:extLst>
          </p:cNvPr>
          <p:cNvSpPr>
            <a:spLocks noGrp="1"/>
          </p:cNvSpPr>
          <p:nvPr>
            <p:ph idx="1"/>
          </p:nvPr>
        </p:nvSpPr>
        <p:spPr>
          <a:xfrm>
            <a:off x="628651" y="1369219"/>
            <a:ext cx="7886700" cy="3263504"/>
          </a:xfrm>
        </p:spPr>
        <p:txBody>
          <a:bodyPr/>
          <a:lstStyle/>
          <a:p>
            <a:endParaRPr lang="en-SG" dirty="0"/>
          </a:p>
        </p:txBody>
      </p:sp>
    </p:spTree>
    <p:extLst>
      <p:ext uri="{BB962C8B-B14F-4D97-AF65-F5344CB8AC3E}">
        <p14:creationId xmlns:p14="http://schemas.microsoft.com/office/powerpoint/2010/main" val="25427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B3E8A-2FF0-64FD-4810-BD45774F383D}"/>
              </a:ext>
            </a:extLst>
          </p:cNvPr>
          <p:cNvSpPr>
            <a:spLocks noGrp="1"/>
          </p:cNvSpPr>
          <p:nvPr>
            <p:ph type="title"/>
          </p:nvPr>
        </p:nvSpPr>
        <p:spPr/>
        <p:txBody>
          <a:bodyPr/>
          <a:lstStyle/>
          <a:p>
            <a:r>
              <a:rPr lang="en-SG" dirty="0"/>
              <a:t>Introduction &amp; Motivation</a:t>
            </a:r>
          </a:p>
        </p:txBody>
      </p:sp>
      <p:sp>
        <p:nvSpPr>
          <p:cNvPr id="3" name="Content Placeholder 2">
            <a:extLst>
              <a:ext uri="{FF2B5EF4-FFF2-40B4-BE49-F238E27FC236}">
                <a16:creationId xmlns:a16="http://schemas.microsoft.com/office/drawing/2014/main" id="{0BBAA264-B53C-05A5-102A-E98EB3FBF6BA}"/>
              </a:ext>
            </a:extLst>
          </p:cNvPr>
          <p:cNvSpPr>
            <a:spLocks noGrp="1"/>
          </p:cNvSpPr>
          <p:nvPr>
            <p:ph idx="1"/>
          </p:nvPr>
        </p:nvSpPr>
        <p:spPr>
          <a:xfrm>
            <a:off x="628651" y="1369219"/>
            <a:ext cx="5312567" cy="3263504"/>
          </a:xfrm>
        </p:spPr>
        <p:txBody>
          <a:bodyPr>
            <a:normAutofit fontScale="92500" lnSpcReduction="20000"/>
          </a:bodyPr>
          <a:lstStyle/>
          <a:p>
            <a:r>
              <a:rPr lang="en-SG" b="1" dirty="0"/>
              <a:t>Problem Statement: </a:t>
            </a:r>
            <a:br>
              <a:rPr lang="en-SG" dirty="0"/>
            </a:br>
            <a:r>
              <a:rPr lang="en-SG" dirty="0"/>
              <a:t>How can we monitor the causal chains of events in news? How can we track if certain events will be of impact to Panasonic?</a:t>
            </a:r>
          </a:p>
          <a:p>
            <a:endParaRPr lang="en-SG" dirty="0"/>
          </a:p>
          <a:p>
            <a:r>
              <a:rPr lang="en-SG" b="1" dirty="0"/>
              <a:t>Current process at Panasonic: </a:t>
            </a:r>
            <a:br>
              <a:rPr lang="en-SG" dirty="0"/>
            </a:br>
            <a:r>
              <a:rPr lang="en-SG" dirty="0"/>
              <a:t>Users read through news articles and label the news’ impact on Panasonic </a:t>
            </a:r>
            <a:br>
              <a:rPr lang="en-SG" dirty="0"/>
            </a:br>
            <a:r>
              <a:rPr lang="en-SG" dirty="0"/>
              <a:t>(Negative (1) – Positive (5) impact)</a:t>
            </a:r>
          </a:p>
          <a:p>
            <a:pPr marL="0" indent="0">
              <a:buNone/>
            </a:pPr>
            <a:endParaRPr lang="en-SG" dirty="0"/>
          </a:p>
          <a:p>
            <a:r>
              <a:rPr lang="en-SG" b="1" dirty="0"/>
              <a:t>Can we do better? </a:t>
            </a:r>
            <a:br>
              <a:rPr lang="en-SG" dirty="0"/>
            </a:br>
            <a:r>
              <a:rPr lang="en-SG" dirty="0"/>
              <a:t>Can we automate the identification of causal chains of events in news?</a:t>
            </a:r>
          </a:p>
          <a:p>
            <a:endParaRPr lang="en-SG" dirty="0"/>
          </a:p>
        </p:txBody>
      </p:sp>
      <p:sp>
        <p:nvSpPr>
          <p:cNvPr id="4" name="Rectangle 3">
            <a:extLst>
              <a:ext uri="{FF2B5EF4-FFF2-40B4-BE49-F238E27FC236}">
                <a16:creationId xmlns:a16="http://schemas.microsoft.com/office/drawing/2014/main" id="{F6DE4B69-C61E-2177-86FB-3DBFFD7B417F}"/>
              </a:ext>
            </a:extLst>
          </p:cNvPr>
          <p:cNvSpPr/>
          <p:nvPr/>
        </p:nvSpPr>
        <p:spPr>
          <a:xfrm>
            <a:off x="6204857" y="1268016"/>
            <a:ext cx="2654193" cy="21682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5" name="Rectangle: Folded Corner 4">
            <a:extLst>
              <a:ext uri="{FF2B5EF4-FFF2-40B4-BE49-F238E27FC236}">
                <a16:creationId xmlns:a16="http://schemas.microsoft.com/office/drawing/2014/main" id="{094D527E-8F50-6B52-871D-EA5D5EC18F44}"/>
              </a:ext>
            </a:extLst>
          </p:cNvPr>
          <p:cNvSpPr/>
          <p:nvPr/>
        </p:nvSpPr>
        <p:spPr>
          <a:xfrm>
            <a:off x="6393003" y="1581248"/>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r>
              <a:rPr lang="en-US" sz="1200" dirty="0"/>
              <a:t>2035 ban on petrol, diesel cars</a:t>
            </a:r>
          </a:p>
        </p:txBody>
      </p:sp>
      <p:sp>
        <p:nvSpPr>
          <p:cNvPr id="6" name="Rectangle: Folded Corner 5">
            <a:extLst>
              <a:ext uri="{FF2B5EF4-FFF2-40B4-BE49-F238E27FC236}">
                <a16:creationId xmlns:a16="http://schemas.microsoft.com/office/drawing/2014/main" id="{AE4165B3-5265-3B31-A408-1B52070D6A20}"/>
              </a:ext>
            </a:extLst>
          </p:cNvPr>
          <p:cNvSpPr/>
          <p:nvPr/>
        </p:nvSpPr>
        <p:spPr>
          <a:xfrm>
            <a:off x="7592739" y="1581248"/>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1200" dirty="0"/>
          </a:p>
          <a:p>
            <a:pPr algn="just"/>
            <a:r>
              <a:rPr lang="en-US" sz="1200" dirty="0"/>
              <a:t>China Considers Extending its EV Subsidies to 2023</a:t>
            </a:r>
          </a:p>
        </p:txBody>
      </p:sp>
      <p:sp>
        <p:nvSpPr>
          <p:cNvPr id="7" name="TextBox 6">
            <a:extLst>
              <a:ext uri="{FF2B5EF4-FFF2-40B4-BE49-F238E27FC236}">
                <a16:creationId xmlns:a16="http://schemas.microsoft.com/office/drawing/2014/main" id="{8682478E-102F-19DE-7086-DDB2FA024D6D}"/>
              </a:ext>
            </a:extLst>
          </p:cNvPr>
          <p:cNvSpPr txBox="1"/>
          <p:nvPr/>
        </p:nvSpPr>
        <p:spPr>
          <a:xfrm>
            <a:off x="6498678" y="2983339"/>
            <a:ext cx="2146040" cy="369332"/>
          </a:xfrm>
          <a:prstGeom prst="rect">
            <a:avLst/>
          </a:prstGeom>
          <a:noFill/>
        </p:spPr>
        <p:txBody>
          <a:bodyPr wrap="square" rtlCol="0">
            <a:spAutoFit/>
          </a:bodyPr>
          <a:lstStyle/>
          <a:p>
            <a:pPr algn="ctr"/>
            <a:r>
              <a:rPr lang="en-SG" dirty="0">
                <a:solidFill>
                  <a:srgbClr val="004282"/>
                </a:solidFill>
              </a:rPr>
              <a:t>News Articles</a:t>
            </a:r>
          </a:p>
        </p:txBody>
      </p:sp>
      <p:sp>
        <p:nvSpPr>
          <p:cNvPr id="8" name="TextBox 7">
            <a:extLst>
              <a:ext uri="{FF2B5EF4-FFF2-40B4-BE49-F238E27FC236}">
                <a16:creationId xmlns:a16="http://schemas.microsoft.com/office/drawing/2014/main" id="{A2B1A0F2-6975-0CE2-2DB5-A15E0B6D96EF}"/>
              </a:ext>
            </a:extLst>
          </p:cNvPr>
          <p:cNvSpPr txBox="1"/>
          <p:nvPr/>
        </p:nvSpPr>
        <p:spPr>
          <a:xfrm>
            <a:off x="5941218" y="1268016"/>
            <a:ext cx="3098953" cy="523220"/>
          </a:xfrm>
          <a:prstGeom prst="rect">
            <a:avLst/>
          </a:prstGeom>
          <a:noFill/>
        </p:spPr>
        <p:txBody>
          <a:bodyPr wrap="square" rtlCol="0">
            <a:spAutoFit/>
          </a:bodyPr>
          <a:lstStyle/>
          <a:p>
            <a:pPr algn="ctr"/>
            <a:r>
              <a:rPr lang="en-SG" sz="1400" b="1" i="1" dirty="0">
                <a:solidFill>
                  <a:schemeClr val="accent2"/>
                </a:solidFill>
              </a:rPr>
              <a:t>Negative (1)     –    Positive (5)</a:t>
            </a:r>
          </a:p>
          <a:p>
            <a:pPr algn="ctr"/>
            <a:endParaRPr lang="en-SG" sz="1400" b="1" i="1" dirty="0">
              <a:solidFill>
                <a:schemeClr val="accent2"/>
              </a:solidFill>
            </a:endParaRPr>
          </a:p>
        </p:txBody>
      </p:sp>
    </p:spTree>
    <p:extLst>
      <p:ext uri="{BB962C8B-B14F-4D97-AF65-F5344CB8AC3E}">
        <p14:creationId xmlns:p14="http://schemas.microsoft.com/office/powerpoint/2010/main" val="278062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2EA0EF8-DB37-9713-3666-17BA89B82673}"/>
              </a:ext>
            </a:extLst>
          </p:cNvPr>
          <p:cNvSpPr/>
          <p:nvPr/>
        </p:nvSpPr>
        <p:spPr>
          <a:xfrm>
            <a:off x="6535199" y="1418252"/>
            <a:ext cx="1980152" cy="28738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7" name="Rectangle 16">
            <a:extLst>
              <a:ext uri="{FF2B5EF4-FFF2-40B4-BE49-F238E27FC236}">
                <a16:creationId xmlns:a16="http://schemas.microsoft.com/office/drawing/2014/main" id="{8451E982-8721-97A1-C41A-D05731352864}"/>
              </a:ext>
            </a:extLst>
          </p:cNvPr>
          <p:cNvSpPr/>
          <p:nvPr/>
        </p:nvSpPr>
        <p:spPr>
          <a:xfrm>
            <a:off x="628650" y="1418253"/>
            <a:ext cx="1904243" cy="28738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6" name="Rectangle 15">
            <a:extLst>
              <a:ext uri="{FF2B5EF4-FFF2-40B4-BE49-F238E27FC236}">
                <a16:creationId xmlns:a16="http://schemas.microsoft.com/office/drawing/2014/main" id="{4253A1C1-ABEC-C222-485B-7D33955347AB}"/>
              </a:ext>
            </a:extLst>
          </p:cNvPr>
          <p:cNvSpPr/>
          <p:nvPr/>
        </p:nvSpPr>
        <p:spPr>
          <a:xfrm>
            <a:off x="2685953" y="1418253"/>
            <a:ext cx="3696186" cy="287382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2" name="Title 1">
            <a:extLst>
              <a:ext uri="{FF2B5EF4-FFF2-40B4-BE49-F238E27FC236}">
                <a16:creationId xmlns:a16="http://schemas.microsoft.com/office/drawing/2014/main" id="{3365402B-C267-7EEE-20EA-4A7EBE33AFD8}"/>
              </a:ext>
            </a:extLst>
          </p:cNvPr>
          <p:cNvSpPr>
            <a:spLocks noGrp="1"/>
          </p:cNvSpPr>
          <p:nvPr>
            <p:ph type="title"/>
          </p:nvPr>
        </p:nvSpPr>
        <p:spPr/>
        <p:txBody>
          <a:bodyPr/>
          <a:lstStyle/>
          <a:p>
            <a:r>
              <a:rPr lang="en-SG" dirty="0"/>
              <a:t>Overview</a:t>
            </a:r>
          </a:p>
        </p:txBody>
      </p:sp>
      <p:pic>
        <p:nvPicPr>
          <p:cNvPr id="14" name="Content Placeholder 13" descr="Network outline">
            <a:extLst>
              <a:ext uri="{FF2B5EF4-FFF2-40B4-BE49-F238E27FC236}">
                <a16:creationId xmlns:a16="http://schemas.microsoft.com/office/drawing/2014/main" id="{42EB088B-FF67-91A4-AB3C-7CBEB0445325}"/>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a:off x="6804400" y="1689472"/>
            <a:ext cx="1403674" cy="1403674"/>
          </a:xfrm>
        </p:spPr>
      </p:pic>
      <p:sp>
        <p:nvSpPr>
          <p:cNvPr id="4" name="Rectangle: Folded Corner 3">
            <a:extLst>
              <a:ext uri="{FF2B5EF4-FFF2-40B4-BE49-F238E27FC236}">
                <a16:creationId xmlns:a16="http://schemas.microsoft.com/office/drawing/2014/main" id="{AC028A11-12C3-76A6-72D7-DB20E78E4F5E}"/>
              </a:ext>
            </a:extLst>
          </p:cNvPr>
          <p:cNvSpPr/>
          <p:nvPr/>
        </p:nvSpPr>
        <p:spPr>
          <a:xfrm>
            <a:off x="830424" y="1789441"/>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The Tata </a:t>
            </a:r>
            <a:r>
              <a:rPr lang="en-US" sz="500" dirty="0" err="1"/>
              <a:t>Avinya</a:t>
            </a:r>
            <a:r>
              <a:rPr lang="en-US" sz="500" dirty="0"/>
              <a:t> concept car is unveiled during a global launch event in Mumbai, India, April 29, 2022. The first electric vehicles (EVs) built using its new platform should be on the road in 2025, Tata (TAMO.NS) said during an event in Mumbai where it unveiled a concept model. Tata is striving to position itself alongside global automakers that are investing billions of dollars to build EVs that meet stricter carbon reduction goals. Our </a:t>
            </a:r>
          </a:p>
          <a:p>
            <a:pPr algn="just"/>
            <a:r>
              <a:rPr lang="en-US" sz="500" dirty="0"/>
              <a:t>is to go global eventually…</a:t>
            </a:r>
          </a:p>
        </p:txBody>
      </p:sp>
      <p:sp>
        <p:nvSpPr>
          <p:cNvPr id="5" name="Rectangle: Folded Corner 4">
            <a:extLst>
              <a:ext uri="{FF2B5EF4-FFF2-40B4-BE49-F238E27FC236}">
                <a16:creationId xmlns:a16="http://schemas.microsoft.com/office/drawing/2014/main" id="{84AFBA78-046A-E46F-59F3-0C7272DE6E19}"/>
              </a:ext>
            </a:extLst>
          </p:cNvPr>
          <p:cNvSpPr/>
          <p:nvPr/>
        </p:nvSpPr>
        <p:spPr>
          <a:xfrm>
            <a:off x="1266582" y="1983408"/>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Fifteen countries have agreed to work together toward 100% zero-emission new truck and bus sales by 2040. Participants in this coordinated global effort agree that zero-emission trucks and buses are essential to reducing transport emissions, mitigating climate change, improving air quality, reducing the use of fossil fuels and energy costs. The Global Agreement on Zero-Emission Trucks and Buses builds on previous action and ambition from key government …</a:t>
            </a:r>
          </a:p>
        </p:txBody>
      </p:sp>
      <p:sp>
        <p:nvSpPr>
          <p:cNvPr id="6" name="TextBox 5">
            <a:extLst>
              <a:ext uri="{FF2B5EF4-FFF2-40B4-BE49-F238E27FC236}">
                <a16:creationId xmlns:a16="http://schemas.microsoft.com/office/drawing/2014/main" id="{40A5FCD7-D371-8370-7BCE-652720C9EBEB}"/>
              </a:ext>
            </a:extLst>
          </p:cNvPr>
          <p:cNvSpPr txBox="1"/>
          <p:nvPr/>
        </p:nvSpPr>
        <p:spPr>
          <a:xfrm>
            <a:off x="1013150" y="3374370"/>
            <a:ext cx="1073020" cy="646331"/>
          </a:xfrm>
          <a:prstGeom prst="rect">
            <a:avLst/>
          </a:prstGeom>
          <a:noFill/>
        </p:spPr>
        <p:txBody>
          <a:bodyPr wrap="square" rtlCol="0">
            <a:spAutoFit/>
          </a:bodyPr>
          <a:lstStyle/>
          <a:p>
            <a:pPr algn="ctr"/>
            <a:r>
              <a:rPr lang="en-SG" dirty="0">
                <a:solidFill>
                  <a:srgbClr val="004282"/>
                </a:solidFill>
              </a:rPr>
              <a:t>News Articles</a:t>
            </a:r>
          </a:p>
        </p:txBody>
      </p:sp>
      <p:sp>
        <p:nvSpPr>
          <p:cNvPr id="7" name="Rectangle: Rounded Corners 6">
            <a:extLst>
              <a:ext uri="{FF2B5EF4-FFF2-40B4-BE49-F238E27FC236}">
                <a16:creationId xmlns:a16="http://schemas.microsoft.com/office/drawing/2014/main" id="{F69D34D5-A36A-EE32-7A8E-6778D315FEF7}"/>
              </a:ext>
            </a:extLst>
          </p:cNvPr>
          <p:cNvSpPr/>
          <p:nvPr/>
        </p:nvSpPr>
        <p:spPr>
          <a:xfrm>
            <a:off x="2989113" y="1938729"/>
            <a:ext cx="1314451"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the chip crisis and the surge in Covid cases in some parts of the world</a:t>
            </a:r>
            <a:endParaRPr lang="en-SG" sz="900" dirty="0"/>
          </a:p>
        </p:txBody>
      </p:sp>
      <p:sp>
        <p:nvSpPr>
          <p:cNvPr id="9" name="Rectangle: Rounded Corners 8">
            <a:extLst>
              <a:ext uri="{FF2B5EF4-FFF2-40B4-BE49-F238E27FC236}">
                <a16:creationId xmlns:a16="http://schemas.microsoft.com/office/drawing/2014/main" id="{AAEF9951-2770-542A-EAE6-360D7B2EC835}"/>
              </a:ext>
            </a:extLst>
          </p:cNvPr>
          <p:cNvSpPr/>
          <p:nvPr/>
        </p:nvSpPr>
        <p:spPr>
          <a:xfrm>
            <a:off x="4677321" y="1938729"/>
            <a:ext cx="1399156"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Global car manufacturers like Toyota Motor Corp and Ford Motor Corp have decided to slash production sharply</a:t>
            </a:r>
            <a:endParaRPr lang="en-SG" sz="900" dirty="0"/>
          </a:p>
        </p:txBody>
      </p:sp>
      <p:sp>
        <p:nvSpPr>
          <p:cNvPr id="10" name="Arrow: Right 9">
            <a:extLst>
              <a:ext uri="{FF2B5EF4-FFF2-40B4-BE49-F238E27FC236}">
                <a16:creationId xmlns:a16="http://schemas.microsoft.com/office/drawing/2014/main" id="{B0145177-AA74-5D46-876A-F6FA3609F88C}"/>
              </a:ext>
            </a:extLst>
          </p:cNvPr>
          <p:cNvSpPr/>
          <p:nvPr/>
        </p:nvSpPr>
        <p:spPr>
          <a:xfrm>
            <a:off x="4387807" y="2358608"/>
            <a:ext cx="261257" cy="25192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207FE16-D622-A420-EAEB-7C29AEBD2572}"/>
              </a:ext>
            </a:extLst>
          </p:cNvPr>
          <p:cNvSpPr txBox="1"/>
          <p:nvPr/>
        </p:nvSpPr>
        <p:spPr>
          <a:xfrm>
            <a:off x="3885520" y="3387170"/>
            <a:ext cx="1314452" cy="646331"/>
          </a:xfrm>
          <a:prstGeom prst="rect">
            <a:avLst/>
          </a:prstGeom>
          <a:noFill/>
        </p:spPr>
        <p:txBody>
          <a:bodyPr wrap="square" rtlCol="0">
            <a:spAutoFit/>
          </a:bodyPr>
          <a:lstStyle/>
          <a:p>
            <a:pPr algn="ctr"/>
            <a:r>
              <a:rPr lang="en-SG" dirty="0">
                <a:solidFill>
                  <a:srgbClr val="004282"/>
                </a:solidFill>
              </a:rPr>
              <a:t>Causal Relations</a:t>
            </a:r>
          </a:p>
        </p:txBody>
      </p:sp>
      <p:sp>
        <p:nvSpPr>
          <p:cNvPr id="15" name="TextBox 14">
            <a:extLst>
              <a:ext uri="{FF2B5EF4-FFF2-40B4-BE49-F238E27FC236}">
                <a16:creationId xmlns:a16="http://schemas.microsoft.com/office/drawing/2014/main" id="{F8D0382D-867F-7BF4-6BA1-84CC67188B2B}"/>
              </a:ext>
            </a:extLst>
          </p:cNvPr>
          <p:cNvSpPr txBox="1"/>
          <p:nvPr/>
        </p:nvSpPr>
        <p:spPr>
          <a:xfrm>
            <a:off x="6622087" y="3387170"/>
            <a:ext cx="1864010" cy="646331"/>
          </a:xfrm>
          <a:prstGeom prst="rect">
            <a:avLst/>
          </a:prstGeom>
          <a:noFill/>
        </p:spPr>
        <p:txBody>
          <a:bodyPr wrap="square" rtlCol="0">
            <a:spAutoFit/>
          </a:bodyPr>
          <a:lstStyle/>
          <a:p>
            <a:pPr algn="ctr"/>
            <a:r>
              <a:rPr lang="en-SG" dirty="0">
                <a:solidFill>
                  <a:srgbClr val="004282"/>
                </a:solidFill>
              </a:rPr>
              <a:t>Causal Knowledge Graph</a:t>
            </a:r>
          </a:p>
        </p:txBody>
      </p:sp>
      <p:sp>
        <p:nvSpPr>
          <p:cNvPr id="19" name="TextBox 18">
            <a:extLst>
              <a:ext uri="{FF2B5EF4-FFF2-40B4-BE49-F238E27FC236}">
                <a16:creationId xmlns:a16="http://schemas.microsoft.com/office/drawing/2014/main" id="{A70D15ED-0C69-43DD-9FDE-931C94C265C9}"/>
              </a:ext>
            </a:extLst>
          </p:cNvPr>
          <p:cNvSpPr txBox="1"/>
          <p:nvPr/>
        </p:nvSpPr>
        <p:spPr>
          <a:xfrm>
            <a:off x="2646127" y="1644074"/>
            <a:ext cx="1314452" cy="307777"/>
          </a:xfrm>
          <a:prstGeom prst="rect">
            <a:avLst/>
          </a:prstGeom>
          <a:noFill/>
        </p:spPr>
        <p:txBody>
          <a:bodyPr wrap="square" rtlCol="0">
            <a:spAutoFit/>
          </a:bodyPr>
          <a:lstStyle/>
          <a:p>
            <a:pPr algn="ctr"/>
            <a:r>
              <a:rPr lang="en-SG" sz="1400" i="1" dirty="0"/>
              <a:t>Cause</a:t>
            </a:r>
          </a:p>
        </p:txBody>
      </p:sp>
      <p:sp>
        <p:nvSpPr>
          <p:cNvPr id="20" name="TextBox 19">
            <a:extLst>
              <a:ext uri="{FF2B5EF4-FFF2-40B4-BE49-F238E27FC236}">
                <a16:creationId xmlns:a16="http://schemas.microsoft.com/office/drawing/2014/main" id="{A7A33AC7-421A-DDD8-5852-2823234CEA55}"/>
              </a:ext>
            </a:extLst>
          </p:cNvPr>
          <p:cNvSpPr txBox="1"/>
          <p:nvPr/>
        </p:nvSpPr>
        <p:spPr>
          <a:xfrm>
            <a:off x="4363130" y="1630216"/>
            <a:ext cx="1314452" cy="307777"/>
          </a:xfrm>
          <a:prstGeom prst="rect">
            <a:avLst/>
          </a:prstGeom>
          <a:noFill/>
        </p:spPr>
        <p:txBody>
          <a:bodyPr wrap="square" rtlCol="0">
            <a:spAutoFit/>
          </a:bodyPr>
          <a:lstStyle/>
          <a:p>
            <a:pPr algn="ctr"/>
            <a:r>
              <a:rPr lang="en-SG" sz="1400" i="1" dirty="0"/>
              <a:t>Effect</a:t>
            </a:r>
          </a:p>
        </p:txBody>
      </p:sp>
    </p:spTree>
    <p:extLst>
      <p:ext uri="{BB962C8B-B14F-4D97-AF65-F5344CB8AC3E}">
        <p14:creationId xmlns:p14="http://schemas.microsoft.com/office/powerpoint/2010/main" val="3933197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2EA0EF8-DB37-9713-3666-17BA89B82673}"/>
              </a:ext>
            </a:extLst>
          </p:cNvPr>
          <p:cNvSpPr/>
          <p:nvPr/>
        </p:nvSpPr>
        <p:spPr>
          <a:xfrm>
            <a:off x="6535200" y="1134835"/>
            <a:ext cx="1980152" cy="21682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7" name="Rectangle 16">
            <a:extLst>
              <a:ext uri="{FF2B5EF4-FFF2-40B4-BE49-F238E27FC236}">
                <a16:creationId xmlns:a16="http://schemas.microsoft.com/office/drawing/2014/main" id="{8451E982-8721-97A1-C41A-D05731352864}"/>
              </a:ext>
            </a:extLst>
          </p:cNvPr>
          <p:cNvSpPr/>
          <p:nvPr/>
        </p:nvSpPr>
        <p:spPr>
          <a:xfrm>
            <a:off x="628651" y="1134836"/>
            <a:ext cx="1904243" cy="21682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6" name="Rectangle 15">
            <a:extLst>
              <a:ext uri="{FF2B5EF4-FFF2-40B4-BE49-F238E27FC236}">
                <a16:creationId xmlns:a16="http://schemas.microsoft.com/office/drawing/2014/main" id="{4253A1C1-ABEC-C222-485B-7D33955347AB}"/>
              </a:ext>
            </a:extLst>
          </p:cNvPr>
          <p:cNvSpPr/>
          <p:nvPr/>
        </p:nvSpPr>
        <p:spPr>
          <a:xfrm>
            <a:off x="2685954" y="1134836"/>
            <a:ext cx="3696186" cy="21682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2" name="Title 1">
            <a:extLst>
              <a:ext uri="{FF2B5EF4-FFF2-40B4-BE49-F238E27FC236}">
                <a16:creationId xmlns:a16="http://schemas.microsoft.com/office/drawing/2014/main" id="{3365402B-C267-7EEE-20EA-4A7EBE33AFD8}"/>
              </a:ext>
            </a:extLst>
          </p:cNvPr>
          <p:cNvSpPr>
            <a:spLocks noGrp="1"/>
          </p:cNvSpPr>
          <p:nvPr>
            <p:ph type="title"/>
          </p:nvPr>
        </p:nvSpPr>
        <p:spPr/>
        <p:txBody>
          <a:bodyPr/>
          <a:lstStyle/>
          <a:p>
            <a:r>
              <a:rPr lang="en-SG" dirty="0"/>
              <a:t>Overview</a:t>
            </a:r>
          </a:p>
        </p:txBody>
      </p:sp>
      <p:pic>
        <p:nvPicPr>
          <p:cNvPr id="14" name="Content Placeholder 13" descr="Network outline">
            <a:extLst>
              <a:ext uri="{FF2B5EF4-FFF2-40B4-BE49-F238E27FC236}">
                <a16:creationId xmlns:a16="http://schemas.microsoft.com/office/drawing/2014/main" id="{42EB088B-FF67-91A4-AB3C-7CBEB0445325}"/>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804401" y="1154132"/>
            <a:ext cx="1403674" cy="1403674"/>
          </a:xfrm>
        </p:spPr>
      </p:pic>
      <p:sp>
        <p:nvSpPr>
          <p:cNvPr id="4" name="Rectangle: Folded Corner 3">
            <a:extLst>
              <a:ext uri="{FF2B5EF4-FFF2-40B4-BE49-F238E27FC236}">
                <a16:creationId xmlns:a16="http://schemas.microsoft.com/office/drawing/2014/main" id="{AC028A11-12C3-76A6-72D7-DB20E78E4F5E}"/>
              </a:ext>
            </a:extLst>
          </p:cNvPr>
          <p:cNvSpPr/>
          <p:nvPr/>
        </p:nvSpPr>
        <p:spPr>
          <a:xfrm>
            <a:off x="830425" y="1254101"/>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The Tata </a:t>
            </a:r>
            <a:r>
              <a:rPr lang="en-US" sz="500" dirty="0" err="1"/>
              <a:t>Avinya</a:t>
            </a:r>
            <a:r>
              <a:rPr lang="en-US" sz="500" dirty="0"/>
              <a:t> concept car is unveiled during a global launch event in Mumbai, India, April 29, 2022. The first electric vehicles (EVs) built using its new platform should be on the road in 2025, Tata (TAMO.NS) said during an event in Mumbai where it unveiled a concept model. Tata is striving to position itself alongside global automakers that are investing billions of dollars to build EVs that meet stricter carbon reduction goals. Our </a:t>
            </a:r>
          </a:p>
          <a:p>
            <a:pPr algn="just"/>
            <a:r>
              <a:rPr lang="en-US" sz="500" dirty="0"/>
              <a:t>is to go global eventually…</a:t>
            </a:r>
          </a:p>
        </p:txBody>
      </p:sp>
      <p:sp>
        <p:nvSpPr>
          <p:cNvPr id="5" name="Rectangle: Folded Corner 4">
            <a:extLst>
              <a:ext uri="{FF2B5EF4-FFF2-40B4-BE49-F238E27FC236}">
                <a16:creationId xmlns:a16="http://schemas.microsoft.com/office/drawing/2014/main" id="{84AFBA78-046A-E46F-59F3-0C7272DE6E19}"/>
              </a:ext>
            </a:extLst>
          </p:cNvPr>
          <p:cNvSpPr/>
          <p:nvPr/>
        </p:nvSpPr>
        <p:spPr>
          <a:xfrm>
            <a:off x="1266583" y="1448068"/>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Fifteen countries have agreed to work together toward 100% zero-emission new truck and bus sales by 2040. Participants in this coordinated global effort agree that zero-emission trucks and buses are essential to reducing transport emissions, mitigating climate change, improving air quality, reducing the use of fossil fuels and energy costs. The Global Agreement on Zero-Emission Trucks and Buses builds on previous action and ambition from key government …</a:t>
            </a:r>
          </a:p>
        </p:txBody>
      </p:sp>
      <p:sp>
        <p:nvSpPr>
          <p:cNvPr id="6" name="TextBox 5">
            <a:extLst>
              <a:ext uri="{FF2B5EF4-FFF2-40B4-BE49-F238E27FC236}">
                <a16:creationId xmlns:a16="http://schemas.microsoft.com/office/drawing/2014/main" id="{40A5FCD7-D371-8370-7BCE-652720C9EBEB}"/>
              </a:ext>
            </a:extLst>
          </p:cNvPr>
          <p:cNvSpPr txBox="1"/>
          <p:nvPr/>
        </p:nvSpPr>
        <p:spPr>
          <a:xfrm>
            <a:off x="1013151" y="2615095"/>
            <a:ext cx="1073020" cy="646331"/>
          </a:xfrm>
          <a:prstGeom prst="rect">
            <a:avLst/>
          </a:prstGeom>
          <a:noFill/>
        </p:spPr>
        <p:txBody>
          <a:bodyPr wrap="square" rtlCol="0">
            <a:spAutoFit/>
          </a:bodyPr>
          <a:lstStyle/>
          <a:p>
            <a:pPr algn="ctr"/>
            <a:r>
              <a:rPr lang="en-SG" dirty="0">
                <a:solidFill>
                  <a:srgbClr val="004282"/>
                </a:solidFill>
              </a:rPr>
              <a:t>News Articles</a:t>
            </a:r>
          </a:p>
        </p:txBody>
      </p:sp>
      <p:sp>
        <p:nvSpPr>
          <p:cNvPr id="7" name="Rectangle: Rounded Corners 6">
            <a:extLst>
              <a:ext uri="{FF2B5EF4-FFF2-40B4-BE49-F238E27FC236}">
                <a16:creationId xmlns:a16="http://schemas.microsoft.com/office/drawing/2014/main" id="{F69D34D5-A36A-EE32-7A8E-6778D315FEF7}"/>
              </a:ext>
            </a:extLst>
          </p:cNvPr>
          <p:cNvSpPr/>
          <p:nvPr/>
        </p:nvSpPr>
        <p:spPr>
          <a:xfrm>
            <a:off x="2989114" y="1450042"/>
            <a:ext cx="1314451"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the chip crisis and the surge in Covid cases in some parts of the world</a:t>
            </a:r>
            <a:endParaRPr lang="en-SG" sz="900" dirty="0"/>
          </a:p>
        </p:txBody>
      </p:sp>
      <p:sp>
        <p:nvSpPr>
          <p:cNvPr id="9" name="Rectangle: Rounded Corners 8">
            <a:extLst>
              <a:ext uri="{FF2B5EF4-FFF2-40B4-BE49-F238E27FC236}">
                <a16:creationId xmlns:a16="http://schemas.microsoft.com/office/drawing/2014/main" id="{AAEF9951-2770-542A-EAE6-360D7B2EC835}"/>
              </a:ext>
            </a:extLst>
          </p:cNvPr>
          <p:cNvSpPr/>
          <p:nvPr/>
        </p:nvSpPr>
        <p:spPr>
          <a:xfrm>
            <a:off x="4677322" y="1450042"/>
            <a:ext cx="1399156"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Global car manufacturers like Toyota Motor Corp and Ford Motor Corp have decided to slash production sharply</a:t>
            </a:r>
            <a:endParaRPr lang="en-SG" sz="900" dirty="0"/>
          </a:p>
        </p:txBody>
      </p:sp>
      <p:sp>
        <p:nvSpPr>
          <p:cNvPr id="10" name="Arrow: Right 9">
            <a:extLst>
              <a:ext uri="{FF2B5EF4-FFF2-40B4-BE49-F238E27FC236}">
                <a16:creationId xmlns:a16="http://schemas.microsoft.com/office/drawing/2014/main" id="{B0145177-AA74-5D46-876A-F6FA3609F88C}"/>
              </a:ext>
            </a:extLst>
          </p:cNvPr>
          <p:cNvSpPr/>
          <p:nvPr/>
        </p:nvSpPr>
        <p:spPr>
          <a:xfrm>
            <a:off x="4387808" y="1869921"/>
            <a:ext cx="261257" cy="25192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207FE16-D622-A420-EAEB-7C29AEBD2572}"/>
              </a:ext>
            </a:extLst>
          </p:cNvPr>
          <p:cNvSpPr txBox="1"/>
          <p:nvPr/>
        </p:nvSpPr>
        <p:spPr>
          <a:xfrm>
            <a:off x="3885521" y="2627895"/>
            <a:ext cx="1314452" cy="646331"/>
          </a:xfrm>
          <a:prstGeom prst="rect">
            <a:avLst/>
          </a:prstGeom>
          <a:noFill/>
        </p:spPr>
        <p:txBody>
          <a:bodyPr wrap="square" rtlCol="0">
            <a:spAutoFit/>
          </a:bodyPr>
          <a:lstStyle/>
          <a:p>
            <a:pPr algn="ctr"/>
            <a:r>
              <a:rPr lang="en-SG" dirty="0">
                <a:solidFill>
                  <a:srgbClr val="004282"/>
                </a:solidFill>
              </a:rPr>
              <a:t>Causal Relations</a:t>
            </a:r>
          </a:p>
        </p:txBody>
      </p:sp>
      <p:sp>
        <p:nvSpPr>
          <p:cNvPr id="15" name="TextBox 14">
            <a:extLst>
              <a:ext uri="{FF2B5EF4-FFF2-40B4-BE49-F238E27FC236}">
                <a16:creationId xmlns:a16="http://schemas.microsoft.com/office/drawing/2014/main" id="{F8D0382D-867F-7BF4-6BA1-84CC67188B2B}"/>
              </a:ext>
            </a:extLst>
          </p:cNvPr>
          <p:cNvSpPr txBox="1"/>
          <p:nvPr/>
        </p:nvSpPr>
        <p:spPr>
          <a:xfrm>
            <a:off x="6622088" y="2627895"/>
            <a:ext cx="1864010" cy="646331"/>
          </a:xfrm>
          <a:prstGeom prst="rect">
            <a:avLst/>
          </a:prstGeom>
          <a:noFill/>
        </p:spPr>
        <p:txBody>
          <a:bodyPr wrap="square" rtlCol="0">
            <a:spAutoFit/>
          </a:bodyPr>
          <a:lstStyle/>
          <a:p>
            <a:pPr algn="ctr"/>
            <a:r>
              <a:rPr lang="en-SG" dirty="0">
                <a:solidFill>
                  <a:srgbClr val="004282"/>
                </a:solidFill>
              </a:rPr>
              <a:t>Causal Knowledge Graph</a:t>
            </a:r>
          </a:p>
        </p:txBody>
      </p:sp>
      <p:sp>
        <p:nvSpPr>
          <p:cNvPr id="19" name="TextBox 18">
            <a:extLst>
              <a:ext uri="{FF2B5EF4-FFF2-40B4-BE49-F238E27FC236}">
                <a16:creationId xmlns:a16="http://schemas.microsoft.com/office/drawing/2014/main" id="{A70D15ED-0C69-43DD-9FDE-931C94C265C9}"/>
              </a:ext>
            </a:extLst>
          </p:cNvPr>
          <p:cNvSpPr txBox="1"/>
          <p:nvPr/>
        </p:nvSpPr>
        <p:spPr>
          <a:xfrm>
            <a:off x="2646128" y="1155387"/>
            <a:ext cx="1314452" cy="307777"/>
          </a:xfrm>
          <a:prstGeom prst="rect">
            <a:avLst/>
          </a:prstGeom>
          <a:noFill/>
        </p:spPr>
        <p:txBody>
          <a:bodyPr wrap="square" rtlCol="0">
            <a:spAutoFit/>
          </a:bodyPr>
          <a:lstStyle/>
          <a:p>
            <a:pPr algn="ctr"/>
            <a:r>
              <a:rPr lang="en-SG" sz="1400" i="1" dirty="0"/>
              <a:t>Cause</a:t>
            </a:r>
          </a:p>
        </p:txBody>
      </p:sp>
      <p:sp>
        <p:nvSpPr>
          <p:cNvPr id="20" name="TextBox 19">
            <a:extLst>
              <a:ext uri="{FF2B5EF4-FFF2-40B4-BE49-F238E27FC236}">
                <a16:creationId xmlns:a16="http://schemas.microsoft.com/office/drawing/2014/main" id="{A7A33AC7-421A-DDD8-5852-2823234CEA55}"/>
              </a:ext>
            </a:extLst>
          </p:cNvPr>
          <p:cNvSpPr txBox="1"/>
          <p:nvPr/>
        </p:nvSpPr>
        <p:spPr>
          <a:xfrm>
            <a:off x="4363131" y="1141529"/>
            <a:ext cx="1314452" cy="307777"/>
          </a:xfrm>
          <a:prstGeom prst="rect">
            <a:avLst/>
          </a:prstGeom>
          <a:noFill/>
        </p:spPr>
        <p:txBody>
          <a:bodyPr wrap="square" rtlCol="0">
            <a:spAutoFit/>
          </a:bodyPr>
          <a:lstStyle/>
          <a:p>
            <a:pPr algn="ctr"/>
            <a:r>
              <a:rPr lang="en-SG" sz="1400" i="1" dirty="0"/>
              <a:t>Effect</a:t>
            </a:r>
          </a:p>
        </p:txBody>
      </p:sp>
      <p:grpSp>
        <p:nvGrpSpPr>
          <p:cNvPr id="8" name="Group 7">
            <a:extLst>
              <a:ext uri="{FF2B5EF4-FFF2-40B4-BE49-F238E27FC236}">
                <a16:creationId xmlns:a16="http://schemas.microsoft.com/office/drawing/2014/main" id="{00894620-2178-C437-73CF-7C786456F3EB}"/>
              </a:ext>
            </a:extLst>
          </p:cNvPr>
          <p:cNvGrpSpPr/>
          <p:nvPr/>
        </p:nvGrpSpPr>
        <p:grpSpPr>
          <a:xfrm>
            <a:off x="3758008" y="3612646"/>
            <a:ext cx="1782113" cy="1002774"/>
            <a:chOff x="2605785" y="764932"/>
            <a:chExt cx="1782113" cy="1469870"/>
          </a:xfrm>
        </p:grpSpPr>
        <p:sp>
          <p:nvSpPr>
            <p:cNvPr id="12" name="Rectangle: Rounded Corners 11">
              <a:extLst>
                <a:ext uri="{FF2B5EF4-FFF2-40B4-BE49-F238E27FC236}">
                  <a16:creationId xmlns:a16="http://schemas.microsoft.com/office/drawing/2014/main" id="{E61DA5FB-DEB0-0207-007F-0D93DFB12277}"/>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25A71FF0-95F2-01ED-6004-007340BE1CB8}"/>
                </a:ext>
              </a:extLst>
            </p:cNvPr>
            <p:cNvSpPr txBox="1"/>
            <p:nvPr/>
          </p:nvSpPr>
          <p:spPr>
            <a:xfrm>
              <a:off x="2639611" y="798758"/>
              <a:ext cx="1714461" cy="10872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6613 relations from 6876 sentences</a:t>
              </a:r>
            </a:p>
          </p:txBody>
        </p:sp>
      </p:grpSp>
      <p:grpSp>
        <p:nvGrpSpPr>
          <p:cNvPr id="21" name="Group 20">
            <a:extLst>
              <a:ext uri="{FF2B5EF4-FFF2-40B4-BE49-F238E27FC236}">
                <a16:creationId xmlns:a16="http://schemas.microsoft.com/office/drawing/2014/main" id="{200F4B01-1806-0E62-7E5E-0661627A92C1}"/>
              </a:ext>
            </a:extLst>
          </p:cNvPr>
          <p:cNvGrpSpPr/>
          <p:nvPr/>
        </p:nvGrpSpPr>
        <p:grpSpPr>
          <a:xfrm>
            <a:off x="732120" y="3612646"/>
            <a:ext cx="1782113" cy="1002774"/>
            <a:chOff x="2605785" y="764932"/>
            <a:chExt cx="1782113" cy="1469870"/>
          </a:xfrm>
        </p:grpSpPr>
        <p:sp>
          <p:nvSpPr>
            <p:cNvPr id="22" name="Rectangle: Rounded Corners 21">
              <a:extLst>
                <a:ext uri="{FF2B5EF4-FFF2-40B4-BE49-F238E27FC236}">
                  <a16:creationId xmlns:a16="http://schemas.microsoft.com/office/drawing/2014/main" id="{DC0AA368-65A6-DF8C-EF51-59ED06ABE5F3}"/>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Rounded Corners 4">
              <a:extLst>
                <a:ext uri="{FF2B5EF4-FFF2-40B4-BE49-F238E27FC236}">
                  <a16:creationId xmlns:a16="http://schemas.microsoft.com/office/drawing/2014/main" id="{E5F3F46C-0069-28FA-0D51-0178F9CB1033}"/>
                </a:ext>
              </a:extLst>
            </p:cNvPr>
            <p:cNvSpPr txBox="1"/>
            <p:nvPr/>
          </p:nvSpPr>
          <p:spPr>
            <a:xfrm>
              <a:off x="2639611" y="798758"/>
              <a:ext cx="1714461" cy="10872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6384 articles</a:t>
              </a:r>
              <a:endParaRPr lang="en-SG" sz="1900" kern="1200" dirty="0"/>
            </a:p>
            <a:p>
              <a:pPr marL="171450" lvl="1" indent="-171450" algn="l" defTabSz="844550">
                <a:lnSpc>
                  <a:spcPct val="90000"/>
                </a:lnSpc>
                <a:spcBef>
                  <a:spcPct val="0"/>
                </a:spcBef>
                <a:spcAft>
                  <a:spcPct val="15000"/>
                </a:spcAft>
                <a:buChar char="•"/>
              </a:pPr>
              <a:r>
                <a:rPr lang="en-US" sz="1900" kern="1200" dirty="0">
                  <a:sym typeface="Wingdings" panose="05000000000000000000" pitchFamily="2" charset="2"/>
                </a:rPr>
                <a:t>62,151 sentences</a:t>
              </a:r>
              <a:endParaRPr lang="en-SG" sz="1900" kern="1200" dirty="0"/>
            </a:p>
          </p:txBody>
        </p:sp>
      </p:grpSp>
      <p:grpSp>
        <p:nvGrpSpPr>
          <p:cNvPr id="24" name="Group 23">
            <a:extLst>
              <a:ext uri="{FF2B5EF4-FFF2-40B4-BE49-F238E27FC236}">
                <a16:creationId xmlns:a16="http://schemas.microsoft.com/office/drawing/2014/main" id="{902E0D83-838C-7C5B-842B-867E5EC11461}"/>
              </a:ext>
            </a:extLst>
          </p:cNvPr>
          <p:cNvGrpSpPr/>
          <p:nvPr/>
        </p:nvGrpSpPr>
        <p:grpSpPr>
          <a:xfrm>
            <a:off x="6663036" y="3612646"/>
            <a:ext cx="1782113" cy="1002774"/>
            <a:chOff x="2605785" y="764932"/>
            <a:chExt cx="1782113" cy="1469870"/>
          </a:xfrm>
        </p:grpSpPr>
        <p:sp>
          <p:nvSpPr>
            <p:cNvPr id="25" name="Rectangle: Rounded Corners 24">
              <a:extLst>
                <a:ext uri="{FF2B5EF4-FFF2-40B4-BE49-F238E27FC236}">
                  <a16:creationId xmlns:a16="http://schemas.microsoft.com/office/drawing/2014/main" id="{7278724D-F3DA-FA71-55C4-B6B61B10DB24}"/>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Rounded Corners 4">
              <a:extLst>
                <a:ext uri="{FF2B5EF4-FFF2-40B4-BE49-F238E27FC236}">
                  <a16:creationId xmlns:a16="http://schemas.microsoft.com/office/drawing/2014/main" id="{0C538B9D-0371-6CCC-5767-89AF239F8B5A}"/>
                </a:ext>
              </a:extLst>
            </p:cNvPr>
            <p:cNvSpPr txBox="1"/>
            <p:nvPr/>
          </p:nvSpPr>
          <p:spPr>
            <a:xfrm>
              <a:off x="2639611" y="798758"/>
              <a:ext cx="1714461" cy="10872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5943 relations</a:t>
              </a:r>
            </a:p>
            <a:p>
              <a:pPr marL="171450" lvl="1" indent="-171450" algn="l" defTabSz="844550">
                <a:lnSpc>
                  <a:spcPct val="90000"/>
                </a:lnSpc>
                <a:spcBef>
                  <a:spcPct val="0"/>
                </a:spcBef>
                <a:spcAft>
                  <a:spcPct val="15000"/>
                </a:spcAft>
                <a:buChar char="•"/>
              </a:pPr>
              <a:r>
                <a:rPr lang="en-US" sz="1900" kern="1200" dirty="0"/>
                <a:t>3836 nodes</a:t>
              </a:r>
            </a:p>
          </p:txBody>
        </p:sp>
      </p:grpSp>
      <p:sp>
        <p:nvSpPr>
          <p:cNvPr id="29" name="Arrow: Right 28">
            <a:extLst>
              <a:ext uri="{FF2B5EF4-FFF2-40B4-BE49-F238E27FC236}">
                <a16:creationId xmlns:a16="http://schemas.microsoft.com/office/drawing/2014/main" id="{BB6825C5-9F80-BF79-FA5B-9B1F6CEF1565}"/>
              </a:ext>
            </a:extLst>
          </p:cNvPr>
          <p:cNvSpPr/>
          <p:nvPr/>
        </p:nvSpPr>
        <p:spPr>
          <a:xfrm>
            <a:off x="2946502" y="392859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Right 29">
            <a:extLst>
              <a:ext uri="{FF2B5EF4-FFF2-40B4-BE49-F238E27FC236}">
                <a16:creationId xmlns:a16="http://schemas.microsoft.com/office/drawing/2014/main" id="{879446AD-B707-8522-D7AB-74A92BFC15F8}"/>
              </a:ext>
            </a:extLst>
          </p:cNvPr>
          <p:cNvSpPr/>
          <p:nvPr/>
        </p:nvSpPr>
        <p:spPr>
          <a:xfrm>
            <a:off x="5911960" y="392859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C24A8EF5-10B2-206C-2140-64CBC347DD43}"/>
              </a:ext>
            </a:extLst>
          </p:cNvPr>
          <p:cNvSpPr txBox="1"/>
          <p:nvPr/>
        </p:nvSpPr>
        <p:spPr>
          <a:xfrm>
            <a:off x="2443556" y="4490037"/>
            <a:ext cx="1314452" cy="369332"/>
          </a:xfrm>
          <a:prstGeom prst="rect">
            <a:avLst/>
          </a:prstGeom>
          <a:noFill/>
        </p:spPr>
        <p:txBody>
          <a:bodyPr wrap="square" rtlCol="0">
            <a:spAutoFit/>
          </a:bodyPr>
          <a:lstStyle/>
          <a:p>
            <a:pPr algn="ctr"/>
            <a:r>
              <a:rPr lang="en-SG" b="1" i="1" dirty="0">
                <a:solidFill>
                  <a:srgbClr val="004282"/>
                </a:solidFill>
              </a:rPr>
              <a:t>Extraction</a:t>
            </a:r>
          </a:p>
        </p:txBody>
      </p:sp>
      <p:sp>
        <p:nvSpPr>
          <p:cNvPr id="32" name="TextBox 31">
            <a:extLst>
              <a:ext uri="{FF2B5EF4-FFF2-40B4-BE49-F238E27FC236}">
                <a16:creationId xmlns:a16="http://schemas.microsoft.com/office/drawing/2014/main" id="{DB89441E-AB26-FAE8-DB2C-4E7C64BFF280}"/>
              </a:ext>
            </a:extLst>
          </p:cNvPr>
          <p:cNvSpPr txBox="1"/>
          <p:nvPr/>
        </p:nvSpPr>
        <p:spPr>
          <a:xfrm>
            <a:off x="5210523" y="4351538"/>
            <a:ext cx="1782112" cy="646331"/>
          </a:xfrm>
          <a:prstGeom prst="rect">
            <a:avLst/>
          </a:prstGeom>
          <a:noFill/>
        </p:spPr>
        <p:txBody>
          <a:bodyPr wrap="square" rtlCol="0">
            <a:spAutoFit/>
          </a:bodyPr>
          <a:lstStyle/>
          <a:p>
            <a:pPr algn="ctr"/>
            <a:r>
              <a:rPr lang="en-SG" b="1" i="1" dirty="0">
                <a:solidFill>
                  <a:srgbClr val="004282"/>
                </a:solidFill>
              </a:rPr>
              <a:t>Clustering &amp; Representation</a:t>
            </a:r>
          </a:p>
        </p:txBody>
      </p:sp>
      <p:sp>
        <p:nvSpPr>
          <p:cNvPr id="33" name="Rectangle 32">
            <a:extLst>
              <a:ext uri="{FF2B5EF4-FFF2-40B4-BE49-F238E27FC236}">
                <a16:creationId xmlns:a16="http://schemas.microsoft.com/office/drawing/2014/main" id="{B0E529B8-8D62-91B5-8FF5-FEFAB9E1C51D}"/>
              </a:ext>
            </a:extLst>
          </p:cNvPr>
          <p:cNvSpPr/>
          <p:nvPr/>
        </p:nvSpPr>
        <p:spPr>
          <a:xfrm>
            <a:off x="2196316" y="4317211"/>
            <a:ext cx="1891292" cy="646331"/>
          </a:xfrm>
          <a:prstGeom prst="rect">
            <a:avLst/>
          </a:prstGeom>
          <a:noFill/>
          <a:ln w="19050">
            <a:solidFill>
              <a:srgbClr val="ED7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94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6" grpId="0" animBg="1"/>
      <p:bldP spid="7" grpId="0" animBg="1"/>
      <p:bldP spid="9" grpId="0" animBg="1"/>
      <p:bldP spid="10" grpId="0" animBg="1"/>
      <p:bldP spid="11" grpId="0"/>
      <p:bldP spid="15" grpId="0"/>
      <p:bldP spid="19" grpId="0"/>
      <p:bldP spid="20" grpId="0"/>
      <p:bldP spid="29" grpId="0" animBg="1"/>
      <p:bldP spid="30" grpId="0" animBg="1"/>
      <p:bldP spid="31" grpId="0"/>
      <p:bldP spid="32" grpId="0"/>
      <p:bldP spid="3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5FF7-8FC2-A47A-ECF5-52D5DDCBB4BF}"/>
              </a:ext>
            </a:extLst>
          </p:cNvPr>
          <p:cNvSpPr>
            <a:spLocks noGrp="1"/>
          </p:cNvSpPr>
          <p:nvPr>
            <p:ph type="title"/>
          </p:nvPr>
        </p:nvSpPr>
        <p:spPr/>
        <p:txBody>
          <a:bodyPr/>
          <a:lstStyle/>
          <a:p>
            <a:r>
              <a:rPr lang="en-SG" dirty="0"/>
              <a:t>Extraction</a:t>
            </a:r>
          </a:p>
        </p:txBody>
      </p:sp>
      <p:sp>
        <p:nvSpPr>
          <p:cNvPr id="6" name="Content Placeholder 2">
            <a:extLst>
              <a:ext uri="{FF2B5EF4-FFF2-40B4-BE49-F238E27FC236}">
                <a16:creationId xmlns:a16="http://schemas.microsoft.com/office/drawing/2014/main" id="{7C6C276C-ABD3-0D76-02CF-B2372C4910ED}"/>
              </a:ext>
            </a:extLst>
          </p:cNvPr>
          <p:cNvSpPr>
            <a:spLocks noGrp="1"/>
          </p:cNvSpPr>
          <p:nvPr>
            <p:ph idx="1"/>
          </p:nvPr>
        </p:nvSpPr>
        <p:spPr>
          <a:xfrm>
            <a:off x="628651" y="1369219"/>
            <a:ext cx="7886700" cy="1333382"/>
          </a:xfrm>
        </p:spPr>
        <p:txBody>
          <a:bodyPr>
            <a:normAutofit/>
          </a:bodyPr>
          <a:lstStyle/>
          <a:p>
            <a:pPr marL="457200" lvl="0" indent="-457200">
              <a:lnSpc>
                <a:spcPct val="105000"/>
              </a:lnSpc>
              <a:buAutoNum type="arabicPeriod"/>
            </a:pPr>
            <a:r>
              <a:rPr lang="en-SG" dirty="0">
                <a:effectLst/>
                <a:latin typeface="Arial" panose="020B0604020202020204" pitchFamily="34" charset="0"/>
                <a:ea typeface="Times New Roman" panose="02020603050405020304" pitchFamily="18" charset="0"/>
                <a:cs typeface="Arial" panose="020B0604020202020204" pitchFamily="34" charset="0"/>
              </a:rPr>
              <a:t>Pattern-based (</a:t>
            </a:r>
            <a:r>
              <a:rPr lang="en-SG" u="sng" dirty="0">
                <a:solidFill>
                  <a:srgbClr val="0000FF"/>
                </a:solidFill>
                <a:latin typeface="Arial" panose="020B0604020202020204" pitchFamily="34" charset="0"/>
                <a:ea typeface="Times New Roman" panose="02020603050405020304" pitchFamily="18" charset="0"/>
                <a:cs typeface="Arial" panose="020B0604020202020204" pitchFamily="34" charset="0"/>
              </a:rPr>
              <a:t>CauseNet</a:t>
            </a:r>
            <a:r>
              <a:rPr lang="en-SG" dirty="0">
                <a:effectLst/>
                <a:latin typeface="Arial" panose="020B0604020202020204" pitchFamily="34" charset="0"/>
                <a:ea typeface="Times New Roman" panose="02020603050405020304" pitchFamily="18" charset="0"/>
                <a:cs typeface="Arial" panose="020B0604020202020204" pitchFamily="34" charset="0"/>
              </a:rPr>
              <a:t> - </a:t>
            </a:r>
            <a:r>
              <a:rPr lang="en-SG" dirty="0" err="1">
                <a:effectLst/>
                <a:latin typeface="Arial" panose="020B0604020202020204" pitchFamily="34" charset="0"/>
                <a:ea typeface="Times New Roman" panose="02020603050405020304" pitchFamily="18" charset="0"/>
                <a:cs typeface="Arial" panose="020B0604020202020204" pitchFamily="34" charset="0"/>
              </a:rPr>
              <a:t>Heindorf</a:t>
            </a:r>
            <a:r>
              <a:rPr lang="en-SG" dirty="0">
                <a:effectLst/>
                <a:latin typeface="Arial" panose="020B0604020202020204" pitchFamily="34" charset="0"/>
                <a:ea typeface="Times New Roman" panose="02020603050405020304" pitchFamily="18" charset="0"/>
                <a:cs typeface="Arial" panose="020B0604020202020204" pitchFamily="34" charset="0"/>
              </a:rPr>
              <a:t> et al., 2020)</a:t>
            </a:r>
          </a:p>
          <a:p>
            <a:pPr lvl="1">
              <a:lnSpc>
                <a:spcPct val="105000"/>
              </a:lnSpc>
            </a:pPr>
            <a:r>
              <a:rPr lang="en-SG" dirty="0">
                <a:latin typeface="Arial" panose="020B0604020202020204" pitchFamily="34" charset="0"/>
                <a:ea typeface="DengXian" panose="02010600030101010101" pitchFamily="2" charset="-122"/>
                <a:cs typeface="Arial" panose="020B0604020202020204" pitchFamily="34" charset="0"/>
              </a:rPr>
              <a:t>Identify shortest dependency path between two nouns</a:t>
            </a:r>
          </a:p>
          <a:p>
            <a:pPr lvl="1">
              <a:lnSpc>
                <a:spcPct val="105000"/>
              </a:lnSpc>
            </a:pPr>
            <a:r>
              <a:rPr lang="en-SG" dirty="0">
                <a:latin typeface="Arial" panose="020B0604020202020204" pitchFamily="34" charset="0"/>
                <a:ea typeface="DengXian" panose="02010600030101010101" pitchFamily="2" charset="-122"/>
                <a:cs typeface="Arial" panose="020B0604020202020204" pitchFamily="34" charset="0"/>
              </a:rPr>
              <a:t>Identify as causal based on a list of causal linguistic patterns</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grpSp>
        <p:nvGrpSpPr>
          <p:cNvPr id="8" name="Group 7">
            <a:extLst>
              <a:ext uri="{FF2B5EF4-FFF2-40B4-BE49-F238E27FC236}">
                <a16:creationId xmlns:a16="http://schemas.microsoft.com/office/drawing/2014/main" id="{4790B4A3-1ED3-94EC-0172-9318935BCD3A}"/>
              </a:ext>
            </a:extLst>
          </p:cNvPr>
          <p:cNvGrpSpPr/>
          <p:nvPr/>
        </p:nvGrpSpPr>
        <p:grpSpPr>
          <a:xfrm>
            <a:off x="4959521" y="2929812"/>
            <a:ext cx="2696547" cy="1548882"/>
            <a:chOff x="2605785" y="764932"/>
            <a:chExt cx="1782113" cy="1469870"/>
          </a:xfrm>
        </p:grpSpPr>
        <p:sp>
          <p:nvSpPr>
            <p:cNvPr id="9" name="Rectangle: Rounded Corners 8">
              <a:extLst>
                <a:ext uri="{FF2B5EF4-FFF2-40B4-BE49-F238E27FC236}">
                  <a16:creationId xmlns:a16="http://schemas.microsoft.com/office/drawing/2014/main" id="{EDEE857A-1CB5-9659-2191-27A2D21BCF05}"/>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B394F08C-9EF4-F2D6-6725-690E93400941}"/>
                </a:ext>
              </a:extLst>
            </p:cNvPr>
            <p:cNvSpPr txBox="1"/>
            <p:nvPr/>
          </p:nvSpPr>
          <p:spPr>
            <a:xfrm>
              <a:off x="2725832" y="906605"/>
              <a:ext cx="1628240" cy="123566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0" lvl="1" algn="l" defTabSz="844550">
                <a:lnSpc>
                  <a:spcPct val="90000"/>
                </a:lnSpc>
                <a:spcBef>
                  <a:spcPct val="0"/>
                </a:spcBef>
                <a:spcAft>
                  <a:spcPct val="15000"/>
                </a:spcAft>
              </a:pPr>
              <a:r>
                <a:rPr lang="en-US" kern="1200" dirty="0"/>
                <a:t>shortages </a:t>
              </a:r>
              <a:r>
                <a:rPr lang="en-US" kern="1200" dirty="0">
                  <a:sym typeface="Wingdings" panose="05000000000000000000" pitchFamily="2" charset="2"/>
                </a:rPr>
                <a:t> delays in receiving </a:t>
              </a:r>
              <a:r>
                <a:rPr lang="en-US" dirty="0">
                  <a:sym typeface="Wingdings" panose="05000000000000000000" pitchFamily="2" charset="2"/>
                </a:rPr>
                <a:t>parts and logistics</a:t>
              </a:r>
            </a:p>
            <a:p>
              <a:pPr marL="0" lvl="1" algn="l" defTabSz="844550">
                <a:lnSpc>
                  <a:spcPct val="90000"/>
                </a:lnSpc>
                <a:spcBef>
                  <a:spcPct val="0"/>
                </a:spcBef>
                <a:spcAft>
                  <a:spcPct val="15000"/>
                </a:spcAft>
              </a:pPr>
              <a:r>
                <a:rPr lang="en-US" sz="1200" kern="1200" dirty="0">
                  <a:sym typeface="Wingdings" panose="05000000000000000000" pitchFamily="2" charset="2"/>
                </a:rPr>
                <a:t>[[cause]]/N -</a:t>
              </a:r>
              <a:r>
                <a:rPr lang="en-US" sz="1200" kern="1200" dirty="0" err="1">
                  <a:sym typeface="Wingdings" panose="05000000000000000000" pitchFamily="2" charset="2"/>
                </a:rPr>
                <a:t>nmod:due</a:t>
              </a:r>
              <a:r>
                <a:rPr lang="en-US" sz="1200" kern="1200" dirty="0">
                  <a:sym typeface="Wingdings" panose="05000000000000000000" pitchFamily="2" charset="2"/>
                </a:rPr>
                <a:t> receiving/VBG +obj [[effect]]/N </a:t>
              </a:r>
              <a:endParaRPr lang="en-US" sz="1200" kern="1200" dirty="0"/>
            </a:p>
          </p:txBody>
        </p:sp>
      </p:grpSp>
      <p:grpSp>
        <p:nvGrpSpPr>
          <p:cNvPr id="11" name="Group 10">
            <a:extLst>
              <a:ext uri="{FF2B5EF4-FFF2-40B4-BE49-F238E27FC236}">
                <a16:creationId xmlns:a16="http://schemas.microsoft.com/office/drawing/2014/main" id="{A8A1F042-DCB3-75A1-25BB-B67CBE8C2CC0}"/>
              </a:ext>
            </a:extLst>
          </p:cNvPr>
          <p:cNvGrpSpPr/>
          <p:nvPr/>
        </p:nvGrpSpPr>
        <p:grpSpPr>
          <a:xfrm>
            <a:off x="1017037" y="2929812"/>
            <a:ext cx="2696547" cy="1548882"/>
            <a:chOff x="2605785" y="764932"/>
            <a:chExt cx="1782113" cy="1469870"/>
          </a:xfrm>
        </p:grpSpPr>
        <p:sp>
          <p:nvSpPr>
            <p:cNvPr id="12" name="Rectangle: Rounded Corners 11">
              <a:extLst>
                <a:ext uri="{FF2B5EF4-FFF2-40B4-BE49-F238E27FC236}">
                  <a16:creationId xmlns:a16="http://schemas.microsoft.com/office/drawing/2014/main" id="{D5EF183F-D1D8-E2D2-F2BC-BAE8DE14EC8E}"/>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852490D5-64CB-DE83-F5F5-EC3476F6C4AF}"/>
                </a:ext>
              </a:extLst>
            </p:cNvPr>
            <p:cNvSpPr txBox="1"/>
            <p:nvPr/>
          </p:nvSpPr>
          <p:spPr>
            <a:xfrm>
              <a:off x="2689120" y="880040"/>
              <a:ext cx="1615441" cy="12356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0" lvl="1" algn="l" defTabSz="844550">
                <a:lnSpc>
                  <a:spcPct val="90000"/>
                </a:lnSpc>
                <a:spcBef>
                  <a:spcPct val="0"/>
                </a:spcBef>
                <a:spcAft>
                  <a:spcPct val="15000"/>
                </a:spcAft>
              </a:pPr>
              <a:r>
                <a:rPr lang="en-US" kern="1200" dirty="0"/>
                <a:t>“Honda blamed delays in receiving parts and logistics due to COVID-19 and semiconductor shortages.”</a:t>
              </a:r>
              <a:endParaRPr lang="en-SG" kern="1200" dirty="0"/>
            </a:p>
          </p:txBody>
        </p:sp>
      </p:grpSp>
      <p:sp>
        <p:nvSpPr>
          <p:cNvPr id="14" name="Arrow: Right 13">
            <a:extLst>
              <a:ext uri="{FF2B5EF4-FFF2-40B4-BE49-F238E27FC236}">
                <a16:creationId xmlns:a16="http://schemas.microsoft.com/office/drawing/2014/main" id="{E22B01DB-B9C8-F7E2-EC4D-D2A6DC142AB4}"/>
              </a:ext>
            </a:extLst>
          </p:cNvPr>
          <p:cNvSpPr/>
          <p:nvPr/>
        </p:nvSpPr>
        <p:spPr>
          <a:xfrm>
            <a:off x="4146934" y="345028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 name="Straight Connector 15">
            <a:extLst>
              <a:ext uri="{FF2B5EF4-FFF2-40B4-BE49-F238E27FC236}">
                <a16:creationId xmlns:a16="http://schemas.microsoft.com/office/drawing/2014/main" id="{69D0104F-6E76-3A00-2216-4A60DD82A60F}"/>
              </a:ext>
            </a:extLst>
          </p:cNvPr>
          <p:cNvCxnSpPr>
            <a:cxnSpLocks/>
          </p:cNvCxnSpPr>
          <p:nvPr/>
        </p:nvCxnSpPr>
        <p:spPr>
          <a:xfrm>
            <a:off x="1968758" y="3802496"/>
            <a:ext cx="578498"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40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755FF7-8FC2-A47A-ECF5-52D5DDCBB4BF}"/>
              </a:ext>
            </a:extLst>
          </p:cNvPr>
          <p:cNvSpPr>
            <a:spLocks noGrp="1"/>
          </p:cNvSpPr>
          <p:nvPr>
            <p:ph type="title"/>
          </p:nvPr>
        </p:nvSpPr>
        <p:spPr/>
        <p:txBody>
          <a:bodyPr/>
          <a:lstStyle/>
          <a:p>
            <a:r>
              <a:rPr lang="en-SG" dirty="0"/>
              <a:t>Extraction</a:t>
            </a:r>
          </a:p>
        </p:txBody>
      </p:sp>
      <p:sp>
        <p:nvSpPr>
          <p:cNvPr id="6" name="Content Placeholder 2">
            <a:extLst>
              <a:ext uri="{FF2B5EF4-FFF2-40B4-BE49-F238E27FC236}">
                <a16:creationId xmlns:a16="http://schemas.microsoft.com/office/drawing/2014/main" id="{7C6C276C-ABD3-0D76-02CF-B2372C4910ED}"/>
              </a:ext>
            </a:extLst>
          </p:cNvPr>
          <p:cNvSpPr>
            <a:spLocks noGrp="1"/>
          </p:cNvSpPr>
          <p:nvPr>
            <p:ph idx="1"/>
          </p:nvPr>
        </p:nvSpPr>
        <p:spPr>
          <a:xfrm>
            <a:off x="628651" y="1369219"/>
            <a:ext cx="7886700" cy="1333382"/>
          </a:xfrm>
        </p:spPr>
        <p:txBody>
          <a:bodyPr>
            <a:normAutofit lnSpcReduction="10000"/>
          </a:bodyPr>
          <a:lstStyle/>
          <a:p>
            <a:pPr marL="457200" lvl="0" indent="-457200">
              <a:lnSpc>
                <a:spcPct val="105000"/>
              </a:lnSpc>
              <a:buFont typeface="+mj-lt"/>
              <a:buAutoNum type="arabicPeriod" startAt="2"/>
            </a:pPr>
            <a:r>
              <a:rPr lang="en-SG" dirty="0">
                <a:effectLst/>
                <a:latin typeface="Arial" panose="020B0604020202020204" pitchFamily="34" charset="0"/>
                <a:ea typeface="Times New Roman" panose="02020603050405020304" pitchFamily="18" charset="0"/>
                <a:cs typeface="Arial" panose="020B0604020202020204" pitchFamily="34" charset="0"/>
              </a:rPr>
              <a:t>Neural network-based (</a:t>
            </a:r>
            <a:r>
              <a:rPr lang="en-SG" u="sng" dirty="0">
                <a:solidFill>
                  <a:srgbClr val="0000FF"/>
                </a:solidFill>
                <a:latin typeface="Arial" panose="020B0604020202020204" pitchFamily="34" charset="0"/>
                <a:ea typeface="Times New Roman" panose="02020603050405020304" pitchFamily="18" charset="0"/>
                <a:cs typeface="Arial" panose="020B0604020202020204" pitchFamily="34" charset="0"/>
              </a:rPr>
              <a:t>UniCausal</a:t>
            </a:r>
            <a:r>
              <a:rPr lang="en-SG" dirty="0">
                <a:effectLst/>
                <a:latin typeface="Arial" panose="020B0604020202020204" pitchFamily="34" charset="0"/>
                <a:ea typeface="Times New Roman" panose="02020603050405020304" pitchFamily="18" charset="0"/>
                <a:cs typeface="Arial" panose="020B0604020202020204" pitchFamily="34" charset="0"/>
              </a:rPr>
              <a:t> - Tan et al., 2022)</a:t>
            </a:r>
          </a:p>
          <a:p>
            <a:pPr lvl="1">
              <a:lnSpc>
                <a:spcPct val="105000"/>
              </a:lnSpc>
            </a:pPr>
            <a:r>
              <a:rPr lang="en-SG" dirty="0">
                <a:latin typeface="Arial" panose="020B0604020202020204" pitchFamily="34" charset="0"/>
                <a:ea typeface="DengXian" panose="02010600030101010101" pitchFamily="2" charset="-122"/>
                <a:cs typeface="Arial" panose="020B0604020202020204" pitchFamily="34" charset="0"/>
              </a:rPr>
              <a:t>Taking pre-trained models trained on the task of Causal Sentence Classification and Cause-Effect Span Detection on external datasets, we directly identify the spans in Causal sentences.</a:t>
            </a:r>
            <a:endParaRPr lang="en-SG" dirty="0">
              <a:effectLst/>
              <a:latin typeface="Arial" panose="020B0604020202020204" pitchFamily="34" charset="0"/>
              <a:ea typeface="DengXian" panose="02010600030101010101" pitchFamily="2" charset="-122"/>
              <a:cs typeface="Arial" panose="020B0604020202020204" pitchFamily="34" charset="0"/>
            </a:endParaRPr>
          </a:p>
          <a:p>
            <a:pPr marL="0" lvl="0" indent="0">
              <a:lnSpc>
                <a:spcPct val="105000"/>
              </a:lnSpc>
              <a:buNone/>
            </a:pPr>
            <a:endParaRPr lang="en-SG" dirty="0">
              <a:effectLst/>
              <a:latin typeface="Arial" panose="020B0604020202020204" pitchFamily="34" charset="0"/>
              <a:ea typeface="DengXian" panose="02010600030101010101" pitchFamily="2" charset="-122"/>
              <a:cs typeface="Arial" panose="020B0604020202020204" pitchFamily="34" charset="0"/>
            </a:endParaRPr>
          </a:p>
        </p:txBody>
      </p:sp>
      <p:grpSp>
        <p:nvGrpSpPr>
          <p:cNvPr id="8" name="Group 7">
            <a:extLst>
              <a:ext uri="{FF2B5EF4-FFF2-40B4-BE49-F238E27FC236}">
                <a16:creationId xmlns:a16="http://schemas.microsoft.com/office/drawing/2014/main" id="{4790B4A3-1ED3-94EC-0172-9318935BCD3A}"/>
              </a:ext>
            </a:extLst>
          </p:cNvPr>
          <p:cNvGrpSpPr/>
          <p:nvPr/>
        </p:nvGrpSpPr>
        <p:grpSpPr>
          <a:xfrm>
            <a:off x="4959521" y="2929812"/>
            <a:ext cx="2696547" cy="1548882"/>
            <a:chOff x="2605785" y="764932"/>
            <a:chExt cx="1782113" cy="1469870"/>
          </a:xfrm>
        </p:grpSpPr>
        <p:sp>
          <p:nvSpPr>
            <p:cNvPr id="9" name="Rectangle: Rounded Corners 8">
              <a:extLst>
                <a:ext uri="{FF2B5EF4-FFF2-40B4-BE49-F238E27FC236}">
                  <a16:creationId xmlns:a16="http://schemas.microsoft.com/office/drawing/2014/main" id="{EDEE857A-1CB5-9659-2191-27A2D21BCF05}"/>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0" name="Rectangle: Rounded Corners 4">
              <a:extLst>
                <a:ext uri="{FF2B5EF4-FFF2-40B4-BE49-F238E27FC236}">
                  <a16:creationId xmlns:a16="http://schemas.microsoft.com/office/drawing/2014/main" id="{B394F08C-9EF4-F2D6-6725-690E93400941}"/>
                </a:ext>
              </a:extLst>
            </p:cNvPr>
            <p:cNvSpPr txBox="1"/>
            <p:nvPr/>
          </p:nvSpPr>
          <p:spPr>
            <a:xfrm>
              <a:off x="2676501" y="857462"/>
              <a:ext cx="1658784" cy="1377340"/>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0" lvl="1" algn="l" defTabSz="844550">
                <a:lnSpc>
                  <a:spcPct val="90000"/>
                </a:lnSpc>
                <a:spcBef>
                  <a:spcPct val="0"/>
                </a:spcBef>
                <a:spcAft>
                  <a:spcPct val="15000"/>
                </a:spcAft>
              </a:pPr>
              <a:r>
                <a:rPr lang="en-US" kern="1200" dirty="0"/>
                <a:t>COVID-19 and semiconductor shortages </a:t>
              </a:r>
              <a:r>
                <a:rPr lang="en-US" kern="1200" dirty="0">
                  <a:sym typeface="Wingdings" panose="05000000000000000000" pitchFamily="2" charset="2"/>
                </a:rPr>
                <a:t> Honda blamed delays in receiving parts and logistics</a:t>
              </a:r>
              <a:endParaRPr lang="en-US" sz="1100" kern="1200" dirty="0"/>
            </a:p>
          </p:txBody>
        </p:sp>
      </p:grpSp>
      <p:grpSp>
        <p:nvGrpSpPr>
          <p:cNvPr id="11" name="Group 10">
            <a:extLst>
              <a:ext uri="{FF2B5EF4-FFF2-40B4-BE49-F238E27FC236}">
                <a16:creationId xmlns:a16="http://schemas.microsoft.com/office/drawing/2014/main" id="{A8A1F042-DCB3-75A1-25BB-B67CBE8C2CC0}"/>
              </a:ext>
            </a:extLst>
          </p:cNvPr>
          <p:cNvGrpSpPr/>
          <p:nvPr/>
        </p:nvGrpSpPr>
        <p:grpSpPr>
          <a:xfrm>
            <a:off x="1017037" y="2929812"/>
            <a:ext cx="2696547" cy="1548882"/>
            <a:chOff x="2605785" y="764932"/>
            <a:chExt cx="1782113" cy="1469870"/>
          </a:xfrm>
        </p:grpSpPr>
        <p:sp>
          <p:nvSpPr>
            <p:cNvPr id="12" name="Rectangle: Rounded Corners 11">
              <a:extLst>
                <a:ext uri="{FF2B5EF4-FFF2-40B4-BE49-F238E27FC236}">
                  <a16:creationId xmlns:a16="http://schemas.microsoft.com/office/drawing/2014/main" id="{D5EF183F-D1D8-E2D2-F2BC-BAE8DE14EC8E}"/>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852490D5-64CB-DE83-F5F5-EC3476F6C4AF}"/>
                </a:ext>
              </a:extLst>
            </p:cNvPr>
            <p:cNvSpPr txBox="1"/>
            <p:nvPr/>
          </p:nvSpPr>
          <p:spPr>
            <a:xfrm>
              <a:off x="2689120" y="888895"/>
              <a:ext cx="1615441" cy="1235667"/>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0" lvl="1" algn="l" defTabSz="844550">
                <a:lnSpc>
                  <a:spcPct val="90000"/>
                </a:lnSpc>
                <a:spcBef>
                  <a:spcPct val="0"/>
                </a:spcBef>
                <a:spcAft>
                  <a:spcPct val="15000"/>
                </a:spcAft>
              </a:pPr>
              <a:r>
                <a:rPr lang="en-US" kern="1200" dirty="0"/>
                <a:t>“Honda blamed delays in receiving parts and logistics due to COVID-19 and semiconductor shortages.”</a:t>
              </a:r>
              <a:endParaRPr lang="en-SG" kern="1200" dirty="0"/>
            </a:p>
          </p:txBody>
        </p:sp>
      </p:grpSp>
      <p:sp>
        <p:nvSpPr>
          <p:cNvPr id="14" name="Arrow: Right 13">
            <a:extLst>
              <a:ext uri="{FF2B5EF4-FFF2-40B4-BE49-F238E27FC236}">
                <a16:creationId xmlns:a16="http://schemas.microsoft.com/office/drawing/2014/main" id="{E22B01DB-B9C8-F7E2-EC4D-D2A6DC142AB4}"/>
              </a:ext>
            </a:extLst>
          </p:cNvPr>
          <p:cNvSpPr/>
          <p:nvPr/>
        </p:nvSpPr>
        <p:spPr>
          <a:xfrm>
            <a:off x="4146934" y="345028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143212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3506B5CC-EBE0-1653-BAB5-500C770D917E}"/>
              </a:ext>
            </a:extLst>
          </p:cNvPr>
          <p:cNvGraphicFramePr>
            <a:graphicFrameLocks noGrp="1"/>
          </p:cNvGraphicFramePr>
          <p:nvPr>
            <p:ph idx="1"/>
            <p:extLst>
              <p:ext uri="{D42A27DB-BD31-4B8C-83A1-F6EECF244321}">
                <p14:modId xmlns:p14="http://schemas.microsoft.com/office/powerpoint/2010/main" val="1533948867"/>
              </p:ext>
            </p:extLst>
          </p:nvPr>
        </p:nvGraphicFramePr>
        <p:xfrm>
          <a:off x="927100" y="1247697"/>
          <a:ext cx="7289800" cy="3393440"/>
        </p:xfrm>
        <a:graphic>
          <a:graphicData uri="http://schemas.openxmlformats.org/drawingml/2006/table">
            <a:tbl>
              <a:tblPr>
                <a:tableStyleId>{5940675A-B579-460E-94D1-54222C63F5DA}</a:tableStyleId>
              </a:tblPr>
              <a:tblGrid>
                <a:gridCol w="1663700">
                  <a:extLst>
                    <a:ext uri="{9D8B030D-6E8A-4147-A177-3AD203B41FA5}">
                      <a16:colId xmlns:a16="http://schemas.microsoft.com/office/drawing/2014/main" val="2554219647"/>
                    </a:ext>
                  </a:extLst>
                </a:gridCol>
                <a:gridCol w="1663700">
                  <a:extLst>
                    <a:ext uri="{9D8B030D-6E8A-4147-A177-3AD203B41FA5}">
                      <a16:colId xmlns:a16="http://schemas.microsoft.com/office/drawing/2014/main" val="3874672239"/>
                    </a:ext>
                  </a:extLst>
                </a:gridCol>
                <a:gridCol w="3962400">
                  <a:extLst>
                    <a:ext uri="{9D8B030D-6E8A-4147-A177-3AD203B41FA5}">
                      <a16:colId xmlns:a16="http://schemas.microsoft.com/office/drawing/2014/main" val="3683904222"/>
                    </a:ext>
                  </a:extLst>
                </a:gridCol>
              </a:tblGrid>
              <a:tr h="339971">
                <a:tc>
                  <a:txBody>
                    <a:bodyPr/>
                    <a:lstStyle/>
                    <a:p>
                      <a:pPr algn="l" fontAlgn="b"/>
                      <a:r>
                        <a:rPr lang="en-SG" sz="1100" b="1" u="none" strike="noStrike" dirty="0">
                          <a:effectLst/>
                          <a:latin typeface="Arial" panose="020B0604020202020204" pitchFamily="34" charset="0"/>
                          <a:cs typeface="Arial" panose="020B0604020202020204" pitchFamily="34" charset="0"/>
                        </a:rPr>
                        <a:t>Cause Span</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tc>
                  <a:txBody>
                    <a:bodyPr/>
                    <a:lstStyle/>
                    <a:p>
                      <a:pPr algn="l" fontAlgn="b"/>
                      <a:r>
                        <a:rPr lang="en-SG" sz="1100" b="1" u="none" strike="noStrike" dirty="0">
                          <a:effectLst/>
                          <a:latin typeface="Arial" panose="020B0604020202020204" pitchFamily="34" charset="0"/>
                          <a:cs typeface="Arial" panose="020B0604020202020204" pitchFamily="34" charset="0"/>
                        </a:rPr>
                        <a:t>Effect Span</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tc>
                  <a:txBody>
                    <a:bodyPr/>
                    <a:lstStyle/>
                    <a:p>
                      <a:pPr algn="l" fontAlgn="b"/>
                      <a:r>
                        <a:rPr lang="en-SG" sz="1100" b="1" u="none" strike="noStrike" dirty="0">
                          <a:effectLst/>
                          <a:latin typeface="Arial" panose="020B0604020202020204" pitchFamily="34" charset="0"/>
                          <a:cs typeface="Arial" panose="020B0604020202020204" pitchFamily="34" charset="0"/>
                        </a:rPr>
                        <a:t>Evidence</a:t>
                      </a:r>
                      <a:endParaRPr lang="en-SG" sz="1100" b="1"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solidFill>
                      <a:schemeClr val="bg1">
                        <a:lumMod val="85000"/>
                      </a:schemeClr>
                    </a:solidFill>
                  </a:tcPr>
                </a:tc>
                <a:extLst>
                  <a:ext uri="{0D108BD9-81ED-4DB2-BD59-A6C34878D82A}">
                    <a16:rowId xmlns:a16="http://schemas.microsoft.com/office/drawing/2014/main" val="1244675245"/>
                  </a:ext>
                </a:extLst>
              </a:tr>
              <a:tr h="589409">
                <a:tc>
                  <a:txBody>
                    <a:bodyPr/>
                    <a:lstStyle/>
                    <a:p>
                      <a:pPr algn="l" fontAlgn="b"/>
                      <a:r>
                        <a:rPr lang="en-US" sz="1100" u="none" strike="noStrike">
                          <a:effectLst/>
                          <a:latin typeface="Arial" panose="020B0604020202020204" pitchFamily="34" charset="0"/>
                          <a:cs typeface="Arial" panose="020B0604020202020204" pitchFamily="34" charset="0"/>
                        </a:rPr>
                        <a:t>to get similar to the low cost available in China .</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rial" panose="020B0604020202020204" pitchFamily="34" charset="0"/>
                          <a:cs typeface="Arial" panose="020B0604020202020204" pitchFamily="34" charset="0"/>
                        </a:rPr>
                        <a:t>" A U . S . facility would need a better U . S . supply chain</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"A U.S. facility would need a better U.S. supply chain </a:t>
                      </a:r>
                      <a:r>
                        <a:rPr lang="en-US" sz="1100" b="0" u="sng" strike="noStrike" dirty="0">
                          <a:effectLst/>
                          <a:latin typeface="Arial" panose="020B0604020202020204" pitchFamily="34" charset="0"/>
                          <a:cs typeface="Arial" panose="020B0604020202020204" pitchFamily="34" charset="0"/>
                        </a:rPr>
                        <a:t>to</a:t>
                      </a:r>
                      <a:r>
                        <a:rPr lang="en-US" sz="1100" u="none" strike="noStrike" dirty="0">
                          <a:effectLst/>
                          <a:latin typeface="Arial" panose="020B0604020202020204" pitchFamily="34" charset="0"/>
                          <a:cs typeface="Arial" panose="020B0604020202020204" pitchFamily="34" charset="0"/>
                        </a:rPr>
                        <a:t> get similar to the low cost available in China."</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730078965"/>
                  </a:ext>
                </a:extLst>
              </a:tr>
              <a:tr h="785880">
                <a:tc>
                  <a:txBody>
                    <a:bodyPr/>
                    <a:lstStyle/>
                    <a:p>
                      <a:pPr algn="l" fontAlgn="b"/>
                      <a:r>
                        <a:rPr lang="en-US" sz="1100" u="none" strike="noStrike">
                          <a:effectLst/>
                          <a:latin typeface="Arial" panose="020B0604020202020204" pitchFamily="34" charset="0"/>
                          <a:cs typeface="Arial" panose="020B0604020202020204" pitchFamily="34" charset="0"/>
                        </a:rPr>
                        <a:t>they don ' t have the cash reserves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a:effectLst/>
                          <a:latin typeface="Arial" panose="020B0604020202020204" pitchFamily="34" charset="0"/>
                          <a:cs typeface="Arial" panose="020B0604020202020204" pitchFamily="34" charset="0"/>
                        </a:rPr>
                        <a:t>" The smaller borrowers , especially those in manufacturing are really suffering this time round</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"The smaller borrowers, especially those in manufacturing are really suffering this time round, </a:t>
                      </a:r>
                      <a:r>
                        <a:rPr lang="en-US" sz="1100" b="0" u="sng" strike="noStrike" dirty="0">
                          <a:effectLst/>
                          <a:latin typeface="Arial" panose="020B0604020202020204" pitchFamily="34" charset="0"/>
                          <a:cs typeface="Arial" panose="020B0604020202020204" pitchFamily="34" charset="0"/>
                        </a:rPr>
                        <a:t>because</a:t>
                      </a:r>
                      <a:r>
                        <a:rPr lang="en-US" sz="1100" u="none" strike="noStrike" dirty="0">
                          <a:effectLst/>
                          <a:latin typeface="Arial" panose="020B0604020202020204" pitchFamily="34" charset="0"/>
                          <a:cs typeface="Arial" panose="020B0604020202020204" pitchFamily="34" charset="0"/>
                        </a:rPr>
                        <a:t> they don't have the cash reserves," she said.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2742633439"/>
                  </a:ext>
                </a:extLst>
              </a:tr>
              <a:tr h="589409">
                <a:tc>
                  <a:txBody>
                    <a:bodyPr/>
                    <a:lstStyle/>
                    <a:p>
                      <a:pPr algn="l" fontAlgn="b"/>
                      <a:r>
                        <a:rPr lang="en-US" sz="1100" u="none" strike="noStrike">
                          <a:effectLst/>
                          <a:latin typeface="Arial" panose="020B0604020202020204" pitchFamily="34" charset="0"/>
                          <a:cs typeface="Arial" panose="020B0604020202020204" pitchFamily="34" charset="0"/>
                        </a:rPr>
                        <a:t>to produce good , low - cost , and high - performance batteries</a:t>
                      </a:r>
                      <a:endParaRPr lang="en-US" sz="1100" b="0" i="0" u="none" strike="noStrike">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 We are focusing on safety , long service life , and high - level quality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"We are focusing on safety, long service life, and high-level quality </a:t>
                      </a:r>
                      <a:r>
                        <a:rPr lang="en-US" sz="1100" b="0" u="sng" strike="noStrike" dirty="0">
                          <a:effectLst/>
                          <a:latin typeface="Arial" panose="020B0604020202020204" pitchFamily="34" charset="0"/>
                          <a:cs typeface="Arial" panose="020B0604020202020204" pitchFamily="34" charset="0"/>
                        </a:rPr>
                        <a:t>to</a:t>
                      </a:r>
                      <a:r>
                        <a:rPr lang="en-US" sz="1100" u="none" strike="noStrike" dirty="0">
                          <a:effectLst/>
                          <a:latin typeface="Arial" panose="020B0604020202020204" pitchFamily="34" charset="0"/>
                          <a:cs typeface="Arial" panose="020B0604020202020204" pitchFamily="34" charset="0"/>
                        </a:rPr>
                        <a:t> produce good, low-cost, and high-performance batteries," Maeda said.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3789466887"/>
                  </a:ext>
                </a:extLst>
              </a:tr>
              <a:tr h="1088771">
                <a:tc>
                  <a:txBody>
                    <a:bodyPr/>
                    <a:lstStyle/>
                    <a:p>
                      <a:pPr algn="l" fontAlgn="b"/>
                      <a:r>
                        <a:rPr lang="en-US" sz="1100" u="none" strike="noStrike" dirty="0">
                          <a:effectLst/>
                          <a:latin typeface="Arial" panose="020B0604020202020204" pitchFamily="34" charset="0"/>
                          <a:cs typeface="Arial" panose="020B0604020202020204" pitchFamily="34" charset="0"/>
                        </a:rPr>
                        <a:t>the chip crisis and the surge in Covid cases in some parts of the world .</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Global car manufacturers like Toyota Motor Corp and Ford Motor Corp have decided to slash production sharply</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tc>
                  <a:txBody>
                    <a:bodyPr/>
                    <a:lstStyle/>
                    <a:p>
                      <a:pPr algn="l" fontAlgn="b"/>
                      <a:r>
                        <a:rPr lang="en-US" sz="1100" u="none" strike="noStrike" dirty="0">
                          <a:effectLst/>
                          <a:latin typeface="Arial" panose="020B0604020202020204" pitchFamily="34" charset="0"/>
                          <a:cs typeface="Arial" panose="020B0604020202020204" pitchFamily="34" charset="0"/>
                        </a:rPr>
                        <a:t>Decoded | Impact of semiconductor chip shortage on global </a:t>
                      </a:r>
                      <a:r>
                        <a:rPr lang="en-US" sz="1100" u="none" strike="noStrike" dirty="0" err="1">
                          <a:effectLst/>
                          <a:latin typeface="Arial" panose="020B0604020202020204" pitchFamily="34" charset="0"/>
                          <a:cs typeface="Arial" panose="020B0604020202020204" pitchFamily="34" charset="0"/>
                        </a:rPr>
                        <a:t>economyGlobal</a:t>
                      </a:r>
                      <a:r>
                        <a:rPr lang="en-US" sz="1100" u="none" strike="noStrike" dirty="0">
                          <a:effectLst/>
                          <a:latin typeface="Arial" panose="020B0604020202020204" pitchFamily="34" charset="0"/>
                          <a:cs typeface="Arial" panose="020B0604020202020204" pitchFamily="34" charset="0"/>
                        </a:rPr>
                        <a:t> car manufacturers like Toyota Motor Corp and Ford Motor Corp have decided to slash production sharply </a:t>
                      </a:r>
                      <a:r>
                        <a:rPr lang="en-US" sz="1100" b="0" u="sng" strike="noStrike" dirty="0">
                          <a:effectLst/>
                          <a:latin typeface="Arial" panose="020B0604020202020204" pitchFamily="34" charset="0"/>
                          <a:cs typeface="Arial" panose="020B0604020202020204" pitchFamily="34" charset="0"/>
                        </a:rPr>
                        <a:t>in the wake of </a:t>
                      </a:r>
                      <a:r>
                        <a:rPr lang="en-US" sz="1100" u="none" strike="noStrike" dirty="0">
                          <a:effectLst/>
                          <a:latin typeface="Arial" panose="020B0604020202020204" pitchFamily="34" charset="0"/>
                          <a:cs typeface="Arial" panose="020B0604020202020204" pitchFamily="34" charset="0"/>
                        </a:rPr>
                        <a:t>the chip crisis and the surge in Covid cases in some parts of the world.</a:t>
                      </a:r>
                      <a:endParaRPr lang="en-US" sz="1100" b="0" i="0" u="none" strike="noStrike" dirty="0">
                        <a:solidFill>
                          <a:srgbClr val="000000"/>
                        </a:solidFill>
                        <a:effectLst/>
                        <a:latin typeface="Arial" panose="020B0604020202020204" pitchFamily="34" charset="0"/>
                        <a:cs typeface="Arial" panose="020B0604020202020204" pitchFamily="34" charset="0"/>
                      </a:endParaRPr>
                    </a:p>
                  </a:txBody>
                  <a:tcPr marL="7620" marR="7620" marT="7620" marB="0" anchor="b"/>
                </a:tc>
                <a:extLst>
                  <a:ext uri="{0D108BD9-81ED-4DB2-BD59-A6C34878D82A}">
                    <a16:rowId xmlns:a16="http://schemas.microsoft.com/office/drawing/2014/main" val="1460041669"/>
                  </a:ext>
                </a:extLst>
              </a:tr>
            </a:tbl>
          </a:graphicData>
        </a:graphic>
      </p:graphicFrame>
      <p:grpSp>
        <p:nvGrpSpPr>
          <p:cNvPr id="5" name="Group 4">
            <a:extLst>
              <a:ext uri="{FF2B5EF4-FFF2-40B4-BE49-F238E27FC236}">
                <a16:creationId xmlns:a16="http://schemas.microsoft.com/office/drawing/2014/main" id="{F1229445-4098-74BE-A52F-BD3174CE45B9}"/>
              </a:ext>
            </a:extLst>
          </p:cNvPr>
          <p:cNvGrpSpPr/>
          <p:nvPr/>
        </p:nvGrpSpPr>
        <p:grpSpPr>
          <a:xfrm>
            <a:off x="6817360" y="162009"/>
            <a:ext cx="2222540" cy="742231"/>
            <a:chOff x="2497748" y="1355297"/>
            <a:chExt cx="1997434" cy="1647465"/>
          </a:xfrm>
        </p:grpSpPr>
        <p:sp>
          <p:nvSpPr>
            <p:cNvPr id="6" name="Rectangle: Rounded Corners 5">
              <a:extLst>
                <a:ext uri="{FF2B5EF4-FFF2-40B4-BE49-F238E27FC236}">
                  <a16:creationId xmlns:a16="http://schemas.microsoft.com/office/drawing/2014/main" id="{1853B445-F4DE-7AC4-4682-984D3AFDE9B0}"/>
                </a:ext>
              </a:extLst>
            </p:cNvPr>
            <p:cNvSpPr/>
            <p:nvPr/>
          </p:nvSpPr>
          <p:spPr>
            <a:xfrm>
              <a:off x="249774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2073E010-9004-1DC5-FECB-79D3512F7DD8}"/>
                </a:ext>
              </a:extLst>
            </p:cNvPr>
            <p:cNvSpPr txBox="1"/>
            <p:nvPr/>
          </p:nvSpPr>
          <p:spPr>
            <a:xfrm>
              <a:off x="2573574" y="1471807"/>
              <a:ext cx="1921608" cy="141444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6613 relations </a:t>
              </a:r>
            </a:p>
            <a:p>
              <a:pPr marL="228600" lvl="1" indent="-228600" algn="l" defTabSz="933450">
                <a:lnSpc>
                  <a:spcPct val="90000"/>
                </a:lnSpc>
                <a:spcBef>
                  <a:spcPct val="0"/>
                </a:spcBef>
                <a:spcAft>
                  <a:spcPct val="15000"/>
                </a:spcAft>
                <a:buChar char="•"/>
              </a:pPr>
              <a:r>
                <a:rPr lang="en-SG" sz="2100" kern="1200" dirty="0"/>
                <a:t>6876 sentences</a:t>
              </a:r>
            </a:p>
          </p:txBody>
        </p:sp>
      </p:grpSp>
      <p:sp>
        <p:nvSpPr>
          <p:cNvPr id="3" name="TextBox 2">
            <a:extLst>
              <a:ext uri="{FF2B5EF4-FFF2-40B4-BE49-F238E27FC236}">
                <a16:creationId xmlns:a16="http://schemas.microsoft.com/office/drawing/2014/main" id="{C69929AD-4424-D253-7B53-15EE5F12F8E4}"/>
              </a:ext>
            </a:extLst>
          </p:cNvPr>
          <p:cNvSpPr txBox="1"/>
          <p:nvPr/>
        </p:nvSpPr>
        <p:spPr>
          <a:xfrm>
            <a:off x="5587279" y="231662"/>
            <a:ext cx="1314452" cy="646331"/>
          </a:xfrm>
          <a:prstGeom prst="rect">
            <a:avLst/>
          </a:prstGeom>
          <a:noFill/>
        </p:spPr>
        <p:txBody>
          <a:bodyPr wrap="square" rtlCol="0">
            <a:spAutoFit/>
          </a:bodyPr>
          <a:lstStyle/>
          <a:p>
            <a:pPr algn="ctr"/>
            <a:r>
              <a:rPr lang="en-SG" dirty="0">
                <a:solidFill>
                  <a:srgbClr val="004282"/>
                </a:solidFill>
              </a:rPr>
              <a:t>Causal Relations</a:t>
            </a:r>
          </a:p>
        </p:txBody>
      </p:sp>
      <p:sp>
        <p:nvSpPr>
          <p:cNvPr id="12" name="Title 11">
            <a:extLst>
              <a:ext uri="{FF2B5EF4-FFF2-40B4-BE49-F238E27FC236}">
                <a16:creationId xmlns:a16="http://schemas.microsoft.com/office/drawing/2014/main" id="{55CBB783-6A34-4DAD-B27C-45465E1C4D8F}"/>
              </a:ext>
            </a:extLst>
          </p:cNvPr>
          <p:cNvSpPr>
            <a:spLocks noGrp="1"/>
          </p:cNvSpPr>
          <p:nvPr>
            <p:ph type="title"/>
          </p:nvPr>
        </p:nvSpPr>
        <p:spPr/>
        <p:txBody>
          <a:bodyPr/>
          <a:lstStyle/>
          <a:p>
            <a:r>
              <a:rPr lang="en-SG" dirty="0"/>
              <a:t>Extraction</a:t>
            </a:r>
          </a:p>
        </p:txBody>
      </p:sp>
    </p:spTree>
    <p:extLst>
      <p:ext uri="{BB962C8B-B14F-4D97-AF65-F5344CB8AC3E}">
        <p14:creationId xmlns:p14="http://schemas.microsoft.com/office/powerpoint/2010/main" val="30481661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2EA0EF8-DB37-9713-3666-17BA89B82673}"/>
              </a:ext>
            </a:extLst>
          </p:cNvPr>
          <p:cNvSpPr/>
          <p:nvPr/>
        </p:nvSpPr>
        <p:spPr>
          <a:xfrm>
            <a:off x="6535200" y="1134835"/>
            <a:ext cx="1980152" cy="21682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7" name="Rectangle 16">
            <a:extLst>
              <a:ext uri="{FF2B5EF4-FFF2-40B4-BE49-F238E27FC236}">
                <a16:creationId xmlns:a16="http://schemas.microsoft.com/office/drawing/2014/main" id="{8451E982-8721-97A1-C41A-D05731352864}"/>
              </a:ext>
            </a:extLst>
          </p:cNvPr>
          <p:cNvSpPr/>
          <p:nvPr/>
        </p:nvSpPr>
        <p:spPr>
          <a:xfrm>
            <a:off x="628651" y="1134836"/>
            <a:ext cx="1904243" cy="2168204"/>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16" name="Rectangle 15">
            <a:extLst>
              <a:ext uri="{FF2B5EF4-FFF2-40B4-BE49-F238E27FC236}">
                <a16:creationId xmlns:a16="http://schemas.microsoft.com/office/drawing/2014/main" id="{4253A1C1-ABEC-C222-485B-7D33955347AB}"/>
              </a:ext>
            </a:extLst>
          </p:cNvPr>
          <p:cNvSpPr/>
          <p:nvPr/>
        </p:nvSpPr>
        <p:spPr>
          <a:xfrm>
            <a:off x="2685954" y="1134836"/>
            <a:ext cx="3696186" cy="216820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SG"/>
          </a:p>
        </p:txBody>
      </p:sp>
      <p:sp>
        <p:nvSpPr>
          <p:cNvPr id="2" name="Title 1">
            <a:extLst>
              <a:ext uri="{FF2B5EF4-FFF2-40B4-BE49-F238E27FC236}">
                <a16:creationId xmlns:a16="http://schemas.microsoft.com/office/drawing/2014/main" id="{3365402B-C267-7EEE-20EA-4A7EBE33AFD8}"/>
              </a:ext>
            </a:extLst>
          </p:cNvPr>
          <p:cNvSpPr>
            <a:spLocks noGrp="1"/>
          </p:cNvSpPr>
          <p:nvPr>
            <p:ph type="title"/>
          </p:nvPr>
        </p:nvSpPr>
        <p:spPr/>
        <p:txBody>
          <a:bodyPr/>
          <a:lstStyle/>
          <a:p>
            <a:r>
              <a:rPr lang="en-SG" dirty="0"/>
              <a:t>Overview</a:t>
            </a:r>
          </a:p>
        </p:txBody>
      </p:sp>
      <p:pic>
        <p:nvPicPr>
          <p:cNvPr id="14" name="Content Placeholder 13" descr="Network outline">
            <a:extLst>
              <a:ext uri="{FF2B5EF4-FFF2-40B4-BE49-F238E27FC236}">
                <a16:creationId xmlns:a16="http://schemas.microsoft.com/office/drawing/2014/main" id="{42EB088B-FF67-91A4-AB3C-7CBEB0445325}"/>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6804401" y="1154132"/>
            <a:ext cx="1403674" cy="1403674"/>
          </a:xfrm>
        </p:spPr>
      </p:pic>
      <p:sp>
        <p:nvSpPr>
          <p:cNvPr id="4" name="Rectangle: Folded Corner 3">
            <a:extLst>
              <a:ext uri="{FF2B5EF4-FFF2-40B4-BE49-F238E27FC236}">
                <a16:creationId xmlns:a16="http://schemas.microsoft.com/office/drawing/2014/main" id="{AC028A11-12C3-76A6-72D7-DB20E78E4F5E}"/>
              </a:ext>
            </a:extLst>
          </p:cNvPr>
          <p:cNvSpPr/>
          <p:nvPr/>
        </p:nvSpPr>
        <p:spPr>
          <a:xfrm>
            <a:off x="830425" y="1254101"/>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The Tata </a:t>
            </a:r>
            <a:r>
              <a:rPr lang="en-US" sz="500" dirty="0" err="1"/>
              <a:t>Avinya</a:t>
            </a:r>
            <a:r>
              <a:rPr lang="en-US" sz="500" dirty="0"/>
              <a:t> concept car is unveiled during a global launch event in Mumbai, India, April 29, 2022. The first electric vehicles (EVs) built using its new platform should be on the road in 2025, Tata (TAMO.NS) said during an event in Mumbai where it unveiled a concept model. Tata is striving to position itself alongside global automakers that are investing billions of dollars to build EVs that meet stricter carbon reduction goals. Our </a:t>
            </a:r>
          </a:p>
          <a:p>
            <a:pPr algn="just"/>
            <a:r>
              <a:rPr lang="en-US" sz="500" dirty="0"/>
              <a:t>is to go global eventually…</a:t>
            </a:r>
          </a:p>
        </p:txBody>
      </p:sp>
      <p:sp>
        <p:nvSpPr>
          <p:cNvPr id="5" name="Rectangle: Folded Corner 4">
            <a:extLst>
              <a:ext uri="{FF2B5EF4-FFF2-40B4-BE49-F238E27FC236}">
                <a16:creationId xmlns:a16="http://schemas.microsoft.com/office/drawing/2014/main" id="{84AFBA78-046A-E46F-59F3-0C7272DE6E19}"/>
              </a:ext>
            </a:extLst>
          </p:cNvPr>
          <p:cNvSpPr/>
          <p:nvPr/>
        </p:nvSpPr>
        <p:spPr>
          <a:xfrm>
            <a:off x="1266583" y="1448068"/>
            <a:ext cx="1073020" cy="1194318"/>
          </a:xfrm>
          <a:prstGeom prst="foldedCorner">
            <a:avLst/>
          </a:prstGeom>
        </p:spPr>
        <p:style>
          <a:lnRef idx="2">
            <a:schemeClr val="accent6"/>
          </a:lnRef>
          <a:fillRef idx="1">
            <a:schemeClr val="lt1"/>
          </a:fillRef>
          <a:effectRef idx="0">
            <a:schemeClr val="accent6"/>
          </a:effectRef>
          <a:fontRef idx="minor">
            <a:schemeClr val="dk1"/>
          </a:fontRef>
        </p:style>
        <p:txBody>
          <a:bodyPr rtlCol="0" anchor="ctr"/>
          <a:lstStyle/>
          <a:p>
            <a:pPr algn="just"/>
            <a:endParaRPr lang="en-US" sz="500" dirty="0"/>
          </a:p>
          <a:p>
            <a:pPr algn="just"/>
            <a:endParaRPr lang="en-US" sz="500" dirty="0"/>
          </a:p>
          <a:p>
            <a:pPr algn="just"/>
            <a:r>
              <a:rPr lang="en-US" sz="500" dirty="0"/>
              <a:t>Fifteen countries have agreed to work together toward 100% zero-emission new truck and bus sales by 2040. Participants in this coordinated global effort agree that zero-emission trucks and buses are essential to reducing transport emissions, mitigating climate change, improving air quality, reducing the use of fossil fuels and energy costs. The Global Agreement on Zero-Emission Trucks and Buses builds on previous action and ambition from key government …</a:t>
            </a:r>
          </a:p>
        </p:txBody>
      </p:sp>
      <p:sp>
        <p:nvSpPr>
          <p:cNvPr id="6" name="TextBox 5">
            <a:extLst>
              <a:ext uri="{FF2B5EF4-FFF2-40B4-BE49-F238E27FC236}">
                <a16:creationId xmlns:a16="http://schemas.microsoft.com/office/drawing/2014/main" id="{40A5FCD7-D371-8370-7BCE-652720C9EBEB}"/>
              </a:ext>
            </a:extLst>
          </p:cNvPr>
          <p:cNvSpPr txBox="1"/>
          <p:nvPr/>
        </p:nvSpPr>
        <p:spPr>
          <a:xfrm>
            <a:off x="1013151" y="2615095"/>
            <a:ext cx="1073020" cy="646331"/>
          </a:xfrm>
          <a:prstGeom prst="rect">
            <a:avLst/>
          </a:prstGeom>
          <a:noFill/>
        </p:spPr>
        <p:txBody>
          <a:bodyPr wrap="square" rtlCol="0">
            <a:spAutoFit/>
          </a:bodyPr>
          <a:lstStyle/>
          <a:p>
            <a:pPr algn="ctr"/>
            <a:r>
              <a:rPr lang="en-SG" dirty="0">
                <a:solidFill>
                  <a:srgbClr val="004282"/>
                </a:solidFill>
              </a:rPr>
              <a:t>News Articles</a:t>
            </a:r>
          </a:p>
        </p:txBody>
      </p:sp>
      <p:sp>
        <p:nvSpPr>
          <p:cNvPr id="7" name="Rectangle: Rounded Corners 6">
            <a:extLst>
              <a:ext uri="{FF2B5EF4-FFF2-40B4-BE49-F238E27FC236}">
                <a16:creationId xmlns:a16="http://schemas.microsoft.com/office/drawing/2014/main" id="{F69D34D5-A36A-EE32-7A8E-6778D315FEF7}"/>
              </a:ext>
            </a:extLst>
          </p:cNvPr>
          <p:cNvSpPr/>
          <p:nvPr/>
        </p:nvSpPr>
        <p:spPr>
          <a:xfrm>
            <a:off x="2989114" y="1450042"/>
            <a:ext cx="1314451"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the chip crisis and the surge in Covid cases in some parts of the world</a:t>
            </a:r>
            <a:endParaRPr lang="en-SG" sz="900" dirty="0"/>
          </a:p>
        </p:txBody>
      </p:sp>
      <p:sp>
        <p:nvSpPr>
          <p:cNvPr id="9" name="Rectangle: Rounded Corners 8">
            <a:extLst>
              <a:ext uri="{FF2B5EF4-FFF2-40B4-BE49-F238E27FC236}">
                <a16:creationId xmlns:a16="http://schemas.microsoft.com/office/drawing/2014/main" id="{AAEF9951-2770-542A-EAE6-360D7B2EC835}"/>
              </a:ext>
            </a:extLst>
          </p:cNvPr>
          <p:cNvSpPr/>
          <p:nvPr/>
        </p:nvSpPr>
        <p:spPr>
          <a:xfrm>
            <a:off x="4677322" y="1450042"/>
            <a:ext cx="1399156" cy="108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900" u="none" strike="noStrike" dirty="0">
                <a:effectLst/>
                <a:latin typeface="Arial" panose="020B0604020202020204" pitchFamily="34" charset="0"/>
                <a:cs typeface="Arial" panose="020B0604020202020204" pitchFamily="34" charset="0"/>
              </a:rPr>
              <a:t>Global car manufacturers like Toyota Motor Corp and Ford Motor Corp have decided to slash production sharply</a:t>
            </a:r>
            <a:endParaRPr lang="en-SG" sz="900" dirty="0"/>
          </a:p>
        </p:txBody>
      </p:sp>
      <p:sp>
        <p:nvSpPr>
          <p:cNvPr id="10" name="Arrow: Right 9">
            <a:extLst>
              <a:ext uri="{FF2B5EF4-FFF2-40B4-BE49-F238E27FC236}">
                <a16:creationId xmlns:a16="http://schemas.microsoft.com/office/drawing/2014/main" id="{B0145177-AA74-5D46-876A-F6FA3609F88C}"/>
              </a:ext>
            </a:extLst>
          </p:cNvPr>
          <p:cNvSpPr/>
          <p:nvPr/>
        </p:nvSpPr>
        <p:spPr>
          <a:xfrm>
            <a:off x="4387808" y="1869921"/>
            <a:ext cx="261257" cy="251926"/>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SG"/>
          </a:p>
        </p:txBody>
      </p:sp>
      <p:sp>
        <p:nvSpPr>
          <p:cNvPr id="11" name="TextBox 10">
            <a:extLst>
              <a:ext uri="{FF2B5EF4-FFF2-40B4-BE49-F238E27FC236}">
                <a16:creationId xmlns:a16="http://schemas.microsoft.com/office/drawing/2014/main" id="{2207FE16-D622-A420-EAEB-7C29AEBD2572}"/>
              </a:ext>
            </a:extLst>
          </p:cNvPr>
          <p:cNvSpPr txBox="1"/>
          <p:nvPr/>
        </p:nvSpPr>
        <p:spPr>
          <a:xfrm>
            <a:off x="3885521" y="2627895"/>
            <a:ext cx="1314452" cy="646331"/>
          </a:xfrm>
          <a:prstGeom prst="rect">
            <a:avLst/>
          </a:prstGeom>
          <a:noFill/>
        </p:spPr>
        <p:txBody>
          <a:bodyPr wrap="square" rtlCol="0">
            <a:spAutoFit/>
          </a:bodyPr>
          <a:lstStyle/>
          <a:p>
            <a:pPr algn="ctr"/>
            <a:r>
              <a:rPr lang="en-SG" dirty="0">
                <a:solidFill>
                  <a:srgbClr val="004282"/>
                </a:solidFill>
              </a:rPr>
              <a:t>Causal Relations</a:t>
            </a:r>
          </a:p>
        </p:txBody>
      </p:sp>
      <p:sp>
        <p:nvSpPr>
          <p:cNvPr id="15" name="TextBox 14">
            <a:extLst>
              <a:ext uri="{FF2B5EF4-FFF2-40B4-BE49-F238E27FC236}">
                <a16:creationId xmlns:a16="http://schemas.microsoft.com/office/drawing/2014/main" id="{F8D0382D-867F-7BF4-6BA1-84CC67188B2B}"/>
              </a:ext>
            </a:extLst>
          </p:cNvPr>
          <p:cNvSpPr txBox="1"/>
          <p:nvPr/>
        </p:nvSpPr>
        <p:spPr>
          <a:xfrm>
            <a:off x="6622088" y="2627895"/>
            <a:ext cx="1864010" cy="646331"/>
          </a:xfrm>
          <a:prstGeom prst="rect">
            <a:avLst/>
          </a:prstGeom>
          <a:noFill/>
        </p:spPr>
        <p:txBody>
          <a:bodyPr wrap="square" rtlCol="0">
            <a:spAutoFit/>
          </a:bodyPr>
          <a:lstStyle/>
          <a:p>
            <a:pPr algn="ctr"/>
            <a:r>
              <a:rPr lang="en-SG" dirty="0">
                <a:solidFill>
                  <a:srgbClr val="004282"/>
                </a:solidFill>
              </a:rPr>
              <a:t>Causal Knowledge Graph</a:t>
            </a:r>
          </a:p>
        </p:txBody>
      </p:sp>
      <p:sp>
        <p:nvSpPr>
          <p:cNvPr id="19" name="TextBox 18">
            <a:extLst>
              <a:ext uri="{FF2B5EF4-FFF2-40B4-BE49-F238E27FC236}">
                <a16:creationId xmlns:a16="http://schemas.microsoft.com/office/drawing/2014/main" id="{A70D15ED-0C69-43DD-9FDE-931C94C265C9}"/>
              </a:ext>
            </a:extLst>
          </p:cNvPr>
          <p:cNvSpPr txBox="1"/>
          <p:nvPr/>
        </p:nvSpPr>
        <p:spPr>
          <a:xfrm>
            <a:off x="2646128" y="1155387"/>
            <a:ext cx="1314452" cy="307777"/>
          </a:xfrm>
          <a:prstGeom prst="rect">
            <a:avLst/>
          </a:prstGeom>
          <a:noFill/>
        </p:spPr>
        <p:txBody>
          <a:bodyPr wrap="square" rtlCol="0">
            <a:spAutoFit/>
          </a:bodyPr>
          <a:lstStyle/>
          <a:p>
            <a:pPr algn="ctr"/>
            <a:r>
              <a:rPr lang="en-SG" sz="1400" i="1" dirty="0"/>
              <a:t>Cause</a:t>
            </a:r>
          </a:p>
        </p:txBody>
      </p:sp>
      <p:sp>
        <p:nvSpPr>
          <p:cNvPr id="20" name="TextBox 19">
            <a:extLst>
              <a:ext uri="{FF2B5EF4-FFF2-40B4-BE49-F238E27FC236}">
                <a16:creationId xmlns:a16="http://schemas.microsoft.com/office/drawing/2014/main" id="{A7A33AC7-421A-DDD8-5852-2823234CEA55}"/>
              </a:ext>
            </a:extLst>
          </p:cNvPr>
          <p:cNvSpPr txBox="1"/>
          <p:nvPr/>
        </p:nvSpPr>
        <p:spPr>
          <a:xfrm>
            <a:off x="4363131" y="1141529"/>
            <a:ext cx="1314452" cy="307777"/>
          </a:xfrm>
          <a:prstGeom prst="rect">
            <a:avLst/>
          </a:prstGeom>
          <a:noFill/>
        </p:spPr>
        <p:txBody>
          <a:bodyPr wrap="square" rtlCol="0">
            <a:spAutoFit/>
          </a:bodyPr>
          <a:lstStyle/>
          <a:p>
            <a:pPr algn="ctr"/>
            <a:r>
              <a:rPr lang="en-SG" sz="1400" i="1" dirty="0"/>
              <a:t>Effect</a:t>
            </a:r>
          </a:p>
        </p:txBody>
      </p:sp>
      <p:grpSp>
        <p:nvGrpSpPr>
          <p:cNvPr id="8" name="Group 7">
            <a:extLst>
              <a:ext uri="{FF2B5EF4-FFF2-40B4-BE49-F238E27FC236}">
                <a16:creationId xmlns:a16="http://schemas.microsoft.com/office/drawing/2014/main" id="{00894620-2178-C437-73CF-7C786456F3EB}"/>
              </a:ext>
            </a:extLst>
          </p:cNvPr>
          <p:cNvGrpSpPr/>
          <p:nvPr/>
        </p:nvGrpSpPr>
        <p:grpSpPr>
          <a:xfrm>
            <a:off x="3758008" y="3612646"/>
            <a:ext cx="1782113" cy="1002774"/>
            <a:chOff x="2605785" y="764932"/>
            <a:chExt cx="1782113" cy="1469870"/>
          </a:xfrm>
        </p:grpSpPr>
        <p:sp>
          <p:nvSpPr>
            <p:cNvPr id="12" name="Rectangle: Rounded Corners 11">
              <a:extLst>
                <a:ext uri="{FF2B5EF4-FFF2-40B4-BE49-F238E27FC236}">
                  <a16:creationId xmlns:a16="http://schemas.microsoft.com/office/drawing/2014/main" id="{E61DA5FB-DEB0-0207-007F-0D93DFB12277}"/>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13" name="Rectangle: Rounded Corners 4">
              <a:extLst>
                <a:ext uri="{FF2B5EF4-FFF2-40B4-BE49-F238E27FC236}">
                  <a16:creationId xmlns:a16="http://schemas.microsoft.com/office/drawing/2014/main" id="{25A71FF0-95F2-01ED-6004-007340BE1CB8}"/>
                </a:ext>
              </a:extLst>
            </p:cNvPr>
            <p:cNvSpPr txBox="1"/>
            <p:nvPr/>
          </p:nvSpPr>
          <p:spPr>
            <a:xfrm>
              <a:off x="2639611" y="798758"/>
              <a:ext cx="1714461" cy="10872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6613 relations from 6876 sentences</a:t>
              </a:r>
            </a:p>
          </p:txBody>
        </p:sp>
      </p:grpSp>
      <p:grpSp>
        <p:nvGrpSpPr>
          <p:cNvPr id="21" name="Group 20">
            <a:extLst>
              <a:ext uri="{FF2B5EF4-FFF2-40B4-BE49-F238E27FC236}">
                <a16:creationId xmlns:a16="http://schemas.microsoft.com/office/drawing/2014/main" id="{200F4B01-1806-0E62-7E5E-0661627A92C1}"/>
              </a:ext>
            </a:extLst>
          </p:cNvPr>
          <p:cNvGrpSpPr/>
          <p:nvPr/>
        </p:nvGrpSpPr>
        <p:grpSpPr>
          <a:xfrm>
            <a:off x="732120" y="3612646"/>
            <a:ext cx="1782113" cy="1002774"/>
            <a:chOff x="2605785" y="764932"/>
            <a:chExt cx="1782113" cy="1469870"/>
          </a:xfrm>
        </p:grpSpPr>
        <p:sp>
          <p:nvSpPr>
            <p:cNvPr id="22" name="Rectangle: Rounded Corners 21">
              <a:extLst>
                <a:ext uri="{FF2B5EF4-FFF2-40B4-BE49-F238E27FC236}">
                  <a16:creationId xmlns:a16="http://schemas.microsoft.com/office/drawing/2014/main" id="{DC0AA368-65A6-DF8C-EF51-59ED06ABE5F3}"/>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3" name="Rectangle: Rounded Corners 4">
              <a:extLst>
                <a:ext uri="{FF2B5EF4-FFF2-40B4-BE49-F238E27FC236}">
                  <a16:creationId xmlns:a16="http://schemas.microsoft.com/office/drawing/2014/main" id="{E5F3F46C-0069-28FA-0D51-0178F9CB1033}"/>
                </a:ext>
              </a:extLst>
            </p:cNvPr>
            <p:cNvSpPr txBox="1"/>
            <p:nvPr/>
          </p:nvSpPr>
          <p:spPr>
            <a:xfrm>
              <a:off x="2639611" y="798758"/>
              <a:ext cx="1714461" cy="1087246"/>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6384 articles</a:t>
              </a:r>
              <a:endParaRPr lang="en-SG" sz="1900" kern="1200" dirty="0"/>
            </a:p>
            <a:p>
              <a:pPr marL="171450" lvl="1" indent="-171450" algn="l" defTabSz="844550">
                <a:lnSpc>
                  <a:spcPct val="90000"/>
                </a:lnSpc>
                <a:spcBef>
                  <a:spcPct val="0"/>
                </a:spcBef>
                <a:spcAft>
                  <a:spcPct val="15000"/>
                </a:spcAft>
                <a:buChar char="•"/>
              </a:pPr>
              <a:r>
                <a:rPr lang="en-US" sz="1900" kern="1200" dirty="0">
                  <a:sym typeface="Wingdings" panose="05000000000000000000" pitchFamily="2" charset="2"/>
                </a:rPr>
                <a:t>62,151 sentences</a:t>
              </a:r>
              <a:endParaRPr lang="en-SG" sz="1900" kern="1200" dirty="0"/>
            </a:p>
          </p:txBody>
        </p:sp>
      </p:grpSp>
      <p:grpSp>
        <p:nvGrpSpPr>
          <p:cNvPr id="24" name="Group 23">
            <a:extLst>
              <a:ext uri="{FF2B5EF4-FFF2-40B4-BE49-F238E27FC236}">
                <a16:creationId xmlns:a16="http://schemas.microsoft.com/office/drawing/2014/main" id="{902E0D83-838C-7C5B-842B-867E5EC11461}"/>
              </a:ext>
            </a:extLst>
          </p:cNvPr>
          <p:cNvGrpSpPr/>
          <p:nvPr/>
        </p:nvGrpSpPr>
        <p:grpSpPr>
          <a:xfrm>
            <a:off x="6663036" y="3612646"/>
            <a:ext cx="1782113" cy="1002774"/>
            <a:chOff x="2605785" y="764932"/>
            <a:chExt cx="1782113" cy="1469870"/>
          </a:xfrm>
        </p:grpSpPr>
        <p:sp>
          <p:nvSpPr>
            <p:cNvPr id="25" name="Rectangle: Rounded Corners 24">
              <a:extLst>
                <a:ext uri="{FF2B5EF4-FFF2-40B4-BE49-F238E27FC236}">
                  <a16:creationId xmlns:a16="http://schemas.microsoft.com/office/drawing/2014/main" id="{7278724D-F3DA-FA71-55C4-B6B61B10DB24}"/>
                </a:ext>
              </a:extLst>
            </p:cNvPr>
            <p:cNvSpPr/>
            <p:nvPr/>
          </p:nvSpPr>
          <p:spPr>
            <a:xfrm>
              <a:off x="2605785" y="764932"/>
              <a:ext cx="1782113" cy="1469870"/>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26" name="Rectangle: Rounded Corners 4">
              <a:extLst>
                <a:ext uri="{FF2B5EF4-FFF2-40B4-BE49-F238E27FC236}">
                  <a16:creationId xmlns:a16="http://schemas.microsoft.com/office/drawing/2014/main" id="{0C538B9D-0371-6CCC-5767-89AF239F8B5A}"/>
                </a:ext>
              </a:extLst>
            </p:cNvPr>
            <p:cNvSpPr txBox="1"/>
            <p:nvPr/>
          </p:nvSpPr>
          <p:spPr>
            <a:xfrm>
              <a:off x="2639611" y="798758"/>
              <a:ext cx="1714461" cy="1087245"/>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36195" tIns="36195" rIns="36195" bIns="36195" numCol="1" spcCol="1270" anchor="t" anchorCtr="0">
              <a:noAutofit/>
            </a:bodyPr>
            <a:lstStyle/>
            <a:p>
              <a:pPr marL="171450" lvl="1" indent="-171450" algn="l" defTabSz="844550">
                <a:lnSpc>
                  <a:spcPct val="90000"/>
                </a:lnSpc>
                <a:spcBef>
                  <a:spcPct val="0"/>
                </a:spcBef>
                <a:spcAft>
                  <a:spcPct val="15000"/>
                </a:spcAft>
                <a:buChar char="•"/>
              </a:pPr>
              <a:r>
                <a:rPr lang="en-US" sz="1900" kern="1200" dirty="0"/>
                <a:t>5943 relations</a:t>
              </a:r>
            </a:p>
            <a:p>
              <a:pPr marL="171450" lvl="1" indent="-171450" algn="l" defTabSz="844550">
                <a:lnSpc>
                  <a:spcPct val="90000"/>
                </a:lnSpc>
                <a:spcBef>
                  <a:spcPct val="0"/>
                </a:spcBef>
                <a:spcAft>
                  <a:spcPct val="15000"/>
                </a:spcAft>
                <a:buChar char="•"/>
              </a:pPr>
              <a:r>
                <a:rPr lang="en-US" sz="1900" kern="1200" dirty="0"/>
                <a:t>3836 nodes</a:t>
              </a:r>
            </a:p>
          </p:txBody>
        </p:sp>
      </p:grpSp>
      <p:sp>
        <p:nvSpPr>
          <p:cNvPr id="29" name="Arrow: Right 28">
            <a:extLst>
              <a:ext uri="{FF2B5EF4-FFF2-40B4-BE49-F238E27FC236}">
                <a16:creationId xmlns:a16="http://schemas.microsoft.com/office/drawing/2014/main" id="{BB6825C5-9F80-BF79-FA5B-9B1F6CEF1565}"/>
              </a:ext>
            </a:extLst>
          </p:cNvPr>
          <p:cNvSpPr/>
          <p:nvPr/>
        </p:nvSpPr>
        <p:spPr>
          <a:xfrm>
            <a:off x="2946502" y="392859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0" name="Arrow: Right 29">
            <a:extLst>
              <a:ext uri="{FF2B5EF4-FFF2-40B4-BE49-F238E27FC236}">
                <a16:creationId xmlns:a16="http://schemas.microsoft.com/office/drawing/2014/main" id="{879446AD-B707-8522-D7AB-74A92BFC15F8}"/>
              </a:ext>
            </a:extLst>
          </p:cNvPr>
          <p:cNvSpPr/>
          <p:nvPr/>
        </p:nvSpPr>
        <p:spPr>
          <a:xfrm>
            <a:off x="5911960" y="3928598"/>
            <a:ext cx="379237" cy="37087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TextBox 30">
            <a:extLst>
              <a:ext uri="{FF2B5EF4-FFF2-40B4-BE49-F238E27FC236}">
                <a16:creationId xmlns:a16="http://schemas.microsoft.com/office/drawing/2014/main" id="{C24A8EF5-10B2-206C-2140-64CBC347DD43}"/>
              </a:ext>
            </a:extLst>
          </p:cNvPr>
          <p:cNvSpPr txBox="1"/>
          <p:nvPr/>
        </p:nvSpPr>
        <p:spPr>
          <a:xfrm>
            <a:off x="2443556" y="4490037"/>
            <a:ext cx="1314452" cy="369332"/>
          </a:xfrm>
          <a:prstGeom prst="rect">
            <a:avLst/>
          </a:prstGeom>
          <a:noFill/>
        </p:spPr>
        <p:txBody>
          <a:bodyPr wrap="square" rtlCol="0">
            <a:spAutoFit/>
          </a:bodyPr>
          <a:lstStyle/>
          <a:p>
            <a:pPr algn="ctr"/>
            <a:r>
              <a:rPr lang="en-SG" b="1" i="1" dirty="0">
                <a:solidFill>
                  <a:srgbClr val="004282"/>
                </a:solidFill>
              </a:rPr>
              <a:t>Extraction</a:t>
            </a:r>
          </a:p>
        </p:txBody>
      </p:sp>
      <p:sp>
        <p:nvSpPr>
          <p:cNvPr id="32" name="TextBox 31">
            <a:extLst>
              <a:ext uri="{FF2B5EF4-FFF2-40B4-BE49-F238E27FC236}">
                <a16:creationId xmlns:a16="http://schemas.microsoft.com/office/drawing/2014/main" id="{DB89441E-AB26-FAE8-DB2C-4E7C64BFF280}"/>
              </a:ext>
            </a:extLst>
          </p:cNvPr>
          <p:cNvSpPr txBox="1"/>
          <p:nvPr/>
        </p:nvSpPr>
        <p:spPr>
          <a:xfrm>
            <a:off x="5210523" y="4351538"/>
            <a:ext cx="1782112" cy="646331"/>
          </a:xfrm>
          <a:prstGeom prst="rect">
            <a:avLst/>
          </a:prstGeom>
          <a:noFill/>
        </p:spPr>
        <p:txBody>
          <a:bodyPr wrap="square" rtlCol="0">
            <a:spAutoFit/>
          </a:bodyPr>
          <a:lstStyle/>
          <a:p>
            <a:pPr algn="ctr"/>
            <a:r>
              <a:rPr lang="en-SG" b="1" i="1" dirty="0">
                <a:solidFill>
                  <a:srgbClr val="004282"/>
                </a:solidFill>
              </a:rPr>
              <a:t>Clustering &amp; Representation</a:t>
            </a:r>
          </a:p>
        </p:txBody>
      </p:sp>
      <p:sp>
        <p:nvSpPr>
          <p:cNvPr id="3" name="Rectangle 2">
            <a:extLst>
              <a:ext uri="{FF2B5EF4-FFF2-40B4-BE49-F238E27FC236}">
                <a16:creationId xmlns:a16="http://schemas.microsoft.com/office/drawing/2014/main" id="{0C9645DB-DE9B-3A40-4724-C291E73BD11D}"/>
              </a:ext>
            </a:extLst>
          </p:cNvPr>
          <p:cNvSpPr/>
          <p:nvPr/>
        </p:nvSpPr>
        <p:spPr>
          <a:xfrm>
            <a:off x="5199973" y="4351538"/>
            <a:ext cx="1891292" cy="646331"/>
          </a:xfrm>
          <a:prstGeom prst="rect">
            <a:avLst/>
          </a:prstGeom>
          <a:noFill/>
          <a:ln w="19050">
            <a:solidFill>
              <a:srgbClr val="ED7F0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898517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B8E4F-02B9-1ABE-C984-F8F42EAA6231}"/>
              </a:ext>
            </a:extLst>
          </p:cNvPr>
          <p:cNvSpPr>
            <a:spLocks noGrp="1"/>
          </p:cNvSpPr>
          <p:nvPr>
            <p:ph type="title"/>
          </p:nvPr>
        </p:nvSpPr>
        <p:spPr/>
        <p:txBody>
          <a:bodyPr/>
          <a:lstStyle/>
          <a:p>
            <a:r>
              <a:rPr lang="en-SG" dirty="0"/>
              <a:t>Clustering</a:t>
            </a:r>
          </a:p>
        </p:txBody>
      </p:sp>
      <p:sp>
        <p:nvSpPr>
          <p:cNvPr id="3" name="Content Placeholder 2">
            <a:extLst>
              <a:ext uri="{FF2B5EF4-FFF2-40B4-BE49-F238E27FC236}">
                <a16:creationId xmlns:a16="http://schemas.microsoft.com/office/drawing/2014/main" id="{77C70901-92AA-8B25-8C00-0BC2ABA6CD2B}"/>
              </a:ext>
            </a:extLst>
          </p:cNvPr>
          <p:cNvSpPr>
            <a:spLocks noGrp="1"/>
          </p:cNvSpPr>
          <p:nvPr>
            <p:ph idx="1"/>
          </p:nvPr>
        </p:nvSpPr>
        <p:spPr>
          <a:xfrm>
            <a:off x="628648" y="1399596"/>
            <a:ext cx="7755807" cy="3236486"/>
          </a:xfrm>
        </p:spPr>
        <p:txBody>
          <a:bodyPr>
            <a:normAutofit/>
          </a:bodyPr>
          <a:lstStyle/>
          <a:p>
            <a:r>
              <a:rPr lang="en-SG" dirty="0"/>
              <a:t>The main idea is to generate embeddings where semantically similar spans can be clustered together.</a:t>
            </a:r>
          </a:p>
          <a:p>
            <a:pPr marL="685798" lvl="1" indent="-342900">
              <a:buFont typeface="+mj-lt"/>
              <a:buAutoNum type="arabicPeriod"/>
            </a:pPr>
            <a:r>
              <a:rPr lang="en-SG" dirty="0"/>
              <a:t>Remove named-entities from span. Generate BERT-based word embeddings from each span (</a:t>
            </a:r>
            <a:r>
              <a:rPr lang="en-SG" dirty="0" err="1">
                <a:hlinkClick r:id="rId3"/>
              </a:rPr>
              <a:t>SimCSE</a:t>
            </a:r>
            <a:r>
              <a:rPr lang="en-SG" dirty="0"/>
              <a:t> – Gao et al., 2021)</a:t>
            </a:r>
          </a:p>
          <a:p>
            <a:pPr marL="685798" lvl="1" indent="-342900">
              <a:buFont typeface="+mj-lt"/>
              <a:buAutoNum type="arabicPeriod"/>
            </a:pPr>
            <a:r>
              <a:rPr lang="en-SG" dirty="0"/>
              <a:t>Cluster spans using K-Means</a:t>
            </a:r>
          </a:p>
          <a:p>
            <a:pPr marL="685798" lvl="1" indent="-342900">
              <a:buFont typeface="+mj-lt"/>
              <a:buAutoNum type="arabicPeriod"/>
            </a:pPr>
            <a:r>
              <a:rPr lang="en-SG" dirty="0"/>
              <a:t>To display words for nodes, use TF-IDF to find keywords per topic.</a:t>
            </a:r>
            <a:br>
              <a:rPr lang="en-SG" dirty="0"/>
            </a:br>
            <a:r>
              <a:rPr lang="en-SG" dirty="0"/>
              <a:t>For nodes with only 1 span, we use the span directly.</a:t>
            </a:r>
            <a:endParaRPr lang="en-SG" dirty="0">
              <a:highlight>
                <a:srgbClr val="FFFF00"/>
              </a:highlight>
            </a:endParaRPr>
          </a:p>
        </p:txBody>
      </p:sp>
      <p:pic>
        <p:nvPicPr>
          <p:cNvPr id="8" name="Picture 7">
            <a:extLst>
              <a:ext uri="{FF2B5EF4-FFF2-40B4-BE49-F238E27FC236}">
                <a16:creationId xmlns:a16="http://schemas.microsoft.com/office/drawing/2014/main" id="{10A22A8B-2F58-5D74-BBED-69866D90FA77}"/>
              </a:ext>
            </a:extLst>
          </p:cNvPr>
          <p:cNvPicPr>
            <a:picLocks noChangeAspect="1"/>
          </p:cNvPicPr>
          <p:nvPr/>
        </p:nvPicPr>
        <p:blipFill>
          <a:blip r:embed="rId4"/>
          <a:stretch>
            <a:fillRect/>
          </a:stretch>
        </p:blipFill>
        <p:spPr>
          <a:xfrm>
            <a:off x="971287" y="5392502"/>
            <a:ext cx="7070531" cy="1265712"/>
          </a:xfrm>
          <a:prstGeom prst="rect">
            <a:avLst/>
          </a:prstGeom>
        </p:spPr>
      </p:pic>
      <p:grpSp>
        <p:nvGrpSpPr>
          <p:cNvPr id="4" name="Group 3">
            <a:extLst>
              <a:ext uri="{FF2B5EF4-FFF2-40B4-BE49-F238E27FC236}">
                <a16:creationId xmlns:a16="http://schemas.microsoft.com/office/drawing/2014/main" id="{08AA2EBD-FEFF-4D1A-4AC0-DC1639E0B0E2}"/>
              </a:ext>
            </a:extLst>
          </p:cNvPr>
          <p:cNvGrpSpPr/>
          <p:nvPr/>
        </p:nvGrpSpPr>
        <p:grpSpPr>
          <a:xfrm>
            <a:off x="6844803" y="326931"/>
            <a:ext cx="1997434" cy="760190"/>
            <a:chOff x="4995428" y="1355297"/>
            <a:chExt cx="1997434" cy="1647465"/>
          </a:xfrm>
        </p:grpSpPr>
        <p:sp>
          <p:nvSpPr>
            <p:cNvPr id="6" name="Rectangle: Rounded Corners 5">
              <a:extLst>
                <a:ext uri="{FF2B5EF4-FFF2-40B4-BE49-F238E27FC236}">
                  <a16:creationId xmlns:a16="http://schemas.microsoft.com/office/drawing/2014/main" id="{269A38F9-F2A4-ADDF-D99E-10555A09EAF1}"/>
                </a:ext>
              </a:extLst>
            </p:cNvPr>
            <p:cNvSpPr/>
            <p:nvPr/>
          </p:nvSpPr>
          <p:spPr>
            <a:xfrm>
              <a:off x="4995428" y="1355297"/>
              <a:ext cx="1997434" cy="1647465"/>
            </a:xfrm>
            <a:prstGeom prst="roundRect">
              <a:avLst>
                <a:gd name="adj" fmla="val 10000"/>
              </a:avLst>
            </a:prstGeom>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sp>
        <p:sp>
          <p:nvSpPr>
            <p:cNvPr id="7" name="Rectangle: Rounded Corners 4">
              <a:extLst>
                <a:ext uri="{FF2B5EF4-FFF2-40B4-BE49-F238E27FC236}">
                  <a16:creationId xmlns:a16="http://schemas.microsoft.com/office/drawing/2014/main" id="{200012F4-45E6-5C24-A7D5-DF39D1B764BD}"/>
                </a:ext>
              </a:extLst>
            </p:cNvPr>
            <p:cNvSpPr txBox="1"/>
            <p:nvPr/>
          </p:nvSpPr>
          <p:spPr>
            <a:xfrm>
              <a:off x="5033341" y="1424296"/>
              <a:ext cx="1921608" cy="1218611"/>
            </a:xfrm>
            <a:prstGeom prst="rect">
              <a:avLst/>
            </a:prstGeom>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0005" tIns="40005" rIns="40005" bIns="40005" numCol="1" spcCol="1270" anchor="t" anchorCtr="0">
              <a:noAutofit/>
            </a:bodyPr>
            <a:lstStyle/>
            <a:p>
              <a:pPr marL="228600" lvl="1" indent="-228600" algn="l" defTabSz="933450">
                <a:lnSpc>
                  <a:spcPct val="90000"/>
                </a:lnSpc>
                <a:spcBef>
                  <a:spcPct val="0"/>
                </a:spcBef>
                <a:spcAft>
                  <a:spcPct val="15000"/>
                </a:spcAft>
                <a:buChar char="•"/>
              </a:pPr>
              <a:r>
                <a:rPr lang="en-SG" sz="2100" kern="1200" dirty="0"/>
                <a:t>5943 relations</a:t>
              </a:r>
            </a:p>
            <a:p>
              <a:pPr marL="228600" lvl="1" indent="-228600" algn="l" defTabSz="933450">
                <a:lnSpc>
                  <a:spcPct val="90000"/>
                </a:lnSpc>
                <a:spcBef>
                  <a:spcPct val="0"/>
                </a:spcBef>
                <a:spcAft>
                  <a:spcPct val="15000"/>
                </a:spcAft>
                <a:buChar char="•"/>
              </a:pPr>
              <a:r>
                <a:rPr lang="en-SG" sz="2100" kern="1200" dirty="0"/>
                <a:t>3836 nodes</a:t>
              </a:r>
            </a:p>
          </p:txBody>
        </p:sp>
      </p:grpSp>
      <p:sp>
        <p:nvSpPr>
          <p:cNvPr id="11" name="TextBox 10">
            <a:extLst>
              <a:ext uri="{FF2B5EF4-FFF2-40B4-BE49-F238E27FC236}">
                <a16:creationId xmlns:a16="http://schemas.microsoft.com/office/drawing/2014/main" id="{D2D6783F-51DF-0AD9-9BE1-93C21D250392}"/>
              </a:ext>
            </a:extLst>
          </p:cNvPr>
          <p:cNvSpPr txBox="1"/>
          <p:nvPr/>
        </p:nvSpPr>
        <p:spPr>
          <a:xfrm>
            <a:off x="4942880" y="375055"/>
            <a:ext cx="1864010" cy="646331"/>
          </a:xfrm>
          <a:prstGeom prst="rect">
            <a:avLst/>
          </a:prstGeom>
          <a:noFill/>
        </p:spPr>
        <p:txBody>
          <a:bodyPr wrap="square" rtlCol="0">
            <a:spAutoFit/>
          </a:bodyPr>
          <a:lstStyle/>
          <a:p>
            <a:pPr algn="ctr"/>
            <a:r>
              <a:rPr lang="en-SG" dirty="0">
                <a:solidFill>
                  <a:srgbClr val="004282"/>
                </a:solidFill>
              </a:rPr>
              <a:t>Causal Knowledge Graph</a:t>
            </a:r>
          </a:p>
        </p:txBody>
      </p:sp>
    </p:spTree>
    <p:extLst>
      <p:ext uri="{BB962C8B-B14F-4D97-AF65-F5344CB8AC3E}">
        <p14:creationId xmlns:p14="http://schemas.microsoft.com/office/powerpoint/2010/main" val="3870771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20979</TotalTime>
  <Words>1913</Words>
  <Application>Microsoft Office PowerPoint</Application>
  <PresentationFormat>On-screen Show (16:9)</PresentationFormat>
  <Paragraphs>158</Paragraphs>
  <Slides>15</Slides>
  <Notes>11</Notes>
  <HiddenSlides>2</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Batang</vt:lpstr>
      <vt:lpstr>Arial</vt:lpstr>
      <vt:lpstr>Calibri</vt:lpstr>
      <vt:lpstr>Office Theme</vt:lpstr>
      <vt:lpstr>Extracting Causal Relations from  Electronics &amp; Supply Chain News</vt:lpstr>
      <vt:lpstr>Introduction &amp; Motivation</vt:lpstr>
      <vt:lpstr>Overview</vt:lpstr>
      <vt:lpstr>Overview</vt:lpstr>
      <vt:lpstr>Extraction</vt:lpstr>
      <vt:lpstr>Extraction</vt:lpstr>
      <vt:lpstr>Extraction</vt:lpstr>
      <vt:lpstr>Overview</vt:lpstr>
      <vt:lpstr>Clustering</vt:lpstr>
      <vt:lpstr>PowerPoint Presentation</vt:lpstr>
      <vt:lpstr>PowerPoint Presentation</vt:lpstr>
      <vt:lpstr>PowerPoint Presentation</vt:lpstr>
      <vt:lpstr>Use Cases</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Fiona TAN</dc:creator>
  <cp:lastModifiedBy>Fiona Tan</cp:lastModifiedBy>
  <cp:revision>499</cp:revision>
  <cp:lastPrinted>2021-06-24T08:21:19Z</cp:lastPrinted>
  <dcterms:created xsi:type="dcterms:W3CDTF">2018-08-16T03:57:50Z</dcterms:created>
  <dcterms:modified xsi:type="dcterms:W3CDTF">2023-03-09T04:51:23Z</dcterms:modified>
</cp:coreProperties>
</file>